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4" r:id="rId2"/>
  </p:sldMasterIdLst>
  <p:notesMasterIdLst>
    <p:notesMasterId r:id="rId15"/>
  </p:notesMasterIdLst>
  <p:sldIdLst>
    <p:sldId id="256" r:id="rId3"/>
    <p:sldId id="321" r:id="rId4"/>
    <p:sldId id="325" r:id="rId5"/>
    <p:sldId id="296" r:id="rId6"/>
    <p:sldId id="288" r:id="rId7"/>
    <p:sldId id="262" r:id="rId8"/>
    <p:sldId id="295" r:id="rId9"/>
    <p:sldId id="330" r:id="rId10"/>
    <p:sldId id="326" r:id="rId11"/>
    <p:sldId id="327" r:id="rId12"/>
    <p:sldId id="328" r:id="rId13"/>
    <p:sldId id="329" r:id="rId14"/>
  </p:sldIdLst>
  <p:sldSz cx="9144000" cy="6858000" type="screen4x3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radler" initials="pr" lastIdx="11" clrIdx="0"/>
  <p:cmAuthor id="1" name="Administrat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22433"/>
    <a:srgbClr val="66686A"/>
    <a:srgbClr val="E7A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15" autoAdjust="0"/>
    <p:restoredTop sz="94689" autoAdjust="0"/>
  </p:normalViewPr>
  <p:slideViewPr>
    <p:cSldViewPr>
      <p:cViewPr>
        <p:scale>
          <a:sx n="118" d="100"/>
          <a:sy n="118" d="100"/>
        </p:scale>
        <p:origin x="-930" y="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1626" y="-114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2919" cy="464977"/>
          </a:xfrm>
          <a:prstGeom prst="rect">
            <a:avLst/>
          </a:prstGeom>
        </p:spPr>
        <p:txBody>
          <a:bodyPr vert="horz" lIns="91760" tIns="45880" rIns="91760" bIns="4588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588" y="0"/>
            <a:ext cx="3042919" cy="464977"/>
          </a:xfrm>
          <a:prstGeom prst="rect">
            <a:avLst/>
          </a:prstGeom>
        </p:spPr>
        <p:txBody>
          <a:bodyPr vert="horz" lIns="91760" tIns="45880" rIns="91760" bIns="45880" rtlCol="0"/>
          <a:lstStyle>
            <a:lvl1pPr algn="r">
              <a:defRPr sz="1200"/>
            </a:lvl1pPr>
          </a:lstStyle>
          <a:p>
            <a:fld id="{F9FFF7F4-6B79-4E7C-91CE-02876C0F1BB4}" type="datetimeFigureOut">
              <a:rPr lang="en-US" smtClean="0"/>
              <a:pPr/>
              <a:t>11/6/2013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7725" cy="3492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60" tIns="45880" rIns="91760" bIns="4588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948" y="4422062"/>
            <a:ext cx="5617205" cy="4189572"/>
          </a:xfrm>
          <a:prstGeom prst="rect">
            <a:avLst/>
          </a:prstGeom>
        </p:spPr>
        <p:txBody>
          <a:bodyPr vert="horz" lIns="91760" tIns="45880" rIns="91760" bIns="4588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531"/>
            <a:ext cx="3042919" cy="464977"/>
          </a:xfrm>
          <a:prstGeom prst="rect">
            <a:avLst/>
          </a:prstGeom>
        </p:spPr>
        <p:txBody>
          <a:bodyPr vert="horz" lIns="91760" tIns="45880" rIns="91760" bIns="4588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588" y="8842531"/>
            <a:ext cx="3042919" cy="464977"/>
          </a:xfrm>
          <a:prstGeom prst="rect">
            <a:avLst/>
          </a:prstGeom>
        </p:spPr>
        <p:txBody>
          <a:bodyPr vert="horz" lIns="91760" tIns="45880" rIns="91760" bIns="45880" rtlCol="0" anchor="b"/>
          <a:lstStyle>
            <a:lvl1pPr algn="r">
              <a:defRPr sz="1200"/>
            </a:lvl1pPr>
          </a:lstStyle>
          <a:p>
            <a:fld id="{3988BB57-AB0B-4AFA-B68B-6F95359CBB0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897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88BB57-AB0B-4AFA-B68B-6F95359CBB02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822433"/>
              </a:buClr>
              <a:buFont typeface="Wingdings" pitchFamily="2" charset="2"/>
              <a:buChar char="§"/>
              <a:defRPr/>
            </a:lvl1pPr>
            <a:lvl5pP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9553F09-9A81-4E27-86E4-384C31CB8F74}" type="datetime1">
              <a:rPr lang="en-US" smtClean="0"/>
              <a:pPr/>
              <a:t>11/6/2013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4DACFB6-2206-4949-98C4-D0E0A3CFD75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8686800" y="6488668"/>
            <a:ext cx="457200" cy="369332"/>
          </a:xfrm>
          <a:prstGeom prst="rect">
            <a:avLst/>
          </a:prstGeom>
          <a:solidFill>
            <a:srgbClr val="822433"/>
          </a:solidFill>
        </p:spPr>
        <p:txBody>
          <a:bodyPr wrap="square" rtlCol="0">
            <a:spAutoFit/>
          </a:bodyPr>
          <a:lstStyle/>
          <a:p>
            <a:pPr algn="ctr"/>
            <a:fld id="{54DACFB6-2206-4949-98C4-D0E0A3CFD75D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-1"/>
            <a:ext cx="3124201" cy="1849957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152400"/>
            <a:ext cx="7924800" cy="1295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57400"/>
            <a:ext cx="7924800" cy="495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8839200" y="6581001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8686800" y="6488668"/>
            <a:ext cx="457200" cy="369332"/>
          </a:xfrm>
          <a:prstGeom prst="rect">
            <a:avLst/>
          </a:prstGeom>
          <a:solidFill>
            <a:srgbClr val="822433"/>
          </a:solidFill>
        </p:spPr>
        <p:txBody>
          <a:bodyPr wrap="square" rtlCol="0">
            <a:spAutoFit/>
          </a:bodyPr>
          <a:lstStyle/>
          <a:p>
            <a:pPr algn="ctr"/>
            <a:fld id="{54DACFB6-2206-4949-98C4-D0E0A3CFD75D}" type="slidenum">
              <a:rPr lang="en-US" smtClean="0">
                <a:solidFill>
                  <a:schemeClr val="bg1"/>
                </a:solidFill>
              </a:rPr>
              <a:pPr algn="ctr"/>
              <a:t>‹#›</a:t>
            </a:fld>
            <a:endParaRPr lang="en-US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822433"/>
        </a:buClr>
        <a:buFont typeface="Wingdings" pitchFamily="2" charset="2"/>
        <a:buChar char="§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gbarker@willdan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533400" y="3200400"/>
            <a:ext cx="8382000" cy="1676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marL="0"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err="1" smtClean="0">
                <a:ea typeface="+mj-ea"/>
              </a:rPr>
              <a:t>CenterPoint</a:t>
            </a:r>
            <a:r>
              <a:rPr lang="en-US" sz="3200" dirty="0" smtClean="0">
                <a:ea typeface="+mj-ea"/>
              </a:rPr>
              <a:t> Energy</a:t>
            </a:r>
            <a:br>
              <a:rPr lang="en-US" sz="3200" dirty="0" smtClean="0">
                <a:ea typeface="+mj-ea"/>
              </a:rPr>
            </a:br>
            <a:r>
              <a:rPr lang="en-US" sz="3200" dirty="0" smtClean="0">
                <a:ea typeface="+mj-ea"/>
              </a:rPr>
              <a:t>Healthcare Energy Efficiency Program</a:t>
            </a:r>
          </a:p>
          <a:p>
            <a:pPr marL="0"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3200" dirty="0" smtClean="0">
                <a:ea typeface="+mj-ea"/>
              </a:rPr>
              <a:t>(HEEP)</a:t>
            </a:r>
          </a:p>
        </p:txBody>
      </p:sp>
      <p:sp>
        <p:nvSpPr>
          <p:cNvPr id="7" name="Subtitle 2"/>
          <p:cNvSpPr txBox="1">
            <a:spLocks/>
          </p:cNvSpPr>
          <p:nvPr/>
        </p:nvSpPr>
        <p:spPr>
          <a:xfrm>
            <a:off x="2514600" y="1828800"/>
            <a:ext cx="6629400" cy="381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600" b="1" dirty="0" smtClean="0"/>
              <a:t>November </a:t>
            </a:r>
            <a:r>
              <a:rPr kumimoji="0" 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2013</a:t>
            </a:r>
          </a:p>
        </p:txBody>
      </p:sp>
      <p:pic>
        <p:nvPicPr>
          <p:cNvPr id="9" name="Picture 8" descr="WD_Energy_rev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9800" y="5867400"/>
            <a:ext cx="2717308" cy="6398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/>
          <a:p>
            <a:r>
              <a:rPr lang="en-US" dirty="0" smtClean="0"/>
              <a:t>Program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7620000" cy="4648200"/>
          </a:xfrm>
        </p:spPr>
        <p:txBody>
          <a:bodyPr>
            <a:normAutofit fontScale="92500"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Energy conservation program designed for the healthcare industry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Provides services to participants based on eligibility and customer preferences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Services may include benchmarking, energy assessments, incentive processing, etc.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Cash incentives paid directly to customers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Incentive rates are based on type of measure and services rendered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tx1"/>
            </a:outerShdw>
          </a:effectLst>
        </p:spPr>
        <p:txBody>
          <a:bodyPr/>
          <a:lstStyle/>
          <a:p>
            <a:r>
              <a:rPr lang="en-US" dirty="0" smtClean="0"/>
              <a:t>Potential Customers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057400"/>
            <a:ext cx="7924800" cy="45720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Medium Healthcare</a:t>
            </a:r>
          </a:p>
          <a:p>
            <a:pPr lvl="1"/>
            <a:r>
              <a:rPr lang="en-US" sz="2600" dirty="0" smtClean="0">
                <a:solidFill>
                  <a:schemeClr val="bg1"/>
                </a:solidFill>
              </a:rPr>
              <a:t>Small Hospitals (&lt;=300 beds)</a:t>
            </a:r>
          </a:p>
          <a:p>
            <a:pPr lvl="1"/>
            <a:r>
              <a:rPr lang="en-US" sz="2600" dirty="0" smtClean="0">
                <a:solidFill>
                  <a:schemeClr val="bg1"/>
                </a:solidFill>
              </a:rPr>
              <a:t>Medical office buildings</a:t>
            </a:r>
          </a:p>
          <a:p>
            <a:pPr lvl="1"/>
            <a:r>
              <a:rPr lang="en-US" sz="2600" dirty="0" smtClean="0">
                <a:solidFill>
                  <a:schemeClr val="bg1"/>
                </a:solidFill>
              </a:rPr>
              <a:t>Large clinics</a:t>
            </a:r>
          </a:p>
          <a:p>
            <a:pPr lvl="1"/>
            <a:r>
              <a:rPr lang="en-US" sz="2600" dirty="0" smtClean="0">
                <a:solidFill>
                  <a:schemeClr val="bg1"/>
                </a:solidFill>
              </a:rPr>
              <a:t>Assisted living/ nursing homes</a:t>
            </a:r>
            <a:endParaRPr lang="en-US" sz="2200" dirty="0" smtClean="0">
              <a:solidFill>
                <a:schemeClr val="bg1"/>
              </a:solidFill>
            </a:endParaRPr>
          </a:p>
          <a:p>
            <a:r>
              <a:rPr lang="en-US" sz="3000" dirty="0" smtClean="0">
                <a:solidFill>
                  <a:schemeClr val="bg1"/>
                </a:solidFill>
              </a:rPr>
              <a:t>Small Healthcare</a:t>
            </a:r>
          </a:p>
          <a:p>
            <a:pPr lvl="1"/>
            <a:r>
              <a:rPr lang="en-US" sz="2600" dirty="0" smtClean="0">
                <a:solidFill>
                  <a:schemeClr val="bg1"/>
                </a:solidFill>
              </a:rPr>
              <a:t>Small clinics</a:t>
            </a:r>
          </a:p>
          <a:p>
            <a:pPr lvl="1"/>
            <a:r>
              <a:rPr lang="en-US" sz="2600" dirty="0" smtClean="0">
                <a:solidFill>
                  <a:schemeClr val="bg1"/>
                </a:solidFill>
              </a:rPr>
              <a:t>Doctor’s offices</a:t>
            </a:r>
          </a:p>
          <a:p>
            <a:pPr lvl="1"/>
            <a:r>
              <a:rPr lang="en-US" sz="2600" dirty="0" smtClean="0">
                <a:solidFill>
                  <a:schemeClr val="bg1"/>
                </a:solidFill>
              </a:rPr>
              <a:t>Physical therapy</a:t>
            </a:r>
          </a:p>
          <a:p>
            <a:pPr lvl="1"/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r>
              <a:rPr lang="en-US" dirty="0" smtClean="0"/>
              <a:t>Program Benefits – Customer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914400" y="2133600"/>
            <a:ext cx="7924800" cy="4419600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No financial obligation to participate in the program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No deposit required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Provides identification of energy conservation measures (ECMs) 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Provides cash incentives for ECM implementation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Annual energy and cost savings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Minimal time required out of your busy schedule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r>
              <a:rPr lang="en-US" dirty="0" smtClean="0"/>
              <a:t>Program Steps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295400" y="1981200"/>
            <a:ext cx="7467600" cy="4572000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chemeClr val="bg1"/>
                </a:solidFill>
              </a:rPr>
              <a:t>Application screening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Willdan benchmarks facility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Willdan discusses available services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Customer selects services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Willdan confirms potential ECMs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Customer implements selected ECMs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Post implementation inspection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Incentive processing</a:t>
            </a:r>
          </a:p>
          <a:p>
            <a:pPr>
              <a:buNone/>
            </a:pPr>
            <a:endParaRPr lang="en-US" sz="3000" dirty="0" smtClean="0"/>
          </a:p>
          <a:p>
            <a:endParaRPr lang="en-US" sz="3000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r>
              <a:rPr lang="en-US" dirty="0" smtClean="0"/>
              <a:t>Services – Healthcare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81200"/>
            <a:ext cx="7848600" cy="4572000"/>
          </a:xfrm>
        </p:spPr>
        <p:txBody>
          <a:bodyPr>
            <a:normAutofit fontScale="85000" lnSpcReduction="10000"/>
          </a:bodyPr>
          <a:lstStyle/>
          <a:p>
            <a:r>
              <a:rPr lang="en-US" sz="3500" dirty="0" smtClean="0">
                <a:solidFill>
                  <a:schemeClr val="bg1"/>
                </a:solidFill>
              </a:rPr>
              <a:t>Facility benchmarking</a:t>
            </a:r>
          </a:p>
          <a:p>
            <a:r>
              <a:rPr lang="en-US" sz="3500" dirty="0" smtClean="0">
                <a:solidFill>
                  <a:schemeClr val="bg1"/>
                </a:solidFill>
              </a:rPr>
              <a:t>Tier 1: Direct deemed</a:t>
            </a:r>
          </a:p>
          <a:p>
            <a:r>
              <a:rPr lang="en-US" sz="3500" dirty="0" smtClean="0">
                <a:solidFill>
                  <a:schemeClr val="bg1"/>
                </a:solidFill>
              </a:rPr>
              <a:t>Tier 2: Concise energy assessment </a:t>
            </a:r>
          </a:p>
          <a:p>
            <a:pPr>
              <a:spcBef>
                <a:spcPts val="0"/>
              </a:spcBef>
              <a:buNone/>
            </a:pPr>
            <a:r>
              <a:rPr lang="en-US" sz="3500" dirty="0" smtClean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</a:rPr>
              <a:t>(e.g., small clinics, doctor’s offices, etc.)</a:t>
            </a:r>
          </a:p>
          <a:p>
            <a:r>
              <a:rPr lang="en-US" sz="3500" dirty="0" smtClean="0">
                <a:solidFill>
                  <a:schemeClr val="bg1"/>
                </a:solidFill>
              </a:rPr>
              <a:t>Tier 3: Walk-thru energy assessment </a:t>
            </a:r>
          </a:p>
          <a:p>
            <a:pPr>
              <a:spcBef>
                <a:spcPts val="0"/>
              </a:spcBef>
              <a:buNone/>
            </a:pPr>
            <a:r>
              <a:rPr lang="en-US" sz="3500" dirty="0" smtClean="0">
                <a:solidFill>
                  <a:schemeClr val="bg1"/>
                </a:solidFill>
              </a:rPr>
              <a:t>	</a:t>
            </a:r>
            <a:r>
              <a:rPr lang="en-US" sz="2400" dirty="0" smtClean="0">
                <a:solidFill>
                  <a:schemeClr val="bg1"/>
                </a:solidFill>
              </a:rPr>
              <a:t>(e.g., large clinics, medical office buildings, etc.)</a:t>
            </a:r>
          </a:p>
          <a:p>
            <a:r>
              <a:rPr lang="en-US" sz="3500" dirty="0" smtClean="0">
                <a:solidFill>
                  <a:schemeClr val="bg1"/>
                </a:solidFill>
              </a:rPr>
              <a:t>Tier 4: Comprehensive energy assessment </a:t>
            </a:r>
          </a:p>
          <a:p>
            <a:pPr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	(e.g., hospitals, assisted living, medical research facilities, etc.)</a:t>
            </a:r>
          </a:p>
          <a:p>
            <a:r>
              <a:rPr lang="en-US" sz="3500" dirty="0" smtClean="0">
                <a:solidFill>
                  <a:schemeClr val="bg1"/>
                </a:solidFill>
              </a:rPr>
              <a:t>Tier 5: Measurement &amp; Verification </a:t>
            </a:r>
          </a:p>
          <a:p>
            <a:pPr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	(e.g., hospitals, medical research facilities, etc.)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r>
              <a:rPr lang="en-US" dirty="0" smtClean="0"/>
              <a:t>Customized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2057400"/>
            <a:ext cx="7772400" cy="4495800"/>
          </a:xfrm>
        </p:spPr>
        <p:txBody>
          <a:bodyPr>
            <a:normAutofit fontScale="62500" lnSpcReduction="20000"/>
          </a:bodyPr>
          <a:lstStyle/>
          <a:p>
            <a:pPr marL="342900" lvl="1" indent="-342900">
              <a:buClr>
                <a:srgbClr val="822433"/>
              </a:buClr>
              <a:buFont typeface="Wingdings" pitchFamily="2" charset="2"/>
              <a:buChar char="§"/>
            </a:pPr>
            <a:r>
              <a:rPr lang="en-US" sz="3000" dirty="0" smtClean="0">
                <a:solidFill>
                  <a:schemeClr val="bg1"/>
                </a:solidFill>
              </a:rPr>
              <a:t>Tier 1: Direct deemed</a:t>
            </a:r>
            <a:endParaRPr lang="en-US" sz="2600" dirty="0" smtClean="0">
              <a:solidFill>
                <a:schemeClr val="bg1"/>
              </a:solidFill>
            </a:endParaRP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Customer has already identified ECMs, but needs incentives to proceed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Savings are calculated for standard replacement ECMs using deemed method</a:t>
            </a:r>
          </a:p>
          <a:p>
            <a:pPr marL="342900" lvl="1" indent="-342900">
              <a:buClr>
                <a:srgbClr val="822433"/>
              </a:buClr>
              <a:buFont typeface="Wingdings" pitchFamily="2" charset="2"/>
              <a:buChar char="§"/>
            </a:pPr>
            <a:r>
              <a:rPr lang="en-US" sz="3000" dirty="0" smtClean="0">
                <a:solidFill>
                  <a:schemeClr val="bg1"/>
                </a:solidFill>
              </a:rPr>
              <a:t>Tier 2: Concise energy assessment</a:t>
            </a:r>
            <a:endParaRPr lang="en-US" sz="2600" dirty="0" smtClean="0">
              <a:solidFill>
                <a:schemeClr val="bg1"/>
              </a:solidFill>
            </a:endParaRP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Smaller facilities w/lower savings potential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Performed off-site using application and phone interview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Includes standard deemed savings measures only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Tier 3: Walk-thru energy assessment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Small – medium facilities w/reasonable savings potential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Basic study, performed using staff interviews, site visit and collected data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Includes deemed and custom capital expenditure measures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Tier 4: Comprehensive energy assessment 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Larger facilities, higher than average EUI, high savings potential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Detailed study, performed using staff interviews, site visit and collected data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Includes capital expenditure and low cost/low payback operational measures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Tier 5: Measurement &amp; Verification (M&amp;V)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Custom capital expenditure measures with significant savings potential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Customer may request assistance in performing M&amp;V</a:t>
            </a:r>
          </a:p>
          <a:p>
            <a:pPr>
              <a:buNone/>
            </a:pPr>
            <a:endParaRPr lang="en-US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r>
              <a:rPr lang="en-US" dirty="0" smtClean="0"/>
              <a:t>2013 Incentive Rates</a:t>
            </a:r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589755"/>
              </p:ext>
            </p:extLst>
          </p:nvPr>
        </p:nvGraphicFramePr>
        <p:xfrm>
          <a:off x="914400" y="1981200"/>
          <a:ext cx="7239001" cy="48005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7443"/>
                <a:gridCol w="593721"/>
                <a:gridCol w="593721"/>
                <a:gridCol w="593721"/>
                <a:gridCol w="593721"/>
                <a:gridCol w="593721"/>
                <a:gridCol w="593721"/>
                <a:gridCol w="593721"/>
                <a:gridCol w="593721"/>
                <a:gridCol w="650895"/>
                <a:gridCol w="650895"/>
              </a:tblGrid>
              <a:tr h="235070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Measure Type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Tier 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Tier 2 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Tier 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Tier 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Tier 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50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$/kW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$/kWh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$/kW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$/kWh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$/kW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$/kWh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$/kW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$/kWh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$/kW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$/kWh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36099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Lighting – Fluorescent, HID, CFL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$120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$102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350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Lighting – LED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$189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98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Lighting – Relamping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$36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$32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$30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$30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98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Cooling – DX units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$240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$216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98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Cooling – Chiller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$260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$0.11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$234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$221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$221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350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Motor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$235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$212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350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30000">
                          <a:effectLst/>
                        </a:rPr>
                        <a:t>1</a:t>
                      </a:r>
                      <a:r>
                        <a:rPr lang="en-US" sz="1000">
                          <a:effectLst/>
                        </a:rPr>
                        <a:t>VFD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$162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$153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$153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350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Window film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$200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$180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$170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$170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98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Window replacement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$210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$189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$179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$0.07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3507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Roofing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$240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$0.09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$216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$204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$0.08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98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aseline="30000">
                          <a:effectLst/>
                        </a:rPr>
                        <a:t>2</a:t>
                      </a:r>
                      <a:r>
                        <a:rPr lang="en-US" sz="1000">
                          <a:effectLst/>
                        </a:rPr>
                        <a:t>Operational measures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$25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$0.01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N/A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983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All other measures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TBD</a:t>
                      </a:r>
                      <a:endParaRPr lang="en-US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TBD</a:t>
                      </a:r>
                      <a:endParaRPr lang="en-US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r>
              <a:rPr lang="en-US" dirty="0" smtClean="0"/>
              <a:t>Success Stories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8153400" cy="4648200"/>
          </a:xfrm>
        </p:spPr>
        <p:txBody>
          <a:bodyPr>
            <a:normAutofit fontScale="62500" lnSpcReduction="20000"/>
          </a:bodyPr>
          <a:lstStyle/>
          <a:p>
            <a:pPr marL="342900" lvl="1" indent="-342900">
              <a:buClr>
                <a:srgbClr val="822433"/>
              </a:buClr>
              <a:buNone/>
            </a:pPr>
            <a:r>
              <a:rPr lang="en-US" sz="3400" b="1" dirty="0" smtClean="0">
                <a:solidFill>
                  <a:schemeClr val="bg1"/>
                </a:solidFill>
              </a:rPr>
              <a:t>Case 1: Hospital A – ~200 beds; 235,000 ft</a:t>
            </a:r>
            <a:r>
              <a:rPr lang="en-US" sz="3400" b="1" baseline="30000" dirty="0" smtClean="0">
                <a:solidFill>
                  <a:schemeClr val="bg1"/>
                </a:solidFill>
              </a:rPr>
              <a:t>2</a:t>
            </a:r>
            <a:r>
              <a:rPr lang="en-US" sz="3400" b="1" dirty="0" smtClean="0">
                <a:solidFill>
                  <a:schemeClr val="bg1"/>
                </a:solidFill>
              </a:rPr>
              <a:t>; Tier 4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Major ECMs identified – Capital Expenditures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Replace high pressure sodium parking lot lights with LED lights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Replace T-12 fluorescent lights with high efficiency T-8 lights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Replace older R-11 chiller with new, energy efficient chiller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Replace electric steam generator with natural gas steam generator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Add VFDs to cooling tower fans and heating hot water pumps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Major ECMs identified – Operational 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Optimize chiller plant (chilled water temperature reset, chilled water </a:t>
            </a:r>
            <a:r>
              <a:rPr lang="en-US" sz="2400" dirty="0" err="1" smtClean="0">
                <a:solidFill>
                  <a:schemeClr val="bg1"/>
                </a:solidFill>
              </a:rPr>
              <a:t>dP</a:t>
            </a:r>
            <a:r>
              <a:rPr lang="en-US" sz="2400" dirty="0" smtClean="0">
                <a:solidFill>
                  <a:schemeClr val="bg1"/>
                </a:solidFill>
              </a:rPr>
              <a:t> reset, reduce minimum condenser water temperature)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Reset leaving air temperature on all air handling units (AHUs) based on outside air temperature (OAT) &amp; static pressure (SP)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Potential Savings &amp; Incentives – All Identified ECMs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30% electricity savings; &gt;$150,000/year energy cost savings; $27,000 in incentives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Potential Savings &amp; Incentives – Only Low Payback ECMs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7% electricity savings; &gt;$50,000 energy cost savings per year; $8,000 in incentives; &lt;5 month simple payback</a:t>
            </a:r>
          </a:p>
          <a:p>
            <a:pPr lvl="1"/>
            <a:endParaRPr lang="en-US" sz="2400" dirty="0" smtClean="0"/>
          </a:p>
          <a:p>
            <a:pPr>
              <a:buNone/>
            </a:pPr>
            <a:endParaRPr lang="en-US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r>
              <a:rPr lang="en-US" dirty="0" smtClean="0"/>
              <a:t>Success Stories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382000" cy="4648200"/>
          </a:xfrm>
        </p:spPr>
        <p:txBody>
          <a:bodyPr>
            <a:normAutofit fontScale="62500" lnSpcReduction="20000"/>
          </a:bodyPr>
          <a:lstStyle/>
          <a:p>
            <a:pPr marL="342900" lvl="1" indent="-342900">
              <a:buClr>
                <a:srgbClr val="822433"/>
              </a:buClr>
              <a:buNone/>
            </a:pPr>
            <a:r>
              <a:rPr lang="en-US" sz="3400" b="1" dirty="0" smtClean="0">
                <a:solidFill>
                  <a:schemeClr val="bg1"/>
                </a:solidFill>
              </a:rPr>
              <a:t>Case 2: Assisted Living Facility A – ~300 beds; 240,000 ft</a:t>
            </a:r>
            <a:r>
              <a:rPr lang="en-US" sz="3400" b="1" baseline="30000" dirty="0" smtClean="0">
                <a:solidFill>
                  <a:schemeClr val="bg1"/>
                </a:solidFill>
              </a:rPr>
              <a:t>2</a:t>
            </a:r>
            <a:r>
              <a:rPr lang="en-US" sz="3400" b="1" dirty="0" smtClean="0">
                <a:solidFill>
                  <a:schemeClr val="bg1"/>
                </a:solidFill>
              </a:rPr>
              <a:t>; Tier 4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Major ECMs Identified – Capital Expenditures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Replace T-12 fluorescent lights with high efficiency T-8 lights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Add lighting occupancy sensors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Upgrade roofing (reflective coating, additional insulation)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Add demand control ventilation (DCV)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Add VFDs and controls to kitchen hoods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Major ECMs Identified – Operational 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Optimize chiller plant (chilled water temperature reset, chilled water &amp; heating hot water </a:t>
            </a:r>
            <a:r>
              <a:rPr lang="en-US" sz="2400" dirty="0" err="1" smtClean="0">
                <a:solidFill>
                  <a:schemeClr val="bg1"/>
                </a:solidFill>
              </a:rPr>
              <a:t>dP</a:t>
            </a:r>
            <a:r>
              <a:rPr lang="en-US" sz="2400" dirty="0" smtClean="0">
                <a:solidFill>
                  <a:schemeClr val="bg1"/>
                </a:solidFill>
              </a:rPr>
              <a:t> reset, chiller sequencing)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Optimize other controls (repair sensors, eliminate simultaneous heating &amp; cooling, correct humidity control, optimize space temperature setpoints, etc.)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Potential Savings &amp; Incentives – All Identified ECMs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19% electricity savings; &gt;$120,000/year energy cost savings; &gt;$100,000 in incentives</a:t>
            </a:r>
          </a:p>
          <a:p>
            <a:r>
              <a:rPr lang="en-US" sz="3000" dirty="0" smtClean="0">
                <a:solidFill>
                  <a:schemeClr val="bg1"/>
                </a:solidFill>
              </a:rPr>
              <a:t>Potential Savings &amp; Incentives – All Selected ECMs</a:t>
            </a:r>
          </a:p>
          <a:p>
            <a:pPr lvl="1"/>
            <a:r>
              <a:rPr lang="en-US" sz="2400" dirty="0" smtClean="0">
                <a:solidFill>
                  <a:schemeClr val="bg1"/>
                </a:solidFill>
              </a:rPr>
              <a:t>14% electricity savings; $90,000 energy cost savings per year; nearly $50,000 in incentives; &lt;2 year simple payback</a:t>
            </a:r>
          </a:p>
          <a:p>
            <a:pPr lvl="1"/>
            <a:endParaRPr lang="en-US" sz="24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r>
              <a:rPr lang="en-US" dirty="0" smtClean="0"/>
              <a:t>Success Stories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229600" cy="4648200"/>
          </a:xfrm>
        </p:spPr>
        <p:txBody>
          <a:bodyPr>
            <a:normAutofit/>
          </a:bodyPr>
          <a:lstStyle/>
          <a:p>
            <a:pPr marL="342900" lvl="1" indent="-342900">
              <a:buClr>
                <a:srgbClr val="822433"/>
              </a:buClr>
              <a:buNone/>
            </a:pPr>
            <a:r>
              <a:rPr lang="en-US" sz="2300" b="1" dirty="0" smtClean="0">
                <a:solidFill>
                  <a:schemeClr val="bg1"/>
                </a:solidFill>
              </a:rPr>
              <a:t>Case 3: Assisted Living Facility B – Tier 1</a:t>
            </a:r>
          </a:p>
          <a:p>
            <a:r>
              <a:rPr lang="en-US" sz="2100" dirty="0" smtClean="0">
                <a:solidFill>
                  <a:schemeClr val="bg1"/>
                </a:solidFill>
              </a:rPr>
              <a:t>Major ECMs Already Identified – Capital Expenditures</a:t>
            </a:r>
          </a:p>
          <a:p>
            <a:pPr lvl="1"/>
            <a:r>
              <a:rPr lang="en-US" sz="1600" dirty="0" smtClean="0">
                <a:solidFill>
                  <a:schemeClr val="bg1"/>
                </a:solidFill>
              </a:rPr>
              <a:t>Replace air-cooled chiller with higher efficiency chiller</a:t>
            </a:r>
          </a:p>
          <a:p>
            <a:r>
              <a:rPr lang="en-US" sz="2100" dirty="0" smtClean="0">
                <a:solidFill>
                  <a:schemeClr val="bg1"/>
                </a:solidFill>
              </a:rPr>
              <a:t>Potential Savings &amp; Incentives – All Selected ECMs</a:t>
            </a:r>
          </a:p>
          <a:p>
            <a:pPr lvl="1"/>
            <a:r>
              <a:rPr lang="en-US" sz="1600" dirty="0" smtClean="0">
                <a:solidFill>
                  <a:schemeClr val="bg1"/>
                </a:solidFill>
              </a:rPr>
              <a:t>$7,000 energy cost savings per year; $25,000 in incentives</a:t>
            </a:r>
          </a:p>
          <a:p>
            <a:pPr lvl="1"/>
            <a:endParaRPr lang="en-US" sz="2400" dirty="0" smtClean="0"/>
          </a:p>
          <a:p>
            <a:pPr>
              <a:buNone/>
            </a:pPr>
            <a:endParaRPr lang="en-US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chemeClr val="tx1"/>
            </a:outerShdw>
          </a:effectLst>
        </p:spPr>
        <p:txBody>
          <a:bodyPr>
            <a:normAutofit/>
          </a:bodyPr>
          <a:lstStyle/>
          <a:p>
            <a:r>
              <a:rPr lang="en-US" dirty="0" smtClean="0"/>
              <a:t>Next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81200"/>
            <a:ext cx="8229600" cy="4648200"/>
          </a:xfrm>
        </p:spPr>
        <p:txBody>
          <a:bodyPr>
            <a:normAutofit/>
          </a:bodyPr>
          <a:lstStyle/>
          <a:p>
            <a:pPr marL="342900" lvl="1" indent="-342900">
              <a:buClr>
                <a:srgbClr val="822433"/>
              </a:buClr>
              <a:buNone/>
            </a:pPr>
            <a:r>
              <a:rPr lang="en-US" sz="2300" b="1" dirty="0" smtClean="0">
                <a:solidFill>
                  <a:schemeClr val="bg1"/>
                </a:solidFill>
              </a:rPr>
              <a:t>Contact </a:t>
            </a:r>
            <a:r>
              <a:rPr lang="en-US" sz="2300" b="1" dirty="0" err="1" smtClean="0">
                <a:solidFill>
                  <a:schemeClr val="bg1"/>
                </a:solidFill>
              </a:rPr>
              <a:t>CenterPoint</a:t>
            </a:r>
            <a:r>
              <a:rPr lang="en-US" sz="2300" b="1" dirty="0" smtClean="0">
                <a:solidFill>
                  <a:schemeClr val="bg1"/>
                </a:solidFill>
              </a:rPr>
              <a:t> or Willdan to enroll now!</a:t>
            </a:r>
          </a:p>
          <a:p>
            <a:r>
              <a:rPr lang="en-US" sz="2100" dirty="0" err="1" smtClean="0">
                <a:solidFill>
                  <a:schemeClr val="bg1"/>
                </a:solidFill>
              </a:rPr>
              <a:t>CenterPoint</a:t>
            </a:r>
            <a:r>
              <a:rPr lang="en-US" sz="2100" dirty="0" smtClean="0">
                <a:solidFill>
                  <a:schemeClr val="bg1"/>
                </a:solidFill>
              </a:rPr>
              <a:t> Energy Program Manager</a:t>
            </a:r>
          </a:p>
          <a:p>
            <a:pPr>
              <a:buNone/>
            </a:pPr>
            <a:r>
              <a:rPr lang="en-US" sz="2100" dirty="0" smtClean="0">
                <a:solidFill>
                  <a:schemeClr val="bg1"/>
                </a:solidFill>
              </a:rPr>
              <a:t>	David Dzierski</a:t>
            </a:r>
          </a:p>
          <a:p>
            <a:pPr>
              <a:buNone/>
            </a:pPr>
            <a:r>
              <a:rPr lang="en-US" sz="2100" dirty="0" smtClean="0">
                <a:solidFill>
                  <a:schemeClr val="bg1"/>
                </a:solidFill>
              </a:rPr>
              <a:t>	Ph: 713-207-3341</a:t>
            </a:r>
          </a:p>
          <a:p>
            <a:pPr>
              <a:buNone/>
            </a:pPr>
            <a:r>
              <a:rPr lang="en-US" sz="2100" dirty="0" smtClean="0">
                <a:solidFill>
                  <a:schemeClr val="bg1"/>
                </a:solidFill>
              </a:rPr>
              <a:t>	</a:t>
            </a:r>
            <a:r>
              <a:rPr lang="en-US" sz="2100" dirty="0" smtClean="0">
                <a:solidFill>
                  <a:schemeClr val="bg1"/>
                </a:solidFill>
                <a:hlinkClick r:id="rId2"/>
              </a:rPr>
              <a:t>David.Dzierski@centerpointenergy.com</a:t>
            </a:r>
            <a:r>
              <a:rPr lang="en-US" sz="2100" dirty="0" smtClean="0">
                <a:solidFill>
                  <a:schemeClr val="bg1"/>
                </a:solidFill>
              </a:rPr>
              <a:t> </a:t>
            </a:r>
          </a:p>
          <a:p>
            <a:r>
              <a:rPr lang="en-US" sz="2100" dirty="0" smtClean="0">
                <a:solidFill>
                  <a:schemeClr val="bg1"/>
                </a:solidFill>
              </a:rPr>
              <a:t>Willdan Outreach Manager</a:t>
            </a:r>
          </a:p>
          <a:p>
            <a:pPr>
              <a:buNone/>
            </a:pPr>
            <a:r>
              <a:rPr lang="en-US" sz="2100" dirty="0" smtClean="0">
                <a:solidFill>
                  <a:schemeClr val="bg1"/>
                </a:solidFill>
              </a:rPr>
              <a:t>	Greg Barker</a:t>
            </a:r>
          </a:p>
          <a:p>
            <a:pPr>
              <a:buNone/>
            </a:pPr>
            <a:r>
              <a:rPr lang="en-US" sz="2100" dirty="0" smtClean="0">
                <a:solidFill>
                  <a:schemeClr val="bg1"/>
                </a:solidFill>
              </a:rPr>
              <a:t>	Ph: 832-523-1968</a:t>
            </a:r>
          </a:p>
          <a:p>
            <a:pPr>
              <a:buNone/>
            </a:pPr>
            <a:r>
              <a:rPr lang="en-US" sz="2100" dirty="0" smtClean="0">
                <a:solidFill>
                  <a:schemeClr val="bg1"/>
                </a:solidFill>
              </a:rPr>
              <a:t>	</a:t>
            </a:r>
            <a:r>
              <a:rPr lang="en-US" sz="2100" dirty="0" smtClean="0">
                <a:solidFill>
                  <a:schemeClr val="bg1"/>
                </a:solidFill>
                <a:hlinkClick r:id="rId2"/>
              </a:rPr>
              <a:t>gbarker@willdan.com</a:t>
            </a:r>
            <a:r>
              <a:rPr lang="en-US" sz="2100" dirty="0" smtClean="0">
                <a:solidFill>
                  <a:schemeClr val="bg1"/>
                </a:solidFill>
              </a:rPr>
              <a:t> </a:t>
            </a:r>
            <a:endParaRPr lang="en-US" sz="24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en-US" sz="3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16136</TotalTime>
  <Words>990</Words>
  <Application>Microsoft Office PowerPoint</Application>
  <PresentationFormat>On-screen Show (4:3)</PresentationFormat>
  <Paragraphs>263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Office Theme</vt:lpstr>
      <vt:lpstr>2_Office Theme</vt:lpstr>
      <vt:lpstr>PowerPoint Presentation</vt:lpstr>
      <vt:lpstr>Program Summary</vt:lpstr>
      <vt:lpstr>Potential Customers</vt:lpstr>
      <vt:lpstr>Program Benefits – Customer</vt:lpstr>
      <vt:lpstr>Program Steps</vt:lpstr>
      <vt:lpstr>Services – Healthcare</vt:lpstr>
      <vt:lpstr>Customized Services</vt:lpstr>
      <vt:lpstr>2013 Incentive Rates</vt:lpstr>
      <vt:lpstr>Success Stories</vt:lpstr>
      <vt:lpstr>Success Stories</vt:lpstr>
      <vt:lpstr>Success Stories</vt:lpstr>
      <vt:lpstr>Next Steps</vt:lpstr>
    </vt:vector>
  </TitlesOfParts>
  <Company>Willdan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Administratr</dc:creator>
  <cp:lastModifiedBy>Dzierski, David F.</cp:lastModifiedBy>
  <cp:revision>746</cp:revision>
  <dcterms:created xsi:type="dcterms:W3CDTF">2010-09-13T21:17:04Z</dcterms:created>
  <dcterms:modified xsi:type="dcterms:W3CDTF">2013-11-06T19:05:00Z</dcterms:modified>
</cp:coreProperties>
</file>