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90"/>
  </p:notesMasterIdLst>
  <p:handoutMasterIdLst>
    <p:handoutMasterId r:id="rId91"/>
  </p:handoutMasterIdLst>
  <p:sldIdLst>
    <p:sldId id="265" r:id="rId2"/>
    <p:sldId id="929" r:id="rId3"/>
    <p:sldId id="1017" r:id="rId4"/>
    <p:sldId id="1015" r:id="rId5"/>
    <p:sldId id="930" r:id="rId6"/>
    <p:sldId id="931" r:id="rId7"/>
    <p:sldId id="934" r:id="rId8"/>
    <p:sldId id="933" r:id="rId9"/>
    <p:sldId id="932" r:id="rId10"/>
    <p:sldId id="941" r:id="rId11"/>
    <p:sldId id="942" r:id="rId12"/>
    <p:sldId id="943" r:id="rId13"/>
    <p:sldId id="944" r:id="rId14"/>
    <p:sldId id="935" r:id="rId15"/>
    <p:sldId id="936" r:id="rId16"/>
    <p:sldId id="937" r:id="rId17"/>
    <p:sldId id="938" r:id="rId18"/>
    <p:sldId id="939" r:id="rId19"/>
    <p:sldId id="946" r:id="rId20"/>
    <p:sldId id="1005" r:id="rId21"/>
    <p:sldId id="947" r:id="rId22"/>
    <p:sldId id="1033" r:id="rId23"/>
    <p:sldId id="948" r:id="rId24"/>
    <p:sldId id="950" r:id="rId25"/>
    <p:sldId id="951" r:id="rId26"/>
    <p:sldId id="952" r:id="rId27"/>
    <p:sldId id="953" r:id="rId28"/>
    <p:sldId id="1016" r:id="rId29"/>
    <p:sldId id="954" r:id="rId30"/>
    <p:sldId id="955" r:id="rId31"/>
    <p:sldId id="1008" r:id="rId32"/>
    <p:sldId id="1007" r:id="rId33"/>
    <p:sldId id="1029" r:id="rId34"/>
    <p:sldId id="1030" r:id="rId35"/>
    <p:sldId id="1031" r:id="rId36"/>
    <p:sldId id="1006" r:id="rId37"/>
    <p:sldId id="957" r:id="rId38"/>
    <p:sldId id="958" r:id="rId39"/>
    <p:sldId id="959" r:id="rId40"/>
    <p:sldId id="1001" r:id="rId41"/>
    <p:sldId id="960" r:id="rId42"/>
    <p:sldId id="961" r:id="rId43"/>
    <p:sldId id="1034" r:id="rId44"/>
    <p:sldId id="1018" r:id="rId45"/>
    <p:sldId id="1019" r:id="rId46"/>
    <p:sldId id="1022" r:id="rId47"/>
    <p:sldId id="1024" r:id="rId48"/>
    <p:sldId id="1020" r:id="rId49"/>
    <p:sldId id="1010" r:id="rId50"/>
    <p:sldId id="998" r:id="rId51"/>
    <p:sldId id="1025" r:id="rId52"/>
    <p:sldId id="967" r:id="rId53"/>
    <p:sldId id="966" r:id="rId54"/>
    <p:sldId id="1011" r:id="rId55"/>
    <p:sldId id="1026" r:id="rId56"/>
    <p:sldId id="1027" r:id="rId57"/>
    <p:sldId id="968" r:id="rId58"/>
    <p:sldId id="969" r:id="rId59"/>
    <p:sldId id="970" r:id="rId60"/>
    <p:sldId id="971" r:id="rId61"/>
    <p:sldId id="1013" r:id="rId62"/>
    <p:sldId id="1014" r:id="rId63"/>
    <p:sldId id="972" r:id="rId64"/>
    <p:sldId id="999" r:id="rId65"/>
    <p:sldId id="940" r:id="rId66"/>
    <p:sldId id="1028" r:id="rId67"/>
    <p:sldId id="973" r:id="rId68"/>
    <p:sldId id="1032" r:id="rId69"/>
    <p:sldId id="974" r:id="rId70"/>
    <p:sldId id="995" r:id="rId71"/>
    <p:sldId id="976" r:id="rId72"/>
    <p:sldId id="996" r:id="rId73"/>
    <p:sldId id="977" r:id="rId74"/>
    <p:sldId id="990" r:id="rId75"/>
    <p:sldId id="997" r:id="rId76"/>
    <p:sldId id="991" r:id="rId77"/>
    <p:sldId id="992" r:id="rId78"/>
    <p:sldId id="1002" r:id="rId79"/>
    <p:sldId id="1003" r:id="rId80"/>
    <p:sldId id="981" r:id="rId81"/>
    <p:sldId id="980" r:id="rId82"/>
    <p:sldId id="983" r:id="rId83"/>
    <p:sldId id="988" r:id="rId84"/>
    <p:sldId id="985" r:id="rId85"/>
    <p:sldId id="982" r:id="rId86"/>
    <p:sldId id="993" r:id="rId87"/>
    <p:sldId id="989" r:id="rId88"/>
    <p:sldId id="979" r:id="rId89"/>
  </p:sldIdLst>
  <p:sldSz cx="9144000" cy="6858000" type="screen4x3"/>
  <p:notesSz cx="6858000" cy="9236075"/>
  <p:defaultTextStyle>
    <a:defPPr>
      <a:defRPr lang="en-US"/>
    </a:defPPr>
    <a:lvl1pPr algn="l" rtl="0" eaLnBrk="0" fontAlgn="base" hangingPunct="0">
      <a:spcBef>
        <a:spcPct val="0"/>
      </a:spcBef>
      <a:spcAft>
        <a:spcPct val="0"/>
      </a:spcAft>
      <a:defRPr sz="3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0"/>
      </a:spcBef>
      <a:spcAft>
        <a:spcPct val="0"/>
      </a:spcAft>
      <a:defRPr sz="3200" kern="1200">
        <a:solidFill>
          <a:schemeClr val="tx1"/>
        </a:solidFill>
        <a:latin typeface="Times New Roman" charset="0"/>
        <a:ea typeface="ＭＳ Ｐゴシック" charset="0"/>
        <a:cs typeface="ＭＳ Ｐゴシック" charset="0"/>
      </a:defRPr>
    </a:lvl2pPr>
    <a:lvl3pPr marL="914400" algn="l" rtl="0" eaLnBrk="0" fontAlgn="base" hangingPunct="0">
      <a:spcBef>
        <a:spcPct val="0"/>
      </a:spcBef>
      <a:spcAft>
        <a:spcPct val="0"/>
      </a:spcAft>
      <a:defRPr sz="3200" kern="1200">
        <a:solidFill>
          <a:schemeClr val="tx1"/>
        </a:solidFill>
        <a:latin typeface="Times New Roman" charset="0"/>
        <a:ea typeface="ＭＳ Ｐゴシック" charset="0"/>
        <a:cs typeface="ＭＳ Ｐゴシック" charset="0"/>
      </a:defRPr>
    </a:lvl3pPr>
    <a:lvl4pPr marL="1371600" algn="l" rtl="0" eaLnBrk="0" fontAlgn="base" hangingPunct="0">
      <a:spcBef>
        <a:spcPct val="0"/>
      </a:spcBef>
      <a:spcAft>
        <a:spcPct val="0"/>
      </a:spcAft>
      <a:defRPr sz="3200" kern="1200">
        <a:solidFill>
          <a:schemeClr val="tx1"/>
        </a:solidFill>
        <a:latin typeface="Times New Roman" charset="0"/>
        <a:ea typeface="ＭＳ Ｐゴシック" charset="0"/>
        <a:cs typeface="ＭＳ Ｐゴシック" charset="0"/>
      </a:defRPr>
    </a:lvl4pPr>
    <a:lvl5pPr marL="1828800" algn="l" rtl="0" eaLnBrk="0" fontAlgn="base" hangingPunct="0">
      <a:spcBef>
        <a:spcPct val="0"/>
      </a:spcBef>
      <a:spcAft>
        <a:spcPct val="0"/>
      </a:spcAft>
      <a:defRPr sz="32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32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32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32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32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001B"/>
    <a:srgbClr val="000066"/>
    <a:srgbClr val="8E001B"/>
    <a:srgbClr val="760000"/>
    <a:srgbClr val="CC0066"/>
    <a:srgbClr val="6600CC"/>
    <a:srgbClr val="604000"/>
    <a:srgbClr val="7E5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282" y="77"/>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 r:id="rId70" collapse="1"/>
      <p:sld r:id="rId71" collapse="1"/>
      <p:sld r:id="rId72" collapse="1"/>
      <p:sld r:id="rId73" collapse="1"/>
      <p:sld r:id="rId74" collapse="1"/>
      <p:sld r:id="rId75" collapse="1"/>
      <p:sld r:id="rId76" collapse="1"/>
      <p:sld r:id="rId77" collapse="1"/>
      <p:sld r:id="rId78" collapse="1"/>
      <p:sld r:id="rId79" collapse="1"/>
      <p:sld r:id="rId80" collapse="1"/>
      <p:sld r:id="rId81" collapse="1"/>
      <p:sld r:id="rId82" collapse="1"/>
      <p:sld r:id="rId83" collapse="1"/>
      <p:sld r:id="rId84" collapse="1"/>
      <p:sld r:id="rId85" collapse="1"/>
      <p:sld r:id="rId86" collapse="1"/>
      <p:sld r:id="rId87" collapse="1"/>
      <p:sld r:id="rId88"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1" d="100"/>
          <a:sy n="81" d="100"/>
        </p:scale>
        <p:origin x="-3114" y="-84"/>
      </p:cViewPr>
      <p:guideLst>
        <p:guide orient="horz" pos="2909"/>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3" Type="http://schemas.openxmlformats.org/officeDocument/2006/relationships/slide" Target="slides/slide13.xml"/><Relationship Id="rId18" Type="http://schemas.openxmlformats.org/officeDocument/2006/relationships/slide" Target="slides/slide18.xml"/><Relationship Id="rId26" Type="http://schemas.openxmlformats.org/officeDocument/2006/relationships/slide" Target="slides/slide26.xml"/><Relationship Id="rId39" Type="http://schemas.openxmlformats.org/officeDocument/2006/relationships/slide" Target="slides/slide39.xml"/><Relationship Id="rId21" Type="http://schemas.openxmlformats.org/officeDocument/2006/relationships/slide" Target="slides/slide21.xml"/><Relationship Id="rId34" Type="http://schemas.openxmlformats.org/officeDocument/2006/relationships/slide" Target="slides/slide34.xml"/><Relationship Id="rId42" Type="http://schemas.openxmlformats.org/officeDocument/2006/relationships/slide" Target="slides/slide42.xml"/><Relationship Id="rId47" Type="http://schemas.openxmlformats.org/officeDocument/2006/relationships/slide" Target="slides/slide47.xml"/><Relationship Id="rId50" Type="http://schemas.openxmlformats.org/officeDocument/2006/relationships/slide" Target="slides/slide50.xml"/><Relationship Id="rId55" Type="http://schemas.openxmlformats.org/officeDocument/2006/relationships/slide" Target="slides/slide55.xml"/><Relationship Id="rId63" Type="http://schemas.openxmlformats.org/officeDocument/2006/relationships/slide" Target="slides/slide63.xml"/><Relationship Id="rId68" Type="http://schemas.openxmlformats.org/officeDocument/2006/relationships/slide" Target="slides/slide68.xml"/><Relationship Id="rId76" Type="http://schemas.openxmlformats.org/officeDocument/2006/relationships/slide" Target="slides/slide76.xml"/><Relationship Id="rId84" Type="http://schemas.openxmlformats.org/officeDocument/2006/relationships/slide" Target="slides/slide84.xml"/><Relationship Id="rId7" Type="http://schemas.openxmlformats.org/officeDocument/2006/relationships/slide" Target="slides/slide7.xml"/><Relationship Id="rId71" Type="http://schemas.openxmlformats.org/officeDocument/2006/relationships/slide" Target="slides/slide71.xml"/><Relationship Id="rId2" Type="http://schemas.openxmlformats.org/officeDocument/2006/relationships/slide" Target="slides/slide2.xml"/><Relationship Id="rId16" Type="http://schemas.openxmlformats.org/officeDocument/2006/relationships/slide" Target="slides/slide16.xml"/><Relationship Id="rId29" Type="http://schemas.openxmlformats.org/officeDocument/2006/relationships/slide" Target="slides/slide29.xml"/><Relationship Id="rId11" Type="http://schemas.openxmlformats.org/officeDocument/2006/relationships/slide" Target="slides/slide11.xml"/><Relationship Id="rId24" Type="http://schemas.openxmlformats.org/officeDocument/2006/relationships/slide" Target="slides/slide24.xml"/><Relationship Id="rId32" Type="http://schemas.openxmlformats.org/officeDocument/2006/relationships/slide" Target="slides/slide32.xml"/><Relationship Id="rId37" Type="http://schemas.openxmlformats.org/officeDocument/2006/relationships/slide" Target="slides/slide37.xml"/><Relationship Id="rId40" Type="http://schemas.openxmlformats.org/officeDocument/2006/relationships/slide" Target="slides/slide40.xml"/><Relationship Id="rId45" Type="http://schemas.openxmlformats.org/officeDocument/2006/relationships/slide" Target="slides/slide45.xml"/><Relationship Id="rId53" Type="http://schemas.openxmlformats.org/officeDocument/2006/relationships/slide" Target="slides/slide53.xml"/><Relationship Id="rId58" Type="http://schemas.openxmlformats.org/officeDocument/2006/relationships/slide" Target="slides/slide58.xml"/><Relationship Id="rId66" Type="http://schemas.openxmlformats.org/officeDocument/2006/relationships/slide" Target="slides/slide66.xml"/><Relationship Id="rId74" Type="http://schemas.openxmlformats.org/officeDocument/2006/relationships/slide" Target="slides/slide74.xml"/><Relationship Id="rId79" Type="http://schemas.openxmlformats.org/officeDocument/2006/relationships/slide" Target="slides/slide79.xml"/><Relationship Id="rId87" Type="http://schemas.openxmlformats.org/officeDocument/2006/relationships/slide" Target="slides/slide87.xml"/><Relationship Id="rId5" Type="http://schemas.openxmlformats.org/officeDocument/2006/relationships/slide" Target="slides/slide5.xml"/><Relationship Id="rId61" Type="http://schemas.openxmlformats.org/officeDocument/2006/relationships/slide" Target="slides/slide61.xml"/><Relationship Id="rId82" Type="http://schemas.openxmlformats.org/officeDocument/2006/relationships/slide" Target="slides/slide82.xml"/><Relationship Id="rId19" Type="http://schemas.openxmlformats.org/officeDocument/2006/relationships/slide" Target="slides/slide19.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 Id="rId22" Type="http://schemas.openxmlformats.org/officeDocument/2006/relationships/slide" Target="slides/slide22.xml"/><Relationship Id="rId27" Type="http://schemas.openxmlformats.org/officeDocument/2006/relationships/slide" Target="slides/slide27.xml"/><Relationship Id="rId30" Type="http://schemas.openxmlformats.org/officeDocument/2006/relationships/slide" Target="slides/slide30.xml"/><Relationship Id="rId35" Type="http://schemas.openxmlformats.org/officeDocument/2006/relationships/slide" Target="slides/slide35.xml"/><Relationship Id="rId43" Type="http://schemas.openxmlformats.org/officeDocument/2006/relationships/slide" Target="slides/slide43.xml"/><Relationship Id="rId48" Type="http://schemas.openxmlformats.org/officeDocument/2006/relationships/slide" Target="slides/slide48.xml"/><Relationship Id="rId56" Type="http://schemas.openxmlformats.org/officeDocument/2006/relationships/slide" Target="slides/slide56.xml"/><Relationship Id="rId64" Type="http://schemas.openxmlformats.org/officeDocument/2006/relationships/slide" Target="slides/slide64.xml"/><Relationship Id="rId69" Type="http://schemas.openxmlformats.org/officeDocument/2006/relationships/slide" Target="slides/slide69.xml"/><Relationship Id="rId77" Type="http://schemas.openxmlformats.org/officeDocument/2006/relationships/slide" Target="slides/slide77.xml"/><Relationship Id="rId8" Type="http://schemas.openxmlformats.org/officeDocument/2006/relationships/slide" Target="slides/slide8.xml"/><Relationship Id="rId51" Type="http://schemas.openxmlformats.org/officeDocument/2006/relationships/slide" Target="slides/slide51.xml"/><Relationship Id="rId72" Type="http://schemas.openxmlformats.org/officeDocument/2006/relationships/slide" Target="slides/slide72.xml"/><Relationship Id="rId80" Type="http://schemas.openxmlformats.org/officeDocument/2006/relationships/slide" Target="slides/slide80.xml"/><Relationship Id="rId85" Type="http://schemas.openxmlformats.org/officeDocument/2006/relationships/slide" Target="slides/slide85.xml"/><Relationship Id="rId3" Type="http://schemas.openxmlformats.org/officeDocument/2006/relationships/slide" Target="slides/slide3.xml"/><Relationship Id="rId12" Type="http://schemas.openxmlformats.org/officeDocument/2006/relationships/slide" Target="slides/slide12.xml"/><Relationship Id="rId17" Type="http://schemas.openxmlformats.org/officeDocument/2006/relationships/slide" Target="slides/slide17.xml"/><Relationship Id="rId25" Type="http://schemas.openxmlformats.org/officeDocument/2006/relationships/slide" Target="slides/slide25.xml"/><Relationship Id="rId33" Type="http://schemas.openxmlformats.org/officeDocument/2006/relationships/slide" Target="slides/slide33.xml"/><Relationship Id="rId38" Type="http://schemas.openxmlformats.org/officeDocument/2006/relationships/slide" Target="slides/slide38.xml"/><Relationship Id="rId46" Type="http://schemas.openxmlformats.org/officeDocument/2006/relationships/slide" Target="slides/slide46.xml"/><Relationship Id="rId59" Type="http://schemas.openxmlformats.org/officeDocument/2006/relationships/slide" Target="slides/slide59.xml"/><Relationship Id="rId67" Type="http://schemas.openxmlformats.org/officeDocument/2006/relationships/slide" Target="slides/slide67.xml"/><Relationship Id="rId20" Type="http://schemas.openxmlformats.org/officeDocument/2006/relationships/slide" Target="slides/slide20.xml"/><Relationship Id="rId41" Type="http://schemas.openxmlformats.org/officeDocument/2006/relationships/slide" Target="slides/slide41.xml"/><Relationship Id="rId54" Type="http://schemas.openxmlformats.org/officeDocument/2006/relationships/slide" Target="slides/slide54.xml"/><Relationship Id="rId62" Type="http://schemas.openxmlformats.org/officeDocument/2006/relationships/slide" Target="slides/slide62.xml"/><Relationship Id="rId70" Type="http://schemas.openxmlformats.org/officeDocument/2006/relationships/slide" Target="slides/slide70.xml"/><Relationship Id="rId75" Type="http://schemas.openxmlformats.org/officeDocument/2006/relationships/slide" Target="slides/slide75.xml"/><Relationship Id="rId83" Type="http://schemas.openxmlformats.org/officeDocument/2006/relationships/slide" Target="slides/slide83.xml"/><Relationship Id="rId88" Type="http://schemas.openxmlformats.org/officeDocument/2006/relationships/slide" Target="slides/slide88.xml"/><Relationship Id="rId1" Type="http://schemas.openxmlformats.org/officeDocument/2006/relationships/slide" Target="slides/slide1.xml"/><Relationship Id="rId6" Type="http://schemas.openxmlformats.org/officeDocument/2006/relationships/slide" Target="slides/slide6.xml"/><Relationship Id="rId15" Type="http://schemas.openxmlformats.org/officeDocument/2006/relationships/slide" Target="slides/slide15.xml"/><Relationship Id="rId23" Type="http://schemas.openxmlformats.org/officeDocument/2006/relationships/slide" Target="slides/slide23.xml"/><Relationship Id="rId28" Type="http://schemas.openxmlformats.org/officeDocument/2006/relationships/slide" Target="slides/slide28.xml"/><Relationship Id="rId36" Type="http://schemas.openxmlformats.org/officeDocument/2006/relationships/slide" Target="slides/slide36.xml"/><Relationship Id="rId49" Type="http://schemas.openxmlformats.org/officeDocument/2006/relationships/slide" Target="slides/slide49.xml"/><Relationship Id="rId57" Type="http://schemas.openxmlformats.org/officeDocument/2006/relationships/slide" Target="slides/slide57.xml"/><Relationship Id="rId10" Type="http://schemas.openxmlformats.org/officeDocument/2006/relationships/slide" Target="slides/slide10.xml"/><Relationship Id="rId31" Type="http://schemas.openxmlformats.org/officeDocument/2006/relationships/slide" Target="slides/slide31.xml"/><Relationship Id="rId44" Type="http://schemas.openxmlformats.org/officeDocument/2006/relationships/slide" Target="slides/slide44.xml"/><Relationship Id="rId52" Type="http://schemas.openxmlformats.org/officeDocument/2006/relationships/slide" Target="slides/slide52.xml"/><Relationship Id="rId60" Type="http://schemas.openxmlformats.org/officeDocument/2006/relationships/slide" Target="slides/slide60.xml"/><Relationship Id="rId65" Type="http://schemas.openxmlformats.org/officeDocument/2006/relationships/slide" Target="slides/slide65.xml"/><Relationship Id="rId73" Type="http://schemas.openxmlformats.org/officeDocument/2006/relationships/slide" Target="slides/slide73.xml"/><Relationship Id="rId78" Type="http://schemas.openxmlformats.org/officeDocument/2006/relationships/slide" Target="slides/slide78.xml"/><Relationship Id="rId81" Type="http://schemas.openxmlformats.org/officeDocument/2006/relationships/slide" Target="slides/slide81.xml"/><Relationship Id="rId86" Type="http://schemas.openxmlformats.org/officeDocument/2006/relationships/slide" Target="slides/slide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5" y="1"/>
            <a:ext cx="2973975"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t" anchorCtr="0" compatLnSpc="1">
            <a:prstTxWarp prst="textNoShape">
              <a:avLst/>
            </a:prstTxWarp>
          </a:bodyPr>
          <a:lstStyle>
            <a:lvl1pPr defTabSz="930569" eaLnBrk="1" hangingPunct="1">
              <a:defRPr sz="1200" dirty="0">
                <a:latin typeface="Times New Roman" panose="02020603050405020304" pitchFamily="18" charset="0"/>
                <a:ea typeface="+mn-ea"/>
                <a:cs typeface="+mn-cs"/>
              </a:defRPr>
            </a:lvl1pPr>
          </a:lstStyle>
          <a:p>
            <a:pPr>
              <a:defRPr/>
            </a:pPr>
            <a:endParaRPr lang="en-US" dirty="0"/>
          </a:p>
        </p:txBody>
      </p:sp>
      <p:sp>
        <p:nvSpPr>
          <p:cNvPr id="16387" name="Rectangle 3"/>
          <p:cNvSpPr>
            <a:spLocks noGrp="1" noChangeArrowheads="1"/>
          </p:cNvSpPr>
          <p:nvPr>
            <p:ph type="dt" sz="quarter" idx="1"/>
          </p:nvPr>
        </p:nvSpPr>
        <p:spPr bwMode="auto">
          <a:xfrm>
            <a:off x="3884026" y="1"/>
            <a:ext cx="2973974"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t" anchorCtr="0" compatLnSpc="1">
            <a:prstTxWarp prst="textNoShape">
              <a:avLst/>
            </a:prstTxWarp>
          </a:bodyPr>
          <a:lstStyle>
            <a:lvl1pPr algn="r" defTabSz="930569" eaLnBrk="1" hangingPunct="1">
              <a:defRPr sz="1200" dirty="0">
                <a:latin typeface="Times New Roman" panose="02020603050405020304" pitchFamily="18" charset="0"/>
                <a:ea typeface="+mn-ea"/>
                <a:cs typeface="+mn-cs"/>
              </a:defRPr>
            </a:lvl1pPr>
          </a:lstStyle>
          <a:p>
            <a:pPr>
              <a:defRPr/>
            </a:pPr>
            <a:endParaRPr lang="en-US" dirty="0"/>
          </a:p>
        </p:txBody>
      </p:sp>
      <p:sp>
        <p:nvSpPr>
          <p:cNvPr id="16388" name="Rectangle 4"/>
          <p:cNvSpPr>
            <a:spLocks noGrp="1" noChangeArrowheads="1"/>
          </p:cNvSpPr>
          <p:nvPr>
            <p:ph type="ftr" sz="quarter" idx="2"/>
          </p:nvPr>
        </p:nvSpPr>
        <p:spPr bwMode="auto">
          <a:xfrm>
            <a:off x="5" y="8775704"/>
            <a:ext cx="2973975"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b" anchorCtr="0" compatLnSpc="1">
            <a:prstTxWarp prst="textNoShape">
              <a:avLst/>
            </a:prstTxWarp>
          </a:bodyPr>
          <a:lstStyle>
            <a:lvl1pPr defTabSz="930569" eaLnBrk="1" hangingPunct="1">
              <a:defRPr sz="1200" dirty="0">
                <a:latin typeface="Times New Roman" panose="02020603050405020304" pitchFamily="18" charset="0"/>
                <a:ea typeface="+mn-ea"/>
                <a:cs typeface="+mn-cs"/>
              </a:defRPr>
            </a:lvl1pPr>
          </a:lstStyle>
          <a:p>
            <a:pPr>
              <a:defRPr/>
            </a:pPr>
            <a:endParaRPr lang="en-US" dirty="0"/>
          </a:p>
        </p:txBody>
      </p:sp>
      <p:sp>
        <p:nvSpPr>
          <p:cNvPr id="16389" name="Rectangle 5"/>
          <p:cNvSpPr>
            <a:spLocks noGrp="1" noChangeArrowheads="1"/>
          </p:cNvSpPr>
          <p:nvPr>
            <p:ph type="sldNum" sz="quarter" idx="3"/>
          </p:nvPr>
        </p:nvSpPr>
        <p:spPr bwMode="auto">
          <a:xfrm>
            <a:off x="3884026" y="8775704"/>
            <a:ext cx="2973974"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b" anchorCtr="0" compatLnSpc="1">
            <a:prstTxWarp prst="textNoShape">
              <a:avLst/>
            </a:prstTxWarp>
          </a:bodyPr>
          <a:lstStyle>
            <a:lvl1pPr algn="r" defTabSz="928012" eaLnBrk="1" hangingPunct="1">
              <a:defRPr sz="1200">
                <a:cs typeface="+mn-cs"/>
              </a:defRPr>
            </a:lvl1pPr>
          </a:lstStyle>
          <a:p>
            <a:pPr>
              <a:defRPr/>
            </a:pPr>
            <a:fld id="{44148117-2868-2946-9366-2E3C2286534B}" type="slidenum">
              <a:rPr lang="en-US"/>
              <a:pPr>
                <a:defRPr/>
              </a:pPr>
              <a:t>‹#›</a:t>
            </a:fld>
            <a:endParaRPr lang="en-US" dirty="0"/>
          </a:p>
        </p:txBody>
      </p:sp>
    </p:spTree>
    <p:extLst>
      <p:ext uri="{BB962C8B-B14F-4D97-AF65-F5344CB8AC3E}">
        <p14:creationId xmlns:p14="http://schemas.microsoft.com/office/powerpoint/2010/main" val="7417662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5" y="1"/>
            <a:ext cx="2973975"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t" anchorCtr="0" compatLnSpc="1">
            <a:prstTxWarp prst="textNoShape">
              <a:avLst/>
            </a:prstTxWarp>
          </a:bodyPr>
          <a:lstStyle>
            <a:lvl1pPr defTabSz="930569" eaLnBrk="1" hangingPunct="1">
              <a:defRPr sz="1200" dirty="0">
                <a:latin typeface="Times New Roman" panose="02020603050405020304" pitchFamily="18" charset="0"/>
                <a:ea typeface="+mn-ea"/>
                <a:cs typeface="+mn-cs"/>
              </a:defRPr>
            </a:lvl1pPr>
          </a:lstStyle>
          <a:p>
            <a:pPr>
              <a:defRPr/>
            </a:pPr>
            <a:endParaRPr lang="en-US" dirty="0"/>
          </a:p>
        </p:txBody>
      </p:sp>
      <p:sp>
        <p:nvSpPr>
          <p:cNvPr id="14339" name="Rectangle 3"/>
          <p:cNvSpPr>
            <a:spLocks noGrp="1" noChangeArrowheads="1"/>
          </p:cNvSpPr>
          <p:nvPr>
            <p:ph type="dt" idx="1"/>
          </p:nvPr>
        </p:nvSpPr>
        <p:spPr bwMode="auto">
          <a:xfrm>
            <a:off x="3884026" y="1"/>
            <a:ext cx="2973974"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t" anchorCtr="0" compatLnSpc="1">
            <a:prstTxWarp prst="textNoShape">
              <a:avLst/>
            </a:prstTxWarp>
          </a:bodyPr>
          <a:lstStyle>
            <a:lvl1pPr algn="r" defTabSz="930569" eaLnBrk="1" hangingPunct="1">
              <a:defRPr sz="1200" dirty="0">
                <a:latin typeface="Times New Roman" panose="02020603050405020304" pitchFamily="18" charset="0"/>
                <a:ea typeface="+mn-ea"/>
                <a:cs typeface="+mn-cs"/>
              </a:defRPr>
            </a:lvl1pPr>
          </a:lstStyle>
          <a:p>
            <a:pPr>
              <a:defRPr/>
            </a:pPr>
            <a:endParaRPr lang="en-US" dirty="0"/>
          </a:p>
        </p:txBody>
      </p:sp>
      <p:sp>
        <p:nvSpPr>
          <p:cNvPr id="2052" name="Rectangle 4"/>
          <p:cNvSpPr>
            <a:spLocks noGrp="1" noRot="1" noChangeAspect="1" noChangeArrowheads="1" noTextEdit="1"/>
          </p:cNvSpPr>
          <p:nvPr>
            <p:ph type="sldImg" idx="2"/>
          </p:nvPr>
        </p:nvSpPr>
        <p:spPr bwMode="auto">
          <a:xfrm>
            <a:off x="1127125" y="696913"/>
            <a:ext cx="4611688" cy="3459162"/>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 uri="{FAA26D3D-D897-4be2-8F04-BA451C77F1D7}">
              <ma14:placeholderFlag xmlns:ma14="http://schemas.microsoft.com/office/mac/drawingml/2011/main" xmlns="" val="1"/>
            </a:ext>
          </a:extLst>
        </p:spPr>
      </p:sp>
      <p:sp>
        <p:nvSpPr>
          <p:cNvPr id="14341" name="Rectangle 5"/>
          <p:cNvSpPr>
            <a:spLocks noGrp="1" noChangeArrowheads="1"/>
          </p:cNvSpPr>
          <p:nvPr>
            <p:ph type="body" sz="quarter" idx="3"/>
          </p:nvPr>
        </p:nvSpPr>
        <p:spPr bwMode="auto">
          <a:xfrm>
            <a:off x="914716" y="4387857"/>
            <a:ext cx="5028579" cy="4151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342" name="Rectangle 6"/>
          <p:cNvSpPr>
            <a:spLocks noGrp="1" noChangeArrowheads="1"/>
          </p:cNvSpPr>
          <p:nvPr>
            <p:ph type="ftr" sz="quarter" idx="4"/>
          </p:nvPr>
        </p:nvSpPr>
        <p:spPr bwMode="auto">
          <a:xfrm>
            <a:off x="5" y="8775704"/>
            <a:ext cx="2973975"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b" anchorCtr="0" compatLnSpc="1">
            <a:prstTxWarp prst="textNoShape">
              <a:avLst/>
            </a:prstTxWarp>
          </a:bodyPr>
          <a:lstStyle>
            <a:lvl1pPr defTabSz="930569" eaLnBrk="1" hangingPunct="1">
              <a:defRPr sz="1200" dirty="0">
                <a:latin typeface="Times New Roman" panose="02020603050405020304" pitchFamily="18" charset="0"/>
                <a:ea typeface="+mn-ea"/>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3884026" y="8775704"/>
            <a:ext cx="2973974" cy="460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868" tIns="46435" rIns="92868" bIns="46435" numCol="1" anchor="b" anchorCtr="0" compatLnSpc="1">
            <a:prstTxWarp prst="textNoShape">
              <a:avLst/>
            </a:prstTxWarp>
          </a:bodyPr>
          <a:lstStyle>
            <a:lvl1pPr algn="r" defTabSz="928012" eaLnBrk="1" hangingPunct="1">
              <a:defRPr sz="1200">
                <a:cs typeface="+mn-cs"/>
              </a:defRPr>
            </a:lvl1pPr>
          </a:lstStyle>
          <a:p>
            <a:pPr>
              <a:defRPr/>
            </a:pPr>
            <a:fld id="{F0BDBEDF-8570-1546-A14D-6CA3A84594FA}" type="slidenum">
              <a:rPr lang="en-US"/>
              <a:pPr>
                <a:defRPr/>
              </a:pPr>
              <a:t>‹#›</a:t>
            </a:fld>
            <a:endParaRPr lang="en-US" dirty="0"/>
          </a:p>
        </p:txBody>
      </p:sp>
    </p:spTree>
    <p:extLst>
      <p:ext uri="{BB962C8B-B14F-4D97-AF65-F5344CB8AC3E}">
        <p14:creationId xmlns:p14="http://schemas.microsoft.com/office/powerpoint/2010/main" val="6190870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Please be patience with us and ARG will be learning from you guys so we may be eating crow.</a:t>
            </a:r>
            <a:r>
              <a:rPr lang="en-US" baseline="0" dirty="0" smtClean="0">
                <a:latin typeface="Times New Roman" charset="0"/>
                <a:cs typeface="+mn-cs"/>
              </a:rPr>
              <a:t> If you provide an argument with code references and possibly CMS approval, we will review.</a:t>
            </a:r>
          </a:p>
          <a:p>
            <a:pPr eaLnBrk="1" hangingPunct="1">
              <a:defRPr/>
            </a:pPr>
            <a:r>
              <a:rPr lang="en-US" baseline="0" dirty="0" smtClean="0">
                <a:latin typeface="Times New Roman" charset="0"/>
                <a:cs typeface="+mn-cs"/>
              </a:rPr>
              <a:t>The S&amp;C letter includes the adoption of HCFC TIA 12-2 through 12-6.</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Times New Roman" charset="0"/>
                <a:ea typeface="ＭＳ Ｐゴシック" charset="0"/>
                <a:cs typeface="ＭＳ Ｐゴシック" charset="0"/>
              </a:rPr>
              <a:t>The S&amp;C letter includes the adoption of LSC TIA 12-1 through 12-4.</a:t>
            </a:r>
            <a:endParaRPr lang="en-US" sz="1200" kern="1200" dirty="0" smtClean="0">
              <a:solidFill>
                <a:schemeClr val="tx1"/>
              </a:solidFill>
              <a:latin typeface="Times New Roman" charset="0"/>
              <a:ea typeface="ＭＳ Ｐゴシック" charset="0"/>
              <a:cs typeface="ＭＳ Ｐゴシック" charset="0"/>
            </a:endParaRPr>
          </a:p>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ＭＳ Ｐゴシック" charset="0"/>
                <a:cs typeface="ＭＳ Ｐゴシック" charset="0"/>
              </a:rPr>
              <a:t>CMS Survey and Certification memoranda (called S&amp;C memos) are guidance, clarifications and instructions to State Survey Agencies and CMS Regional Offices.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ＭＳ Ｐゴシック" charset="0"/>
                <a:cs typeface="ＭＳ Ｐゴシック" charset="0"/>
              </a:rPr>
              <a:t>DSHS includes these</a:t>
            </a:r>
            <a:r>
              <a:rPr lang="en-US" sz="1200" kern="1200" baseline="0" dirty="0" smtClean="0">
                <a:solidFill>
                  <a:schemeClr val="tx1"/>
                </a:solidFill>
                <a:effectLst/>
                <a:latin typeface="Times New Roman" pitchFamily="18" charset="0"/>
                <a:ea typeface="ＭＳ Ｐゴシック" charset="0"/>
                <a:cs typeface="ＭＳ Ｐゴシック" charset="0"/>
              </a:rPr>
              <a:t> in there state inspections.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Times New Roman" charset="0"/>
                <a:ea typeface="ＭＳ Ｐゴシック" charset="0"/>
                <a:cs typeface="ＭＳ Ｐゴシック" charset="0"/>
              </a:rPr>
              <a:t>This is included in your packet.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Times New Roman" pitchFamily="18" charset="0"/>
              <a:ea typeface="ＭＳ Ｐゴシック" charset="0"/>
              <a:cs typeface="ＭＳ Ｐゴシック" charset="0"/>
            </a:endParaRPr>
          </a:p>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This is included in your packet.</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The amended dates applies to licensing.</a:t>
            </a:r>
            <a:r>
              <a:rPr lang="en-US" baseline="0" dirty="0" smtClean="0">
                <a:latin typeface="Times New Roman" charset="0"/>
                <a:cs typeface="+mn-cs"/>
              </a:rPr>
              <a:t> The amendments do not include any physical plant or building systems changes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This is when there</a:t>
            </a:r>
            <a:r>
              <a:rPr lang="en-US" baseline="0" dirty="0" smtClean="0">
                <a:latin typeface="Times New Roman" charset="0"/>
                <a:cs typeface="+mn-cs"/>
              </a:rPr>
              <a:t> is a difference from NFPA 2012 99 and NFPA codes under that edition versus state regulations. </a:t>
            </a:r>
          </a:p>
          <a:p>
            <a:pPr eaLnBrk="1" hangingPunct="1">
              <a:defRPr/>
            </a:pPr>
            <a:r>
              <a:rPr lang="en-US" baseline="0" dirty="0" smtClean="0">
                <a:latin typeface="Times New Roman" charset="0"/>
                <a:cs typeface="+mn-cs"/>
              </a:rPr>
              <a:t>If there is a difference in local codes, like IBC, versus the state regulations, the stricter applies. Remember state licensing uses local codes, like IBC, via this code.</a:t>
            </a:r>
          </a:p>
          <a:p>
            <a:pPr eaLnBrk="1" hangingPunct="1">
              <a:defRPr/>
            </a:pPr>
            <a:r>
              <a:rPr lang="en-US" baseline="0" dirty="0" smtClean="0">
                <a:latin typeface="Times New Roman" charset="0"/>
                <a:cs typeface="+mn-cs"/>
              </a:rPr>
              <a:t>Remember these state licensed rule sets are minimum requirements.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Chapter 7 is </a:t>
            </a:r>
          </a:p>
          <a:p>
            <a:pPr eaLnBrk="1" hangingPunct="1">
              <a:defRPr/>
            </a:pPr>
            <a:r>
              <a:rPr lang="en-US" dirty="0" smtClean="0">
                <a:latin typeface="Times New Roman" charset="0"/>
                <a:cs typeface="+mn-cs"/>
              </a:rPr>
              <a:t>Chapter</a:t>
            </a:r>
            <a:r>
              <a:rPr lang="en-US" baseline="0" dirty="0" smtClean="0">
                <a:latin typeface="Times New Roman" charset="0"/>
                <a:cs typeface="+mn-cs"/>
              </a:rPr>
              <a:t> 8 is </a:t>
            </a:r>
          </a:p>
          <a:p>
            <a:pPr eaLnBrk="1" hangingPunct="1">
              <a:defRPr/>
            </a:pPr>
            <a:r>
              <a:rPr lang="en-US" baseline="0" dirty="0" smtClean="0">
                <a:latin typeface="Times New Roman" charset="0"/>
                <a:cs typeface="+mn-cs"/>
              </a:rPr>
              <a:t>Chapter 12 is </a:t>
            </a:r>
          </a:p>
          <a:p>
            <a:pPr eaLnBrk="1" hangingPunct="1">
              <a:defRPr/>
            </a:pPr>
            <a:r>
              <a:rPr lang="en-US" sz="1200" kern="1200" baseline="0" dirty="0" smtClean="0">
                <a:solidFill>
                  <a:schemeClr val="tx1"/>
                </a:solidFill>
                <a:latin typeface="Times New Roman" charset="0"/>
                <a:ea typeface="ＭＳ Ｐゴシック" charset="0"/>
                <a:cs typeface="ＭＳ Ｐゴシック" charset="0"/>
              </a:rPr>
              <a:t>Chapter </a:t>
            </a:r>
            <a:r>
              <a:rPr lang="en-US" baseline="0" dirty="0" smtClean="0">
                <a:latin typeface="Times New Roman" charset="0"/>
                <a:cs typeface="+mn-cs"/>
              </a:rPr>
              <a:t>13 is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Times New Roman" charset="0"/>
                <a:ea typeface="ＭＳ Ｐゴシック" charset="0"/>
                <a:cs typeface="ＭＳ Ｐゴシック" charset="0"/>
              </a:rPr>
              <a:t>In</a:t>
            </a:r>
            <a:r>
              <a:rPr lang="en-US" sz="1200" kern="1200" baseline="0" dirty="0" smtClean="0">
                <a:solidFill>
                  <a:schemeClr val="tx1"/>
                </a:solidFill>
                <a:latin typeface="Times New Roman" charset="0"/>
                <a:ea typeface="ＭＳ Ｐゴシック" charset="0"/>
                <a:cs typeface="ＭＳ Ｐゴシック" charset="0"/>
              </a:rPr>
              <a:t> </a:t>
            </a:r>
            <a:r>
              <a:rPr lang="en-US" sz="1200" kern="1200" dirty="0" smtClean="0">
                <a:solidFill>
                  <a:schemeClr val="tx1"/>
                </a:solidFill>
                <a:latin typeface="Times New Roman" charset="0"/>
                <a:ea typeface="ＭＳ Ｐゴシック" charset="0"/>
                <a:cs typeface="ＭＳ Ｐゴシック" charset="0"/>
              </a:rPr>
              <a:t>hospital facilities,</a:t>
            </a:r>
            <a:r>
              <a:rPr lang="en-US" sz="1200" kern="1200" baseline="0" dirty="0" smtClean="0">
                <a:solidFill>
                  <a:schemeClr val="tx1"/>
                </a:solidFill>
                <a:latin typeface="Times New Roman" charset="0"/>
                <a:ea typeface="ＭＳ Ｐゴシック" charset="0"/>
                <a:cs typeface="ＭＳ Ｐゴシック" charset="0"/>
              </a:rPr>
              <a:t> the dialysis patients are in immediate danger.</a:t>
            </a:r>
            <a:endParaRPr lang="en-US" sz="1200" kern="1200" dirty="0" smtClean="0">
              <a:solidFill>
                <a:schemeClr val="tx1"/>
              </a:solidFill>
              <a:latin typeface="Times New Roman" charset="0"/>
              <a:ea typeface="ＭＳ Ｐゴシック" charset="0"/>
              <a:cs typeface="ＭＳ Ｐゴシック" charset="0"/>
            </a:endParaRPr>
          </a:p>
          <a:p>
            <a:pPr eaLnBrk="1" hangingPunct="1">
              <a:defRPr/>
            </a:pPr>
            <a:r>
              <a:rPr lang="en-US" dirty="0" smtClean="0">
                <a:latin typeface="Times New Roman" charset="0"/>
                <a:cs typeface="+mn-cs"/>
              </a:rPr>
              <a:t>Outpatient hemodialysis is not a category 1. Patients are not in immediate danger and can be hand cranked off this device without electricity. But best practice would be to have outpatient ESRD on generator since there are too many patients compared</a:t>
            </a:r>
            <a:r>
              <a:rPr lang="en-US" baseline="0" dirty="0" smtClean="0">
                <a:latin typeface="Times New Roman" charset="0"/>
                <a:cs typeface="+mn-cs"/>
              </a:rPr>
              <a:t> to nurse.</a:t>
            </a:r>
          </a:p>
          <a:p>
            <a:pPr eaLnBrk="1" hangingPunct="1">
              <a:defRPr/>
            </a:pPr>
            <a:r>
              <a:rPr lang="en-US" baseline="0" dirty="0" smtClean="0">
                <a:latin typeface="Times New Roman" charset="0"/>
                <a:cs typeface="+mn-cs"/>
              </a:rPr>
              <a:t>For a go by list of critical care areas, go to appendix A4.1.1</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It is acceptable to place category 2 on type 2 EES. That is above the requirements so</a:t>
            </a:r>
            <a:r>
              <a:rPr lang="en-US" baseline="0" dirty="0" smtClean="0">
                <a:latin typeface="Times New Roman" charset="0"/>
                <a:cs typeface="+mn-cs"/>
              </a:rPr>
              <a:t> it is acceptable.</a:t>
            </a:r>
          </a:p>
          <a:p>
            <a:pPr eaLnBrk="1" hangingPunct="1">
              <a:defRPr/>
            </a:pPr>
            <a:r>
              <a:rPr lang="en-US" baseline="0" dirty="0" smtClean="0">
                <a:latin typeface="Times New Roman" charset="0"/>
                <a:cs typeface="+mn-cs"/>
              </a:rPr>
              <a:t>HVAC is important to maintain patients from being overheated, so this may be required to be defined as category 2 in hot and humid locations.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19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392869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Let’s talk about designing now</a:t>
            </a:r>
            <a:r>
              <a:rPr lang="en-US" baseline="0" dirty="0" smtClean="0">
                <a:latin typeface="Times New Roman" charset="0"/>
                <a:cs typeface="+mn-cs"/>
              </a:rPr>
              <a:t> and we will start with electrical. Remember NFPA 99 defines performance requirement for safety. NFPA 70 (NEC) defines installation.</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Let’s talk about designing now</a:t>
            </a:r>
            <a:r>
              <a:rPr lang="en-US" baseline="0" dirty="0" smtClean="0">
                <a:latin typeface="Times New Roman" charset="0"/>
                <a:cs typeface="+mn-cs"/>
              </a:rPr>
              <a:t> and we will start with electrical. Remember NFPA 99 defines performance requirement for safety. NFPA 70 (NEC) defines installation.</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Categorical Waivers are no longer applicable since NFPA 99</a:t>
            </a:r>
            <a:r>
              <a:rPr lang="en-US" baseline="0" dirty="0" smtClean="0">
                <a:latin typeface="Times New Roman" charset="0"/>
                <a:cs typeface="+mn-cs"/>
              </a:rPr>
              <a:t> included these waivers in this edition.</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Why only 10%</a:t>
            </a:r>
            <a:r>
              <a:rPr lang="en-US" baseline="0" dirty="0" smtClean="0">
                <a:latin typeface="Times New Roman" charset="0"/>
                <a:cs typeface="+mn-cs"/>
              </a:rPr>
              <a:t> of the receptacles in the patient care room is required to be tested? The intent is to have at least one receptacle tested in each patient care room. It is recommended to test both normal and critical powered receptacles. It is not necessary to test both normal and critical receptacle in one patient room, m=but one normal in one patient room and in the next patient room, test critical receptacle. The 10% random testing should include a mixture of both normal and emergency receptacles.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For existing facilities which have surrendered their license</a:t>
            </a:r>
            <a:r>
              <a:rPr lang="en-US" baseline="0" dirty="0" smtClean="0">
                <a:latin typeface="Times New Roman" charset="0"/>
                <a:cs typeface="+mn-cs"/>
              </a:rPr>
              <a:t> and have applied for an initial license, then receptacle log must be presented. It shall show the physical integrity, continuity of grounding circuit, polarity and retention force. This only applies if no new receptacles have been added. This also applies to renovations; i.e. equipment change out or changing med/surg into a rehab department. Also side note: apply as a minor project. Have the life safety plan ready at the final inspection showing smoke compartments.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charset="0"/>
                <a:cs typeface="Times New Roman" pitchFamily="18" charset="0"/>
              </a:rPr>
              <a:t>Systems  (operating rooms considered wet locations, unless risk assessment by governing body (new)</a:t>
            </a:r>
          </a:p>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8" charset="0"/>
                <a:ea typeface="ＭＳ Ｐゴシック" charset="0"/>
                <a:cs typeface="Times New Roman" pitchFamily="18" charset="0"/>
              </a:rPr>
              <a:t>Systems  (operating rooms considered wet locations, unless risk assessment by governing body (new)</a:t>
            </a:r>
          </a:p>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29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Internal</a:t>
            </a:r>
            <a:r>
              <a:rPr lang="en-US" baseline="0" dirty="0" smtClean="0">
                <a:latin typeface="Times New Roman" charset="0"/>
                <a:cs typeface="+mn-cs"/>
              </a:rPr>
              <a:t> combustion engine requires both adequate heat to start promptly and adequate ventilation for both avoiding excessive heat and provide air to internal combustion process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Internal</a:t>
            </a:r>
            <a:r>
              <a:rPr lang="en-US" baseline="0" dirty="0" smtClean="0">
                <a:latin typeface="Times New Roman" charset="0"/>
                <a:cs typeface="+mn-cs"/>
              </a:rPr>
              <a:t> combustion engine requires both adequate heat to start promptly and adequate ventilation for both avoiding excessive heat and provide air to internal combustion process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r>
              <a:rPr lang="en-US" dirty="0" smtClean="0">
                <a:latin typeface="Times New Roman" charset="0"/>
                <a:cs typeface="+mn-cs"/>
              </a:rPr>
              <a:t>Recommended units in housed outdoor units, </a:t>
            </a:r>
            <a:r>
              <a:rPr lang="en-US" sz="1200" kern="1200" dirty="0" smtClean="0">
                <a:solidFill>
                  <a:schemeClr val="tx1"/>
                </a:solidFill>
                <a:effectLst/>
                <a:latin typeface="Times New Roman" pitchFamily="18" charset="0"/>
                <a:ea typeface="ＭＳ Ｐゴシック" charset="0"/>
                <a:cs typeface="ＭＳ Ｐゴシック" charset="0"/>
              </a:rPr>
              <a:t>a flashlight or battery-powered light with a flexible</a:t>
            </a:r>
            <a:r>
              <a:rPr lang="en-US" sz="1200" kern="1200" baseline="0" dirty="0" smtClean="0">
                <a:solidFill>
                  <a:schemeClr val="tx1"/>
                </a:solidFill>
                <a:effectLst/>
                <a:latin typeface="Times New Roman" pitchFamily="18" charset="0"/>
                <a:ea typeface="ＭＳ Ｐゴシック" charset="0"/>
                <a:cs typeface="ＭＳ Ｐゴシック" charset="0"/>
              </a:rPr>
              <a:t> </a:t>
            </a:r>
            <a:r>
              <a:rPr lang="en-US" sz="1200" kern="1200" dirty="0" smtClean="0">
                <a:solidFill>
                  <a:schemeClr val="tx1"/>
                </a:solidFill>
                <a:effectLst/>
                <a:latin typeface="Times New Roman" pitchFamily="18" charset="0"/>
                <a:ea typeface="ＭＳ Ｐゴシック" charset="0"/>
                <a:cs typeface="ＭＳ Ｐゴシック" charset="0"/>
              </a:rPr>
              <a:t>cord be maintained in the housing.</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39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9034018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there</a:t>
            </a:r>
            <a:r>
              <a:rPr lang="en-US" baseline="0" dirty="0" smtClean="0">
                <a:latin typeface="Times New Roman" charset="0"/>
                <a:cs typeface="+mn-cs"/>
              </a:rPr>
              <a:t> is a code reference with 5.2 then this means category 2 has the same requirements as Category 1. therefore the code reference applies to both category types.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there</a:t>
            </a:r>
            <a:r>
              <a:rPr lang="en-US" baseline="0" dirty="0" smtClean="0">
                <a:latin typeface="Times New Roman" charset="0"/>
                <a:cs typeface="+mn-cs"/>
              </a:rPr>
              <a:t> is a code reference with 5.2 then this means category 2 has the same requirements as Category 1. therefore the code reference applies to both category types.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there</a:t>
            </a:r>
            <a:r>
              <a:rPr lang="en-US" baseline="0" dirty="0" smtClean="0">
                <a:latin typeface="Times New Roman" charset="0"/>
                <a:cs typeface="+mn-cs"/>
              </a:rPr>
              <a:t> is a code reference with 5.2 then this means category 2 has the same requirements as Category 1. therefore the code reference applies to both category types.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there</a:t>
            </a:r>
            <a:r>
              <a:rPr lang="en-US" baseline="0" dirty="0" smtClean="0">
                <a:latin typeface="Times New Roman" charset="0"/>
                <a:cs typeface="+mn-cs"/>
              </a:rPr>
              <a:t> is a code reference with 5.2 then this means category 2 has the same requirements as Category 1. therefore the code reference applies to both category types.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49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2031420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there</a:t>
            </a:r>
            <a:r>
              <a:rPr lang="en-US" baseline="0" dirty="0" smtClean="0">
                <a:latin typeface="Times New Roman" charset="0"/>
                <a:cs typeface="+mn-cs"/>
              </a:rPr>
              <a:t> is a code reference with 5.2 then this means category 2 has the same requirements as Category 1. therefore the code reference applies to both category types.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use deep sedation,</a:t>
            </a:r>
            <a:r>
              <a:rPr lang="en-US" baseline="0" dirty="0" smtClean="0">
                <a:latin typeface="Times New Roman" charset="0"/>
                <a:cs typeface="+mn-cs"/>
              </a:rPr>
              <a:t> moderate anesthesia or general anesthesia, then zone valve outside that room. IE: MRI at children hospital.</a:t>
            </a:r>
          </a:p>
          <a:p>
            <a:pPr eaLnBrk="1" hangingPunct="1">
              <a:defRPr/>
            </a:pPr>
            <a:r>
              <a:rPr lang="en-US" baseline="0" dirty="0" smtClean="0">
                <a:latin typeface="Times New Roman" charset="0"/>
                <a:cs typeface="+mn-cs"/>
              </a:rPr>
              <a:t>Deep sedation and </a:t>
            </a:r>
            <a:r>
              <a:rPr lang="en-US" sz="1200" kern="1200" baseline="0" dirty="0" smtClean="0">
                <a:solidFill>
                  <a:schemeClr val="tx1"/>
                </a:solidFill>
                <a:latin typeface="Times New Roman" charset="0"/>
                <a:ea typeface="ＭＳ Ｐゴシック" charset="0"/>
                <a:cs typeface="ＭＳ Ｐゴシック" charset="0"/>
              </a:rPr>
              <a:t>General anesthesia</a:t>
            </a:r>
            <a:r>
              <a:rPr lang="en-US" baseline="0" dirty="0" smtClean="0">
                <a:latin typeface="Times New Roman" charset="0"/>
                <a:cs typeface="+mn-cs"/>
              </a:rPr>
              <a:t>: patients cannot be easily aroused. Moderate anesthesia patients respond to verbal commands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59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2393170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Pushback occurred when CMS wanted to exempt this rule and maintain the smoke evac system. Pushback was system poses infection control risks and unreliable.</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69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ＭＳ Ｐゴシック" charset="0"/>
                <a:cs typeface="ＭＳ Ｐゴシック" charset="0"/>
              </a:rPr>
              <a:t>Interior doors to be locked, subject to the following requirements: (1) All staff must have keys; (2) smoke detection systems must be in place; (3) the facility must be fully sprinklered; (4) the locks are electrical locks that will release upon loss of power to the device; and (5) the locks release by independent activation of the smoke detection system and the water flow in the automatic sprinkler system.</a:t>
            </a:r>
          </a:p>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sz="1200" kern="1200" dirty="0" smtClean="0">
                <a:solidFill>
                  <a:schemeClr val="tx1"/>
                </a:solidFill>
                <a:effectLst/>
                <a:latin typeface="Times New Roman" pitchFamily="18" charset="0"/>
                <a:ea typeface="ＭＳ Ｐゴシック" charset="0"/>
                <a:cs typeface="ＭＳ Ｐゴシック" charset="0"/>
              </a:rPr>
              <a:t>If patient rendered incapable of self-preservation, uses general anesthesia, or provides emergency services that one would expect to receive patients that due to the nature of their injury are incapable of self-preservation </a:t>
            </a:r>
            <a:endParaRPr lang="en-US" dirty="0">
              <a:latin typeface="Times New Roman" charset="0"/>
              <a:cs typeface="+mn-cs"/>
            </a:endParaRPr>
          </a:p>
        </p:txBody>
      </p:sp>
    </p:spTree>
    <p:extLst>
      <p:ext uri="{BB962C8B-B14F-4D97-AF65-F5344CB8AC3E}">
        <p14:creationId xmlns:p14="http://schemas.microsoft.com/office/powerpoint/2010/main" val="32503392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78</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2435050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79</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80</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This email address applies to everyone at DSHS. This email address will change on</a:t>
            </a:r>
            <a:r>
              <a:rPr lang="en-US" baseline="0" dirty="0" smtClean="0">
                <a:latin typeface="Times New Roman" charset="0"/>
                <a:cs typeface="+mn-cs"/>
              </a:rPr>
              <a:t> September 1, 2017</a:t>
            </a:r>
          </a:p>
          <a:p>
            <a:pPr eaLnBrk="1" hangingPunct="1">
              <a:defRPr/>
            </a:pPr>
            <a:r>
              <a:rPr lang="en-US" baseline="0" dirty="0" smtClean="0">
                <a:latin typeface="Times New Roman" charset="0"/>
                <a:cs typeface="+mn-cs"/>
              </a:rPr>
              <a:t>Pei-Hua.Basgen     Jon.antilley     John.white    RobertA.martin</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81</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sz="1200" kern="1200" dirty="0" smtClean="0">
                <a:solidFill>
                  <a:schemeClr val="tx1"/>
                </a:solidFill>
                <a:latin typeface="Times New Roman" charset="0"/>
                <a:ea typeface="ＭＳ Ｐゴシック" charset="0"/>
                <a:cs typeface="ＭＳ Ｐゴシック" charset="0"/>
              </a:rPr>
              <a:t>This both addresses will change on</a:t>
            </a:r>
            <a:r>
              <a:rPr lang="en-US" sz="1200" kern="1200" baseline="0" dirty="0" smtClean="0">
                <a:solidFill>
                  <a:schemeClr val="tx1"/>
                </a:solidFill>
                <a:latin typeface="Times New Roman" charset="0"/>
                <a:ea typeface="ＭＳ Ｐゴシック" charset="0"/>
                <a:cs typeface="ＭＳ Ｐゴシック" charset="0"/>
              </a:rPr>
              <a:t> September 1, 2017. </a:t>
            </a:r>
          </a:p>
          <a:p>
            <a:pPr eaLnBrk="1" hangingPunct="1">
              <a:defRPr/>
            </a:pPr>
            <a:r>
              <a:rPr lang="en-US" sz="1200" kern="1200" baseline="0" dirty="0" smtClean="0">
                <a:solidFill>
                  <a:schemeClr val="tx1"/>
                </a:solidFill>
                <a:latin typeface="Times New Roman" charset="0"/>
                <a:ea typeface="ＭＳ Ｐゴシック" charset="0"/>
                <a:cs typeface="ＭＳ Ｐゴシック" charset="0"/>
              </a:rPr>
              <a:t>ARG forms will therefore change on September 1, 2017. therefore call for new forms. Hopefully they will be changed on website but no effective date committed as of yet.. So throw away all ARG forms September 1, 2017 that your office has.</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82</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latin typeface="Times New Roman" charset="0"/>
                <a:cs typeface="+mn-cs"/>
              </a:rPr>
              <a:t>If you use extension, then the phone number is 512-834-6600</a:t>
            </a: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83</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84</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85</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86</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ＭＳ Ｐゴシック" charset="0"/>
                <a:cs typeface="ＭＳ Ｐゴシック" charset="0"/>
              </a:rPr>
              <a:t>CMS Survey and Certification memoranda, guidance, clarifications and instructions to State Survey Agencies and CMS Regional Offices.</a:t>
            </a:r>
          </a:p>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23186">
              <a:defRPr sz="1200">
                <a:solidFill>
                  <a:schemeClr val="tx1"/>
                </a:solidFill>
                <a:latin typeface="Times New Roman" charset="0"/>
                <a:ea typeface="ＭＳ Ｐゴシック" charset="0"/>
              </a:defRPr>
            </a:lvl1pPr>
            <a:lvl2pPr marL="744660" indent="-284676" defTabSz="923186">
              <a:defRPr sz="1200">
                <a:solidFill>
                  <a:schemeClr val="tx1"/>
                </a:solidFill>
                <a:latin typeface="Times New Roman" charset="0"/>
                <a:ea typeface="ＭＳ Ｐゴシック" charset="0"/>
              </a:defRPr>
            </a:lvl2pPr>
            <a:lvl3pPr marL="1148353" indent="-226776" defTabSz="923186">
              <a:defRPr sz="1200">
                <a:solidFill>
                  <a:schemeClr val="tx1"/>
                </a:solidFill>
                <a:latin typeface="Times New Roman" charset="0"/>
                <a:ea typeface="ＭＳ Ｐゴシック" charset="0"/>
              </a:defRPr>
            </a:lvl3pPr>
            <a:lvl4pPr marL="1608337" indent="-226776" defTabSz="923186">
              <a:defRPr sz="1200">
                <a:solidFill>
                  <a:schemeClr val="tx1"/>
                </a:solidFill>
                <a:latin typeface="Times New Roman" charset="0"/>
                <a:ea typeface="ＭＳ Ｐゴシック" charset="0"/>
              </a:defRPr>
            </a:lvl4pPr>
            <a:lvl5pPr marL="2069931" indent="-226776" defTabSz="923186">
              <a:defRPr sz="1200">
                <a:solidFill>
                  <a:schemeClr val="tx1"/>
                </a:solidFill>
                <a:latin typeface="Times New Roman" charset="0"/>
                <a:ea typeface="ＭＳ Ｐゴシック" charset="0"/>
              </a:defRPr>
            </a:lvl5pPr>
            <a:lvl6pPr marL="2533133" indent="-226776" defTabSz="923186" eaLnBrk="0" fontAlgn="base" hangingPunct="0">
              <a:spcBef>
                <a:spcPct val="30000"/>
              </a:spcBef>
              <a:spcAft>
                <a:spcPct val="0"/>
              </a:spcAft>
              <a:defRPr sz="1200">
                <a:solidFill>
                  <a:schemeClr val="tx1"/>
                </a:solidFill>
                <a:latin typeface="Times New Roman" charset="0"/>
                <a:ea typeface="ＭＳ Ｐゴシック" charset="0"/>
              </a:defRPr>
            </a:lvl6pPr>
            <a:lvl7pPr marL="2996334" indent="-226776" defTabSz="923186" eaLnBrk="0" fontAlgn="base" hangingPunct="0">
              <a:spcBef>
                <a:spcPct val="30000"/>
              </a:spcBef>
              <a:spcAft>
                <a:spcPct val="0"/>
              </a:spcAft>
              <a:defRPr sz="1200">
                <a:solidFill>
                  <a:schemeClr val="tx1"/>
                </a:solidFill>
                <a:latin typeface="Times New Roman" charset="0"/>
                <a:ea typeface="ＭＳ Ｐゴシック" charset="0"/>
              </a:defRPr>
            </a:lvl7pPr>
            <a:lvl8pPr marL="3459535" indent="-226776" defTabSz="923186" eaLnBrk="0" fontAlgn="base" hangingPunct="0">
              <a:spcBef>
                <a:spcPct val="30000"/>
              </a:spcBef>
              <a:spcAft>
                <a:spcPct val="0"/>
              </a:spcAft>
              <a:defRPr sz="1200">
                <a:solidFill>
                  <a:schemeClr val="tx1"/>
                </a:solidFill>
                <a:latin typeface="Times New Roman" charset="0"/>
                <a:ea typeface="ＭＳ Ｐゴシック" charset="0"/>
              </a:defRPr>
            </a:lvl8pPr>
            <a:lvl9pPr marL="3922737" indent="-226776" defTabSz="923186" eaLnBrk="0" fontAlgn="base" hangingPunct="0">
              <a:spcBef>
                <a:spcPct val="30000"/>
              </a:spcBef>
              <a:spcAft>
                <a:spcPct val="0"/>
              </a:spcAft>
              <a:defRPr sz="1200">
                <a:solidFill>
                  <a:schemeClr val="tx1"/>
                </a:solidFill>
                <a:latin typeface="Times New Roman" charset="0"/>
                <a:ea typeface="ＭＳ Ｐゴシック" charset="0"/>
              </a:defRPr>
            </a:lvl9pPr>
          </a:lstStyle>
          <a:p>
            <a:pPr>
              <a:defRPr/>
            </a:pPr>
            <a:fld id="{CC3EC534-3ACF-AA4D-A529-CF3596FDBC32}" type="slidenum">
              <a:rPr lang="en-US" smtClean="0"/>
              <a:pPr>
                <a:defRPr/>
              </a:pPr>
              <a:t>87</a:t>
            </a:fld>
            <a:endParaRPr lang="en-US" dirty="0" smtClean="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dirty="0">
              <a:latin typeface="Times New Roman" charset="0"/>
              <a:cs typeface="+mn-cs"/>
            </a:endParaRPr>
          </a:p>
        </p:txBody>
      </p:sp>
    </p:spTree>
    <p:extLst>
      <p:ext uri="{BB962C8B-B14F-4D97-AF65-F5344CB8AC3E}">
        <p14:creationId xmlns:p14="http://schemas.microsoft.com/office/powerpoint/2010/main" val="439859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r>
              <a:rPr lang="en-US" dirty="0"/>
              <a:t>Page </a:t>
            </a:r>
            <a:fld id="{66187379-46EB-8D45-AA69-B6BB61CCA6A7}" type="slidenum">
              <a:rPr lang="en-US"/>
              <a:pPr>
                <a:defRPr/>
              </a:pPr>
              <a:t>‹#›</a:t>
            </a:fld>
            <a:endParaRPr lang="en-US" dirty="0"/>
          </a:p>
        </p:txBody>
      </p:sp>
    </p:spTree>
    <p:extLst>
      <p:ext uri="{BB962C8B-B14F-4D97-AF65-F5344CB8AC3E}">
        <p14:creationId xmlns:p14="http://schemas.microsoft.com/office/powerpoint/2010/main" val="1545860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r>
              <a:rPr lang="en-US" dirty="0"/>
              <a:t>Page </a:t>
            </a:r>
            <a:fld id="{1E2AE064-4C46-C648-ACE3-1BE73A27A8C2}" type="slidenum">
              <a:rPr lang="en-US"/>
              <a:pPr>
                <a:defRPr/>
              </a:pPr>
              <a:t>‹#›</a:t>
            </a:fld>
            <a:endParaRPr lang="en-US" dirty="0"/>
          </a:p>
        </p:txBody>
      </p:sp>
    </p:spTree>
    <p:extLst>
      <p:ext uri="{BB962C8B-B14F-4D97-AF65-F5344CB8AC3E}">
        <p14:creationId xmlns:p14="http://schemas.microsoft.com/office/powerpoint/2010/main" val="207590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4"/>
          <p:cNvSpPr>
            <a:spLocks noGrp="1" noChangeArrowheads="1"/>
          </p:cNvSpPr>
          <p:nvPr>
            <p:ph type="sldNum" sz="quarter" idx="10"/>
          </p:nvPr>
        </p:nvSpPr>
        <p:spPr>
          <a:ln/>
        </p:spPr>
        <p:txBody>
          <a:bodyPr/>
          <a:lstStyle>
            <a:lvl1pPr>
              <a:defRPr/>
            </a:lvl1pPr>
          </a:lstStyle>
          <a:p>
            <a:pPr>
              <a:defRPr/>
            </a:pPr>
            <a:r>
              <a:rPr lang="en-US" dirty="0"/>
              <a:t>Page </a:t>
            </a:r>
            <a:fld id="{DCBC0AC9-3598-1A4E-8FB6-94256AD15D81}" type="slidenum">
              <a:rPr lang="en-US"/>
              <a:pPr>
                <a:defRPr/>
              </a:pPr>
              <a:t>‹#›</a:t>
            </a:fld>
            <a:endParaRPr lang="en-US" dirty="0"/>
          </a:p>
        </p:txBody>
      </p:sp>
    </p:spTree>
    <p:extLst>
      <p:ext uri="{BB962C8B-B14F-4D97-AF65-F5344CB8AC3E}">
        <p14:creationId xmlns:p14="http://schemas.microsoft.com/office/powerpoint/2010/main" val="3066701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sldNum" sz="quarter" idx="10"/>
          </p:nvPr>
        </p:nvSpPr>
        <p:spPr>
          <a:ln/>
        </p:spPr>
        <p:txBody>
          <a:bodyPr/>
          <a:lstStyle>
            <a:lvl1pPr>
              <a:defRPr/>
            </a:lvl1pPr>
          </a:lstStyle>
          <a:p>
            <a:pPr>
              <a:defRPr/>
            </a:pPr>
            <a:r>
              <a:rPr lang="en-US" dirty="0"/>
              <a:t>Page </a:t>
            </a:r>
            <a:fld id="{5F080F0A-C77F-904E-AAE3-8A87F4823956}" type="slidenum">
              <a:rPr lang="en-US"/>
              <a:pPr>
                <a:defRPr/>
              </a:pPr>
              <a:t>‹#›</a:t>
            </a:fld>
            <a:endParaRPr lang="en-US" dirty="0"/>
          </a:p>
        </p:txBody>
      </p:sp>
    </p:spTree>
    <p:extLst>
      <p:ext uri="{BB962C8B-B14F-4D97-AF65-F5344CB8AC3E}">
        <p14:creationId xmlns:p14="http://schemas.microsoft.com/office/powerpoint/2010/main" val="2167527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4"/>
          <p:cNvSpPr>
            <a:spLocks noGrp="1" noChangeArrowheads="1"/>
          </p:cNvSpPr>
          <p:nvPr>
            <p:ph type="sldNum" sz="quarter" idx="10"/>
          </p:nvPr>
        </p:nvSpPr>
        <p:spPr>
          <a:ln/>
        </p:spPr>
        <p:txBody>
          <a:bodyPr/>
          <a:lstStyle>
            <a:lvl1pPr>
              <a:defRPr/>
            </a:lvl1pPr>
          </a:lstStyle>
          <a:p>
            <a:pPr>
              <a:defRPr/>
            </a:pPr>
            <a:r>
              <a:rPr lang="en-US" dirty="0"/>
              <a:t>Page </a:t>
            </a:r>
            <a:fld id="{F356A085-D679-394C-9EC6-5B70B0468BE5}" type="slidenum">
              <a:rPr lang="en-US"/>
              <a:pPr>
                <a:defRPr/>
              </a:pPr>
              <a:t>‹#›</a:t>
            </a:fld>
            <a:endParaRPr lang="en-US" dirty="0"/>
          </a:p>
        </p:txBody>
      </p:sp>
    </p:spTree>
    <p:extLst>
      <p:ext uri="{BB962C8B-B14F-4D97-AF65-F5344CB8AC3E}">
        <p14:creationId xmlns:p14="http://schemas.microsoft.com/office/powerpoint/2010/main" val="197661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4"/>
          <p:cNvSpPr>
            <a:spLocks noGrp="1" noChangeArrowheads="1"/>
          </p:cNvSpPr>
          <p:nvPr>
            <p:ph type="sldNum" sz="quarter" idx="10"/>
          </p:nvPr>
        </p:nvSpPr>
        <p:spPr>
          <a:ln/>
        </p:spPr>
        <p:txBody>
          <a:bodyPr/>
          <a:lstStyle>
            <a:lvl1pPr>
              <a:defRPr/>
            </a:lvl1pPr>
          </a:lstStyle>
          <a:p>
            <a:pPr>
              <a:defRPr/>
            </a:pPr>
            <a:r>
              <a:rPr lang="en-US" dirty="0"/>
              <a:t>Page </a:t>
            </a:r>
            <a:fld id="{953163AE-8B9F-5F4C-AA3D-4CDD2C5826F5}" type="slidenum">
              <a:rPr lang="en-US"/>
              <a:pPr>
                <a:defRPr/>
              </a:pPr>
              <a:t>‹#›</a:t>
            </a:fld>
            <a:endParaRPr lang="en-US" dirty="0"/>
          </a:p>
        </p:txBody>
      </p:sp>
    </p:spTree>
    <p:extLst>
      <p:ext uri="{BB962C8B-B14F-4D97-AF65-F5344CB8AC3E}">
        <p14:creationId xmlns:p14="http://schemas.microsoft.com/office/powerpoint/2010/main" val="810874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sldNum" sz="quarter" idx="10"/>
          </p:nvPr>
        </p:nvSpPr>
        <p:spPr>
          <a:ln/>
        </p:spPr>
        <p:txBody>
          <a:bodyPr/>
          <a:lstStyle>
            <a:lvl1pPr>
              <a:defRPr/>
            </a:lvl1pPr>
          </a:lstStyle>
          <a:p>
            <a:pPr>
              <a:defRPr/>
            </a:pPr>
            <a:r>
              <a:rPr lang="en-US" dirty="0"/>
              <a:t>Page </a:t>
            </a:r>
            <a:fld id="{2E5F97A5-4DEF-D14C-B0DD-635A7D2F2D43}" type="slidenum">
              <a:rPr lang="en-US"/>
              <a:pPr>
                <a:defRPr/>
              </a:pPr>
              <a:t>‹#›</a:t>
            </a:fld>
            <a:endParaRPr lang="en-US" dirty="0"/>
          </a:p>
        </p:txBody>
      </p:sp>
    </p:spTree>
    <p:extLst>
      <p:ext uri="{BB962C8B-B14F-4D97-AF65-F5344CB8AC3E}">
        <p14:creationId xmlns:p14="http://schemas.microsoft.com/office/powerpoint/2010/main" val="1213144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r>
              <a:rPr lang="en-US" dirty="0"/>
              <a:t>Page </a:t>
            </a:r>
            <a:fld id="{3DC986A8-B0A4-8847-AD05-5EBA03252F33}" type="slidenum">
              <a:rPr lang="en-US"/>
              <a:pPr>
                <a:defRPr/>
              </a:pPr>
              <a:t>‹#›</a:t>
            </a:fld>
            <a:endParaRPr lang="en-US" dirty="0"/>
          </a:p>
        </p:txBody>
      </p:sp>
    </p:spTree>
    <p:extLst>
      <p:ext uri="{BB962C8B-B14F-4D97-AF65-F5344CB8AC3E}">
        <p14:creationId xmlns:p14="http://schemas.microsoft.com/office/powerpoint/2010/main" val="972273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r>
              <a:rPr lang="en-US" dirty="0"/>
              <a:t>Page </a:t>
            </a:r>
            <a:fld id="{93C63FEC-B9DC-774C-A4E8-8F9437EDBF14}" type="slidenum">
              <a:rPr lang="en-US"/>
              <a:pPr>
                <a:defRPr/>
              </a:pPr>
              <a:t>‹#›</a:t>
            </a:fld>
            <a:endParaRPr lang="en-US" dirty="0"/>
          </a:p>
        </p:txBody>
      </p:sp>
    </p:spTree>
    <p:extLst>
      <p:ext uri="{BB962C8B-B14F-4D97-AF65-F5344CB8AC3E}">
        <p14:creationId xmlns:p14="http://schemas.microsoft.com/office/powerpoint/2010/main" val="238829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r>
              <a:rPr lang="en-US" dirty="0"/>
              <a:t>Page </a:t>
            </a:r>
            <a:fld id="{E3DD3012-E4B8-EC4B-B46F-6CE07F99878B}" type="slidenum">
              <a:rPr lang="en-US"/>
              <a:pPr>
                <a:defRPr/>
              </a:pPr>
              <a:t>‹#›</a:t>
            </a:fld>
            <a:endParaRPr lang="en-US" dirty="0"/>
          </a:p>
        </p:txBody>
      </p:sp>
    </p:spTree>
    <p:extLst>
      <p:ext uri="{BB962C8B-B14F-4D97-AF65-F5344CB8AC3E}">
        <p14:creationId xmlns:p14="http://schemas.microsoft.com/office/powerpoint/2010/main" val="4052184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533400"/>
            <a:ext cx="56769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4"/>
          <p:cNvSpPr>
            <a:spLocks noGrp="1" noChangeArrowheads="1"/>
          </p:cNvSpPr>
          <p:nvPr>
            <p:ph type="sldNum" sz="quarter" idx="10"/>
          </p:nvPr>
        </p:nvSpPr>
        <p:spPr>
          <a:ln/>
        </p:spPr>
        <p:txBody>
          <a:bodyPr/>
          <a:lstStyle>
            <a:lvl1pPr>
              <a:defRPr/>
            </a:lvl1pPr>
          </a:lstStyle>
          <a:p>
            <a:pPr>
              <a:defRPr/>
            </a:pPr>
            <a:r>
              <a:rPr lang="en-US" dirty="0"/>
              <a:t>Page </a:t>
            </a:r>
            <a:fld id="{919A7B66-62E2-314E-BFEF-90729885F916}" type="slidenum">
              <a:rPr lang="en-US"/>
              <a:pPr>
                <a:defRPr/>
              </a:pPr>
              <a:t>‹#›</a:t>
            </a:fld>
            <a:endParaRPr lang="en-US" dirty="0"/>
          </a:p>
        </p:txBody>
      </p:sp>
    </p:spTree>
    <p:extLst>
      <p:ext uri="{BB962C8B-B14F-4D97-AF65-F5344CB8AC3E}">
        <p14:creationId xmlns:p14="http://schemas.microsoft.com/office/powerpoint/2010/main" val="3810273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362200" y="533400"/>
            <a:ext cx="6019800" cy="533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752600"/>
            <a:ext cx="38100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4"/>
          <p:cNvSpPr>
            <a:spLocks noGrp="1" noChangeArrowheads="1"/>
          </p:cNvSpPr>
          <p:nvPr>
            <p:ph type="sldNum" sz="quarter" idx="10"/>
          </p:nvPr>
        </p:nvSpPr>
        <p:spPr>
          <a:ln/>
        </p:spPr>
        <p:txBody>
          <a:bodyPr/>
          <a:lstStyle>
            <a:lvl1pPr>
              <a:defRPr/>
            </a:lvl1pPr>
          </a:lstStyle>
          <a:p>
            <a:pPr>
              <a:defRPr/>
            </a:pPr>
            <a:r>
              <a:rPr lang="en-US" dirty="0"/>
              <a:t>Page </a:t>
            </a:r>
            <a:fld id="{0D1286DC-BFB5-4845-A66C-3A475B8C4969}" type="slidenum">
              <a:rPr lang="en-US"/>
              <a:pPr>
                <a:defRPr/>
              </a:pPr>
              <a:t>‹#›</a:t>
            </a:fld>
            <a:endParaRPr lang="en-US" dirty="0"/>
          </a:p>
        </p:txBody>
      </p:sp>
    </p:spTree>
    <p:extLst>
      <p:ext uri="{BB962C8B-B14F-4D97-AF65-F5344CB8AC3E}">
        <p14:creationId xmlns:p14="http://schemas.microsoft.com/office/powerpoint/2010/main" val="2967584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362200" y="533400"/>
            <a:ext cx="60198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752600"/>
            <a:ext cx="7772400" cy="434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Main thought</a:t>
            </a:r>
          </a:p>
          <a:p>
            <a:pPr lvl="1"/>
            <a:r>
              <a:rPr lang="en-US"/>
              <a:t>Bullet Point 1</a:t>
            </a:r>
          </a:p>
          <a:p>
            <a:pPr lvl="2"/>
            <a:r>
              <a:rPr lang="en-US"/>
              <a:t>Second level</a:t>
            </a:r>
          </a:p>
          <a:p>
            <a:pPr lvl="3"/>
            <a:r>
              <a:rPr lang="en-US"/>
              <a:t>Third level</a:t>
            </a:r>
          </a:p>
          <a:p>
            <a:pPr lvl="4"/>
            <a:r>
              <a:rPr lang="en-US"/>
              <a:t>Fourth level</a:t>
            </a:r>
          </a:p>
        </p:txBody>
      </p:sp>
      <p:grpSp>
        <p:nvGrpSpPr>
          <p:cNvPr id="1028" name="Group 9"/>
          <p:cNvGrpSpPr>
            <a:grpSpLocks/>
          </p:cNvGrpSpPr>
          <p:nvPr/>
        </p:nvGrpSpPr>
        <p:grpSpPr bwMode="auto">
          <a:xfrm>
            <a:off x="681038" y="1414463"/>
            <a:ext cx="7853362" cy="66675"/>
            <a:chOff x="429" y="945"/>
            <a:chExt cx="4947" cy="42"/>
          </a:xfrm>
        </p:grpSpPr>
        <p:sp>
          <p:nvSpPr>
            <p:cNvPr id="1031" name="Line 7"/>
            <p:cNvSpPr>
              <a:spLocks noChangeShapeType="1"/>
            </p:cNvSpPr>
            <p:nvPr userDrawn="1"/>
          </p:nvSpPr>
          <p:spPr bwMode="auto">
            <a:xfrm>
              <a:off x="432" y="945"/>
              <a:ext cx="4944" cy="0"/>
            </a:xfrm>
            <a:prstGeom prst="line">
              <a:avLst/>
            </a:prstGeom>
            <a:noFill/>
            <a:ln w="38100">
              <a:solidFill>
                <a:srgbClr val="00008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cs typeface="+mn-cs"/>
              </a:endParaRPr>
            </a:p>
          </p:txBody>
        </p:sp>
        <p:sp>
          <p:nvSpPr>
            <p:cNvPr id="1032" name="Line 8"/>
            <p:cNvSpPr>
              <a:spLocks noChangeShapeType="1"/>
            </p:cNvSpPr>
            <p:nvPr userDrawn="1"/>
          </p:nvSpPr>
          <p:spPr bwMode="auto">
            <a:xfrm>
              <a:off x="429" y="987"/>
              <a:ext cx="4944" cy="0"/>
            </a:xfrm>
            <a:prstGeom prst="line">
              <a:avLst/>
            </a:prstGeom>
            <a:noFill/>
            <a:ln w="38100">
              <a:solidFill>
                <a:srgbClr val="F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cs typeface="+mn-cs"/>
              </a:endParaRPr>
            </a:p>
          </p:txBody>
        </p:sp>
      </p:grpSp>
      <p:sp>
        <p:nvSpPr>
          <p:cNvPr id="1038" name="Rectangle 14"/>
          <p:cNvSpPr>
            <a:spLocks noGrp="1" noChangeArrowheads="1"/>
          </p:cNvSpPr>
          <p:nvPr>
            <p:ph type="sldNum" sz="quarter" idx="4"/>
          </p:nvPr>
        </p:nvSpPr>
        <p:spPr bwMode="auto">
          <a:xfrm>
            <a:off x="36576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a:solidFill>
                  <a:srgbClr val="000066"/>
                </a:solidFill>
                <a:cs typeface="+mn-cs"/>
              </a:defRPr>
            </a:lvl1pPr>
          </a:lstStyle>
          <a:p>
            <a:pPr>
              <a:defRPr/>
            </a:pPr>
            <a:r>
              <a:rPr lang="en-US" dirty="0"/>
              <a:t>Page </a:t>
            </a:r>
            <a:fld id="{857452CB-8A21-544A-83D9-194EEA9E48DA}" type="slidenum">
              <a:rPr lang="en-US"/>
              <a:pPr>
                <a:defRPr/>
              </a:pPr>
              <a:t>‹#›</a:t>
            </a:fld>
            <a:endParaRPr lang="en-US" dirty="0"/>
          </a:p>
        </p:txBody>
      </p:sp>
      <p:pic>
        <p:nvPicPr>
          <p:cNvPr id="1030" name="Picture 17" descr="Color_DSHS_H"/>
          <p:cNvPicPr>
            <a:picLocks noChangeAspect="1" noChangeArrowheads="1"/>
          </p:cNvPicPr>
          <p:nvPr userDrawn="1"/>
        </p:nvPicPr>
        <p:blipFill>
          <a:blip r:embed="rId14" cstate="email">
            <a:extLst>
              <a:ext uri="{28A0092B-C50C-407E-A947-70E740481C1C}">
                <a14:useLocalDpi xmlns:a14="http://schemas.microsoft.com/office/drawing/2010/main" val="0"/>
              </a:ext>
            </a:extLst>
          </a:blip>
          <a:srcRect/>
          <a:stretch>
            <a:fillRect/>
          </a:stretch>
        </p:blipFill>
        <p:spPr bwMode="auto">
          <a:xfrm>
            <a:off x="685800" y="304800"/>
            <a:ext cx="1905000" cy="74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p:titleStyle>
    <p:bodyStyle>
      <a:lvl1pPr marL="342900" indent="-342900" algn="l" rtl="0" eaLnBrk="0" fontAlgn="base" hangingPunct="0">
        <a:spcBef>
          <a:spcPct val="20000"/>
        </a:spcBef>
        <a:spcAft>
          <a:spcPct val="0"/>
        </a:spcAft>
        <a:buChar char="•"/>
        <a:defRPr sz="2800">
          <a:solidFill>
            <a:srgbClr val="000066"/>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8C001B"/>
        </a:buClr>
        <a:buChar char="•"/>
        <a:defRPr sz="2400">
          <a:solidFill>
            <a:srgbClr val="8C001B"/>
          </a:solidFill>
          <a:latin typeface="+mn-lt"/>
          <a:ea typeface="ＭＳ Ｐゴシック" charset="0"/>
        </a:defRPr>
      </a:lvl2pPr>
      <a:lvl3pPr marL="1143000" indent="-228600" algn="l" rtl="0" eaLnBrk="0" fontAlgn="base" hangingPunct="0">
        <a:spcBef>
          <a:spcPct val="20000"/>
        </a:spcBef>
        <a:spcAft>
          <a:spcPct val="0"/>
        </a:spcAft>
        <a:buChar char="•"/>
        <a:defRPr sz="2200">
          <a:solidFill>
            <a:srgbClr val="000066"/>
          </a:solidFill>
          <a:latin typeface="+mn-lt"/>
          <a:ea typeface="ＭＳ Ｐゴシック" charset="0"/>
        </a:defRPr>
      </a:lvl3pPr>
      <a:lvl4pPr marL="1600200" indent="-228600" algn="l" rtl="0" eaLnBrk="0" fontAlgn="base" hangingPunct="0">
        <a:spcBef>
          <a:spcPct val="20000"/>
        </a:spcBef>
        <a:spcAft>
          <a:spcPct val="0"/>
        </a:spcAft>
        <a:buChar char="•"/>
        <a:defRPr sz="2000">
          <a:solidFill>
            <a:srgbClr val="8C001B"/>
          </a:solidFill>
          <a:latin typeface="+mn-lt"/>
          <a:ea typeface="ＭＳ Ｐゴシック" charset="0"/>
        </a:defRPr>
      </a:lvl4pPr>
      <a:lvl5pPr marL="2057400" indent="-228600" algn="l" rtl="0" eaLnBrk="0" fontAlgn="base" hangingPunct="0">
        <a:spcBef>
          <a:spcPct val="20000"/>
        </a:spcBef>
        <a:spcAft>
          <a:spcPct val="0"/>
        </a:spcAft>
        <a:buChar char="•"/>
        <a:defRPr>
          <a:solidFill>
            <a:srgbClr val="000066"/>
          </a:solidFill>
          <a:latin typeface="+mn-lt"/>
          <a:ea typeface="ＭＳ Ｐゴシック" charset="0"/>
        </a:defRPr>
      </a:lvl5pPr>
      <a:lvl6pPr marL="2514600" indent="-228600" algn="l" rtl="0" fontAlgn="base">
        <a:spcBef>
          <a:spcPct val="20000"/>
        </a:spcBef>
        <a:spcAft>
          <a:spcPct val="0"/>
        </a:spcAft>
        <a:buChar char="•"/>
        <a:defRPr>
          <a:solidFill>
            <a:srgbClr val="000066"/>
          </a:solidFill>
          <a:latin typeface="+mn-lt"/>
        </a:defRPr>
      </a:lvl6pPr>
      <a:lvl7pPr marL="2971800" indent="-228600" algn="l" rtl="0" fontAlgn="base">
        <a:spcBef>
          <a:spcPct val="20000"/>
        </a:spcBef>
        <a:spcAft>
          <a:spcPct val="0"/>
        </a:spcAft>
        <a:buChar char="•"/>
        <a:defRPr>
          <a:solidFill>
            <a:srgbClr val="000066"/>
          </a:solidFill>
          <a:latin typeface="+mn-lt"/>
        </a:defRPr>
      </a:lvl7pPr>
      <a:lvl8pPr marL="3429000" indent="-228600" algn="l" rtl="0" fontAlgn="base">
        <a:spcBef>
          <a:spcPct val="20000"/>
        </a:spcBef>
        <a:spcAft>
          <a:spcPct val="0"/>
        </a:spcAft>
        <a:buChar char="•"/>
        <a:defRPr>
          <a:solidFill>
            <a:srgbClr val="000066"/>
          </a:solidFill>
          <a:latin typeface="+mn-lt"/>
        </a:defRPr>
      </a:lvl8pPr>
      <a:lvl9pPr marL="3886200" indent="-228600" algn="l" rtl="0" fontAlgn="base">
        <a:spcBef>
          <a:spcPct val="20000"/>
        </a:spcBef>
        <a:spcAft>
          <a:spcPct val="0"/>
        </a:spcAft>
        <a:buChar char="•"/>
        <a:defRPr>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2117725" y="6157913"/>
            <a:ext cx="5394325"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1" hangingPunct="1">
              <a:defRPr/>
            </a:pPr>
            <a:endParaRPr lang="en-US" dirty="0">
              <a:cs typeface="+mn-cs"/>
            </a:endParaRPr>
          </a:p>
        </p:txBody>
      </p:sp>
      <p:grpSp>
        <p:nvGrpSpPr>
          <p:cNvPr id="16386" name="Group 7"/>
          <p:cNvGrpSpPr>
            <a:grpSpLocks/>
          </p:cNvGrpSpPr>
          <p:nvPr/>
        </p:nvGrpSpPr>
        <p:grpSpPr bwMode="auto">
          <a:xfrm>
            <a:off x="604838" y="3657600"/>
            <a:ext cx="7853362" cy="66675"/>
            <a:chOff x="429" y="945"/>
            <a:chExt cx="4947" cy="42"/>
          </a:xfrm>
        </p:grpSpPr>
        <p:sp>
          <p:nvSpPr>
            <p:cNvPr id="4103" name="Line 8"/>
            <p:cNvSpPr>
              <a:spLocks noChangeShapeType="1"/>
            </p:cNvSpPr>
            <p:nvPr/>
          </p:nvSpPr>
          <p:spPr bwMode="auto">
            <a:xfrm>
              <a:off x="432" y="945"/>
              <a:ext cx="4944" cy="0"/>
            </a:xfrm>
            <a:prstGeom prst="line">
              <a:avLst/>
            </a:prstGeom>
            <a:noFill/>
            <a:ln w="38100">
              <a:solidFill>
                <a:srgbClr val="00008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cs typeface="+mn-cs"/>
              </a:endParaRPr>
            </a:p>
          </p:txBody>
        </p:sp>
        <p:sp>
          <p:nvSpPr>
            <p:cNvPr id="4104" name="Line 9"/>
            <p:cNvSpPr>
              <a:spLocks noChangeShapeType="1"/>
            </p:cNvSpPr>
            <p:nvPr/>
          </p:nvSpPr>
          <p:spPr bwMode="auto">
            <a:xfrm>
              <a:off x="429" y="987"/>
              <a:ext cx="4944" cy="0"/>
            </a:xfrm>
            <a:prstGeom prst="line">
              <a:avLst/>
            </a:prstGeom>
            <a:noFill/>
            <a:ln w="38100">
              <a:solidFill>
                <a:srgbClr val="F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cs typeface="+mn-cs"/>
              </a:endParaRPr>
            </a:p>
          </p:txBody>
        </p:sp>
      </p:grpSp>
      <p:sp>
        <p:nvSpPr>
          <p:cNvPr id="4100" name="Rectangle 24"/>
          <p:cNvSpPr>
            <a:spLocks noGrp="1" noChangeArrowheads="1"/>
          </p:cNvSpPr>
          <p:nvPr>
            <p:ph type="ctrTitle"/>
          </p:nvPr>
        </p:nvSpPr>
        <p:spPr>
          <a:xfrm>
            <a:off x="304800" y="2057400"/>
            <a:ext cx="8458200" cy="1905000"/>
          </a:xfrm>
        </p:spPr>
        <p:txBody>
          <a:bodyPr/>
          <a:lstStyle/>
          <a:p>
            <a:pPr eaLnBrk="1" hangingPunct="1">
              <a:defRPr/>
            </a:pPr>
            <a:r>
              <a:rPr lang="en-US" dirty="0" smtClean="0">
                <a:latin typeface="Times New Roman" charset="0"/>
                <a:cs typeface="Times New Roman" charset="0"/>
              </a:rPr>
              <a:t>Houston Area Association for Hospital Engineering</a:t>
            </a:r>
            <a:br>
              <a:rPr lang="en-US" dirty="0" smtClean="0">
                <a:latin typeface="Times New Roman" charset="0"/>
                <a:cs typeface="Times New Roman" charset="0"/>
              </a:rPr>
            </a:br>
            <a:r>
              <a:rPr lang="en-US" dirty="0" smtClean="0">
                <a:latin typeface="Times New Roman" charset="0"/>
                <a:cs typeface="Times New Roman" charset="0"/>
              </a:rPr>
              <a:t>HAAHE</a:t>
            </a:r>
            <a:endParaRPr lang="en-US" sz="3200" dirty="0">
              <a:latin typeface="Times New Roman" charset="0"/>
              <a:cs typeface="Times New Roman" charset="0"/>
            </a:endParaRPr>
          </a:p>
        </p:txBody>
      </p:sp>
      <p:sp>
        <p:nvSpPr>
          <p:cNvPr id="4101" name="Rectangle 26"/>
          <p:cNvSpPr>
            <a:spLocks noGrp="1" noChangeArrowheads="1"/>
          </p:cNvSpPr>
          <p:nvPr>
            <p:ph type="subTitle" idx="1"/>
          </p:nvPr>
        </p:nvSpPr>
        <p:spPr>
          <a:xfrm>
            <a:off x="1143000" y="3886200"/>
            <a:ext cx="6934200" cy="1752600"/>
          </a:xfrm>
        </p:spPr>
        <p:txBody>
          <a:bodyPr/>
          <a:lstStyle/>
          <a:p>
            <a:pPr marL="53975" eaLnBrk="1" hangingPunct="1">
              <a:defRPr/>
            </a:pPr>
            <a:r>
              <a:rPr lang="en-US" sz="1800" dirty="0" smtClean="0">
                <a:latin typeface="Times New Roman" charset="0"/>
                <a:cs typeface="Times New Roman" charset="0"/>
              </a:rPr>
              <a:t>July 13, 2017</a:t>
            </a:r>
            <a:endParaRPr lang="en-US" sz="1800" dirty="0">
              <a:latin typeface="Times New Roman" charset="0"/>
              <a:cs typeface="Times New Roman" charset="0"/>
            </a:endParaRPr>
          </a:p>
          <a:p>
            <a:pPr marL="53975" eaLnBrk="1" hangingPunct="1">
              <a:defRPr/>
            </a:pPr>
            <a:endParaRPr lang="en-US" sz="1800" dirty="0">
              <a:latin typeface="Times New Roman" charset="0"/>
              <a:cs typeface="Times New Roman" charset="0"/>
            </a:endParaRPr>
          </a:p>
          <a:p>
            <a:pPr marL="53975" eaLnBrk="1" hangingPunct="1">
              <a:defRPr/>
            </a:pPr>
            <a:r>
              <a:rPr lang="en-US" sz="1800" dirty="0">
                <a:latin typeface="Times New Roman" charset="0"/>
                <a:cs typeface="Times New Roman" charset="0"/>
              </a:rPr>
              <a:t>Rebecca Read, Architectural Review Group Manager </a:t>
            </a:r>
          </a:p>
          <a:p>
            <a:pPr marL="53975" eaLnBrk="1" hangingPunct="1">
              <a:defRPr/>
            </a:pPr>
            <a:r>
              <a:rPr lang="en-US" sz="1800" dirty="0">
                <a:latin typeface="Times New Roman" charset="0"/>
                <a:cs typeface="Times New Roman" charset="0"/>
              </a:rPr>
              <a:t>for Regulatory Services</a:t>
            </a:r>
          </a:p>
        </p:txBody>
      </p:sp>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529972" y="3810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6" name="Slide Number Placeholder 5"/>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0</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Effective Dates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Effective dates:</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CMS adopted NFPA 99, 2012 edition: Health Care Facilities Code (HCFC) on May 4, 2016. Federal Register Vol. 81 No. 86 </a:t>
            </a:r>
          </a:p>
          <a:p>
            <a:pPr marL="800100" lvl="1" indent="-342900" algn="l">
              <a:buFont typeface="Arial"/>
              <a:buChar char="•"/>
            </a:pPr>
            <a:r>
              <a:rPr lang="en-US" sz="2000" dirty="0"/>
              <a:t>S&amp;C: 16-29-LSC dated 06/20/2016</a:t>
            </a:r>
          </a:p>
          <a:p>
            <a:pPr marL="800100" lvl="1" indent="-342900" algn="l">
              <a:buFont typeface="Arial"/>
              <a:buChar char="•"/>
            </a:pPr>
            <a:r>
              <a:rPr lang="en-US" sz="2000" dirty="0"/>
              <a:t>S&amp;C: 16-22-LSC dated 05/06/2016 </a:t>
            </a:r>
            <a:r>
              <a:rPr lang="mr-IN" sz="2000" dirty="0"/>
              <a:t>–</a:t>
            </a:r>
            <a:r>
              <a:rPr lang="en-US" sz="2000" dirty="0"/>
              <a:t> Includes HCFC TIA 12-2 through 12-6 and LSC TIA 12-1 through 12-4</a:t>
            </a:r>
            <a:r>
              <a:rPr lang="en-US" sz="2000" dirty="0" smtClean="0"/>
              <a:t>.</a:t>
            </a:r>
            <a:endParaRPr lang="en-US" altLang="en-US" sz="1000" dirty="0" smtClean="0">
              <a:latin typeface="Times New Roman" pitchFamily="18" charset="0"/>
              <a:ea typeface="+mn-ea"/>
              <a:cs typeface="Times New Roman" pitchFamily="18" charset="0"/>
            </a:endParaRPr>
          </a:p>
          <a:p>
            <a:pPr marL="342900" indent="-342900" algn="l">
              <a:buFont typeface="Arial"/>
              <a:buChar char="•"/>
              <a:defRPr/>
            </a:pPr>
            <a:r>
              <a:rPr lang="en-US" sz="2400" dirty="0" smtClean="0">
                <a:latin typeface="Times New Roman" pitchFamily="18" charset="0"/>
                <a:cs typeface="Times New Roman" pitchFamily="18" charset="0"/>
              </a:rPr>
              <a:t>CMS </a:t>
            </a:r>
            <a:r>
              <a:rPr lang="en-US" sz="2400" dirty="0" smtClean="0">
                <a:latin typeface="Times New Roman" pitchFamily="18" charset="0"/>
                <a:ea typeface="+mn-ea"/>
                <a:cs typeface="Times New Roman" pitchFamily="18" charset="0"/>
              </a:rPr>
              <a:t>regulation effective date was </a:t>
            </a:r>
            <a:r>
              <a:rPr lang="en-US" sz="2400" dirty="0" smtClean="0">
                <a:solidFill>
                  <a:srgbClr val="8C001B"/>
                </a:solidFill>
                <a:latin typeface="Times New Roman" pitchFamily="18" charset="0"/>
                <a:ea typeface="+mn-ea"/>
                <a:cs typeface="Times New Roman" pitchFamily="18" charset="0"/>
              </a:rPr>
              <a:t>07/05/2016.</a:t>
            </a:r>
          </a:p>
          <a:p>
            <a:pPr marL="342900" indent="-342900" algn="l">
              <a:buFont typeface="Arial"/>
              <a:buChar char="•"/>
              <a:defRPr/>
            </a:pPr>
            <a:r>
              <a:rPr lang="en-US" sz="2400" dirty="0" smtClean="0">
                <a:latin typeface="Times New Roman" pitchFamily="18" charset="0"/>
                <a:ea typeface="+mn-ea"/>
                <a:cs typeface="Times New Roman" pitchFamily="18" charset="0"/>
              </a:rPr>
              <a:t>CMS began surveying for compliance on </a:t>
            </a:r>
            <a:r>
              <a:rPr lang="en-US" sz="2400" dirty="0" smtClean="0">
                <a:solidFill>
                  <a:srgbClr val="8C001B"/>
                </a:solidFill>
                <a:latin typeface="Times New Roman" pitchFamily="18" charset="0"/>
                <a:ea typeface="+mn-ea"/>
                <a:cs typeface="Times New Roman" pitchFamily="18" charset="0"/>
              </a:rPr>
              <a:t>11/01/2016</a:t>
            </a:r>
            <a:r>
              <a:rPr lang="en-US" sz="2400" dirty="0" smtClean="0">
                <a:latin typeface="Times New Roman" pitchFamily="18" charset="0"/>
                <a:ea typeface="+mn-ea"/>
                <a:cs typeface="Times New Roman" pitchFamily="18" charset="0"/>
              </a:rPr>
              <a:t>.</a:t>
            </a:r>
          </a:p>
          <a:p>
            <a:pPr marL="342900" indent="-342900" algn="l">
              <a:buFont typeface="Arial"/>
              <a:buChar char="•"/>
              <a:defRPr/>
            </a:pPr>
            <a:r>
              <a:rPr lang="en-US" sz="2400" dirty="0" smtClean="0">
                <a:latin typeface="Times New Roman" pitchFamily="18" charset="0"/>
                <a:ea typeface="+mn-ea"/>
                <a:cs typeface="Times New Roman" pitchFamily="18" charset="0"/>
              </a:rPr>
              <a:t>DSHS informed stakeholders on </a:t>
            </a:r>
            <a:r>
              <a:rPr lang="en-US" sz="2400" dirty="0" smtClean="0">
                <a:solidFill>
                  <a:srgbClr val="8C001B"/>
                </a:solidFill>
                <a:latin typeface="Times New Roman" pitchFamily="18" charset="0"/>
                <a:ea typeface="+mn-ea"/>
                <a:cs typeface="Times New Roman" pitchFamily="18" charset="0"/>
              </a:rPr>
              <a:t>10/14/2016</a:t>
            </a:r>
            <a:r>
              <a:rPr lang="en-US" sz="2400" dirty="0" smtClean="0">
                <a:latin typeface="Times New Roman" pitchFamily="18" charset="0"/>
                <a:ea typeface="+mn-ea"/>
                <a:cs typeface="Times New Roman" pitchFamily="18" charset="0"/>
              </a:rPr>
              <a:t> via website under Hot Topics. </a:t>
            </a:r>
          </a:p>
          <a:p>
            <a:pPr marL="342900" indent="-342900" algn="l">
              <a:buFont typeface="Arial"/>
              <a:buChar char="•"/>
              <a:defRPr/>
            </a:pPr>
            <a:r>
              <a:rPr lang="en-US" sz="2400" dirty="0" smtClean="0">
                <a:latin typeface="Times New Roman" pitchFamily="18" charset="0"/>
                <a:ea typeface="+mn-ea"/>
                <a:cs typeface="Times New Roman" pitchFamily="18" charset="0"/>
              </a:rPr>
              <a:t>DSHS began surveying for compliance on </a:t>
            </a:r>
            <a:r>
              <a:rPr lang="en-US" sz="2400" dirty="0" smtClean="0">
                <a:solidFill>
                  <a:srgbClr val="8C001B"/>
                </a:solidFill>
                <a:latin typeface="Times New Roman" pitchFamily="18" charset="0"/>
                <a:ea typeface="+mn-ea"/>
                <a:cs typeface="Times New Roman" pitchFamily="18" charset="0"/>
              </a:rPr>
              <a:t>11/01/2016</a:t>
            </a:r>
            <a:r>
              <a:rPr lang="en-US" sz="2400" dirty="0" smtClean="0">
                <a:latin typeface="Times New Roman" pitchFamily="18" charset="0"/>
                <a:ea typeface="+mn-ea"/>
                <a:cs typeface="Times New Roman" pitchFamily="18" charset="0"/>
              </a:rPr>
              <a:t>.</a:t>
            </a:r>
            <a:endParaRPr lang="en-US" sz="24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a:t>
            </a:fld>
            <a:endParaRPr lang="en-US" dirty="0"/>
          </a:p>
        </p:txBody>
      </p:sp>
    </p:spTree>
    <p:extLst>
      <p:ext uri="{BB962C8B-B14F-4D97-AF65-F5344CB8AC3E}">
        <p14:creationId xmlns:p14="http://schemas.microsoft.com/office/powerpoint/2010/main" val="2362027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Effective Dates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smtClean="0">
                <a:latin typeface="Times New Roman" pitchFamily="18" charset="0"/>
                <a:ea typeface="+mn-ea"/>
                <a:cs typeface="Times New Roman" pitchFamily="18" charset="0"/>
              </a:rPr>
              <a:t>CMS </a:t>
            </a:r>
            <a:r>
              <a:rPr lang="en-US" sz="2400" dirty="0">
                <a:latin typeface="Times New Roman" pitchFamily="18" charset="0"/>
                <a:ea typeface="+mn-ea"/>
                <a:cs typeface="Times New Roman" pitchFamily="18" charset="0"/>
              </a:rPr>
              <a:t>adopted NFPA 99, 2012 S&amp;C: 16-29-LSC </a:t>
            </a:r>
            <a:r>
              <a:rPr lang="en-US" sz="2400" dirty="0" smtClean="0">
                <a:latin typeface="Times New Roman" pitchFamily="18" charset="0"/>
                <a:ea typeface="+mn-ea"/>
                <a:cs typeface="Times New Roman" pitchFamily="18" charset="0"/>
              </a:rPr>
              <a:t>06</a:t>
            </a:r>
            <a:r>
              <a:rPr lang="en-US" sz="2400" dirty="0">
                <a:latin typeface="Times New Roman" pitchFamily="18" charset="0"/>
                <a:ea typeface="+mn-ea"/>
                <a:cs typeface="Times New Roman" pitchFamily="18" charset="0"/>
              </a:rPr>
              <a:t>/20/</a:t>
            </a:r>
            <a:r>
              <a:rPr lang="en-US" sz="2400" dirty="0" smtClean="0">
                <a:latin typeface="Times New Roman" pitchFamily="18" charset="0"/>
                <a:ea typeface="+mn-ea"/>
                <a:cs typeface="Times New Roman" pitchFamily="18" charset="0"/>
              </a:rPr>
              <a:t>2016</a:t>
            </a:r>
          </a:p>
          <a:p>
            <a:pPr algn="l"/>
            <a:endParaRPr lang="en-US" altLang="en-US" sz="2400" dirty="0" smtClean="0">
              <a:latin typeface="Times New Roman" pitchFamily="18" charset="0"/>
              <a:ea typeface="+mn-ea"/>
              <a:cs typeface="Times New Roman" pitchFamily="18" charset="0"/>
            </a:endParaRPr>
          </a:p>
          <a:p>
            <a:endParaRPr lang="en-US" altLang="en-US" sz="2400" dirty="0">
              <a:latin typeface="Times New Roman" pitchFamily="18" charset="0"/>
              <a:ea typeface="+mn-ea"/>
              <a:cs typeface="Times New Roman" pitchFamily="18" charset="0"/>
            </a:endParaRPr>
          </a:p>
          <a:p>
            <a:endParaRPr lang="en-US" altLang="en-US" sz="2400" dirty="0">
              <a:latin typeface="Times New Roman" pitchFamily="18" charset="0"/>
              <a:ea typeface="+mn-ea"/>
              <a:cs typeface="Times New Roman" pitchFamily="18" charset="0"/>
            </a:endParaRPr>
          </a:p>
          <a:p>
            <a:pPr algn="l">
              <a:defRPr/>
            </a:pP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a:t>
            </a:fld>
            <a:endParaRPr lang="en-US" dirty="0"/>
          </a:p>
        </p:txBody>
      </p:sp>
      <p:pic>
        <p:nvPicPr>
          <p:cNvPr id="6" name="Picture 5" descr="CMS adoption 201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2518896"/>
            <a:ext cx="5486400" cy="4059704"/>
          </a:xfrm>
          <a:prstGeom prst="rect">
            <a:avLst/>
          </a:prstGeom>
        </p:spPr>
      </p:pic>
    </p:spTree>
    <p:extLst>
      <p:ext uri="{BB962C8B-B14F-4D97-AF65-F5344CB8AC3E}">
        <p14:creationId xmlns:p14="http://schemas.microsoft.com/office/powerpoint/2010/main" val="12750065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Effective Dates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a:latin typeface="Times New Roman" pitchFamily="18" charset="0"/>
                <a:ea typeface="+mn-ea"/>
                <a:cs typeface="Times New Roman" pitchFamily="18" charset="0"/>
              </a:rPr>
              <a:t>DSHS </a:t>
            </a:r>
            <a:r>
              <a:rPr lang="en-US" dirty="0" smtClean="0">
                <a:latin typeface="Times New Roman" pitchFamily="18" charset="0"/>
                <a:ea typeface="+mn-ea"/>
                <a:cs typeface="Times New Roman" pitchFamily="18" charset="0"/>
              </a:rPr>
              <a:t>adopts NFPA 99 2012 via hot topics</a:t>
            </a:r>
            <a:endParaRPr lang="en-US"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a:t>
            </a:fld>
            <a:endParaRPr lang="en-US" dirty="0"/>
          </a:p>
        </p:txBody>
      </p:sp>
      <p:pic>
        <p:nvPicPr>
          <p:cNvPr id="5" name="Picture 4" descr="DSHS Adoption of 2012.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24000" y="3048000"/>
            <a:ext cx="6629400" cy="3022523"/>
          </a:xfrm>
          <a:prstGeom prst="rect">
            <a:avLst/>
          </a:prstGeom>
        </p:spPr>
      </p:pic>
    </p:spTree>
    <p:extLst>
      <p:ext uri="{BB962C8B-B14F-4D97-AF65-F5344CB8AC3E}">
        <p14:creationId xmlns:p14="http://schemas.microsoft.com/office/powerpoint/2010/main" val="40876059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What Facilities are Affected</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a:latin typeface="Times New Roman" pitchFamily="18" charset="0"/>
                <a:ea typeface="+mn-ea"/>
                <a:cs typeface="Times New Roman" pitchFamily="18" charset="0"/>
              </a:rPr>
              <a:t>S</a:t>
            </a:r>
            <a:r>
              <a:rPr lang="en-US" altLang="en-US" dirty="0" smtClean="0">
                <a:latin typeface="Times New Roman" pitchFamily="18" charset="0"/>
                <a:ea typeface="+mn-ea"/>
                <a:cs typeface="Times New Roman" pitchFamily="18" charset="0"/>
              </a:rPr>
              <a:t>urveyed/inspected under NFPA 99, 2012 when all three conditions are met: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Only Hospitals </a:t>
            </a:r>
            <a:r>
              <a:rPr lang="en-US" sz="2400" dirty="0">
                <a:latin typeface="Times New Roman" pitchFamily="18" charset="0"/>
                <a:ea typeface="+mn-ea"/>
                <a:cs typeface="Times New Roman" pitchFamily="18" charset="0"/>
              </a:rPr>
              <a:t>and Ambulatory Surgical Centers (ASC</a:t>
            </a:r>
            <a:r>
              <a:rPr lang="en-US" sz="2400" dirty="0" smtClean="0">
                <a:latin typeface="Times New Roman" pitchFamily="18" charset="0"/>
                <a:ea typeface="+mn-ea"/>
                <a:cs typeface="Times New Roman" pitchFamily="18" charset="0"/>
              </a:rPr>
              <a:t>).</a:t>
            </a:r>
            <a:endParaRPr lang="en-US" sz="2400" dirty="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The </a:t>
            </a:r>
            <a:r>
              <a:rPr lang="en-US" sz="2400" dirty="0">
                <a:latin typeface="Times New Roman" pitchFamily="18" charset="0"/>
                <a:ea typeface="+mn-ea"/>
                <a:cs typeface="Times New Roman" pitchFamily="18" charset="0"/>
              </a:rPr>
              <a:t>facility will receive </a:t>
            </a:r>
            <a:r>
              <a:rPr lang="en-US" sz="2400" dirty="0" smtClean="0">
                <a:latin typeface="Times New Roman" pitchFamily="18" charset="0"/>
                <a:ea typeface="+mn-ea"/>
                <a:cs typeface="Times New Roman" pitchFamily="18" charset="0"/>
              </a:rPr>
              <a:t>Medicare.</a:t>
            </a:r>
            <a:endParaRPr lang="en-US" sz="2400" dirty="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The </a:t>
            </a:r>
            <a:r>
              <a:rPr lang="en-US" sz="2400" dirty="0">
                <a:latin typeface="Times New Roman" pitchFamily="18" charset="0"/>
                <a:ea typeface="+mn-ea"/>
                <a:cs typeface="Times New Roman" pitchFamily="18" charset="0"/>
              </a:rPr>
              <a:t>signed and sealed construction drawings and full </a:t>
            </a:r>
            <a:r>
              <a:rPr lang="en-US" sz="2400" dirty="0" smtClean="0">
                <a:latin typeface="Times New Roman" pitchFamily="18" charset="0"/>
                <a:ea typeface="+mn-ea"/>
                <a:cs typeface="Times New Roman" pitchFamily="18" charset="0"/>
              </a:rPr>
              <a:t>completed application </a:t>
            </a:r>
            <a:r>
              <a:rPr lang="en-US" sz="2400" dirty="0">
                <a:latin typeface="Times New Roman" pitchFamily="18" charset="0"/>
                <a:ea typeface="+mn-ea"/>
                <a:cs typeface="Times New Roman" pitchFamily="18" charset="0"/>
              </a:rPr>
              <a:t>submittal was </a:t>
            </a:r>
            <a:r>
              <a:rPr lang="en-US" sz="2400" dirty="0" smtClean="0">
                <a:latin typeface="Times New Roman" pitchFamily="18" charset="0"/>
                <a:ea typeface="+mn-ea"/>
                <a:cs typeface="Times New Roman" pitchFamily="18" charset="0"/>
              </a:rPr>
              <a:t>received by </a:t>
            </a:r>
            <a:r>
              <a:rPr lang="en-US" sz="2400" dirty="0">
                <a:latin typeface="Times New Roman" pitchFamily="18" charset="0"/>
                <a:ea typeface="+mn-ea"/>
                <a:cs typeface="Times New Roman" pitchFamily="18" charset="0"/>
              </a:rPr>
              <a:t>DSHS ARG on or after July 5, </a:t>
            </a:r>
            <a:r>
              <a:rPr lang="en-US" sz="2400" dirty="0" smtClean="0">
                <a:latin typeface="Times New Roman" pitchFamily="18" charset="0"/>
                <a:ea typeface="+mn-ea"/>
                <a:cs typeface="Times New Roman" pitchFamily="18" charset="0"/>
              </a:rPr>
              <a:t>2016.</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a:t>
            </a:fld>
            <a:endParaRPr lang="en-US" dirty="0"/>
          </a:p>
        </p:txBody>
      </p:sp>
    </p:spTree>
    <p:extLst>
      <p:ext uri="{BB962C8B-B14F-4D97-AF65-F5344CB8AC3E}">
        <p14:creationId xmlns:p14="http://schemas.microsoft.com/office/powerpoint/2010/main" val="3013995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What Facilities are Affected</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Facilities under ARG jurisdiction which may be complying with NFPA 99, 2012:</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Title </a:t>
            </a:r>
            <a:r>
              <a:rPr lang="en-US" sz="2400" dirty="0">
                <a:latin typeface="Times New Roman" pitchFamily="18" charset="0"/>
                <a:ea typeface="+mn-ea"/>
                <a:cs typeface="Times New Roman" pitchFamily="18" charset="0"/>
              </a:rPr>
              <a:t>25 Texas Administrative Code Chapter 133 Hospital Licensing State Regulations, Effective June 21, 2007 (last amended September 14, 2014)</a:t>
            </a:r>
          </a:p>
          <a:p>
            <a:pPr marL="342900" indent="-342900" algn="l">
              <a:buFont typeface="Arial"/>
              <a:buChar char="•"/>
            </a:pPr>
            <a:r>
              <a:rPr lang="en-US" sz="2400" dirty="0" smtClean="0">
                <a:latin typeface="Times New Roman" pitchFamily="18" charset="0"/>
                <a:ea typeface="+mn-ea"/>
                <a:cs typeface="Times New Roman" pitchFamily="18" charset="0"/>
              </a:rPr>
              <a:t>Title </a:t>
            </a:r>
            <a:r>
              <a:rPr lang="en-US" sz="2400" dirty="0">
                <a:latin typeface="Times New Roman" pitchFamily="18" charset="0"/>
                <a:ea typeface="+mn-ea"/>
                <a:cs typeface="Times New Roman" pitchFamily="18" charset="0"/>
              </a:rPr>
              <a:t>25 Texas Administrative Code Chapter 134 Private Psychiatric Hospitals and Crisis Stabilization Units Licensing State Regulations, Effective </a:t>
            </a:r>
            <a:r>
              <a:rPr lang="en-US" sz="2400" dirty="0" smtClean="0">
                <a:latin typeface="Times New Roman" pitchFamily="18" charset="0"/>
                <a:ea typeface="+mn-ea"/>
                <a:cs typeface="Times New Roman" pitchFamily="18" charset="0"/>
              </a:rPr>
              <a:t>December 9, 2010 </a:t>
            </a:r>
            <a:r>
              <a:rPr lang="en-US" sz="2400" dirty="0" smtClean="0">
                <a:latin typeface="Times New Roman" pitchFamily="18" charset="0"/>
                <a:cs typeface="Times New Roman" pitchFamily="18" charset="0"/>
              </a:rPr>
              <a:t>(amended May 24, 2013)</a:t>
            </a:r>
            <a:endParaRPr lang="en-US" sz="2400" dirty="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Title </a:t>
            </a:r>
            <a:r>
              <a:rPr lang="en-US" sz="2400" dirty="0">
                <a:latin typeface="Times New Roman" pitchFamily="18" charset="0"/>
                <a:ea typeface="+mn-ea"/>
                <a:cs typeface="Times New Roman" pitchFamily="18" charset="0"/>
              </a:rPr>
              <a:t>25 Texas Administrative Code Chapter 135 Ambulatory Surgical Centers Licensing Rules, Effective </a:t>
            </a:r>
            <a:r>
              <a:rPr lang="en-US" sz="2400" dirty="0" smtClean="0">
                <a:latin typeface="Times New Roman" pitchFamily="18" charset="0"/>
                <a:ea typeface="+mn-ea"/>
                <a:cs typeface="Times New Roman" pitchFamily="18" charset="0"/>
              </a:rPr>
              <a:t>November 25, 2010</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a:t>
            </a:fld>
            <a:endParaRPr lang="en-US" dirty="0"/>
          </a:p>
        </p:txBody>
      </p:sp>
    </p:spTree>
    <p:extLst>
      <p:ext uri="{BB962C8B-B14F-4D97-AF65-F5344CB8AC3E}">
        <p14:creationId xmlns:p14="http://schemas.microsoft.com/office/powerpoint/2010/main" val="40735278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What Facilities are Affected</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NFPA 99: 2012 overrule the state regulations when NFPA 99: 2012 edition and its referenced publications in Chapter 2 conflict with state rule set.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a:t>
            </a:r>
            <a:r>
              <a:rPr lang="en-US" sz="2400" dirty="0">
                <a:latin typeface="Times New Roman" pitchFamily="18" charset="0"/>
                <a:ea typeface="+mn-ea"/>
                <a:cs typeface="Times New Roman" pitchFamily="18" charset="0"/>
              </a:rPr>
              <a:t>Other regulations. The more stringent standard, code or requirement shall apply when a difference in requirements for construction exists.” HLR §133.162 (d)(1)(F) / PPH §134.122 (d)(1)(G) / ASC §135.52 (c)(3)</a:t>
            </a:r>
          </a:p>
          <a:p>
            <a:pPr marL="342900" indent="-342900" algn="l">
              <a:buFont typeface="Arial"/>
              <a:buChar char="•"/>
            </a:pPr>
            <a:r>
              <a:rPr lang="en-US" sz="2400" dirty="0">
                <a:latin typeface="Times New Roman" pitchFamily="18" charset="0"/>
                <a:ea typeface="+mn-ea"/>
                <a:cs typeface="Times New Roman" pitchFamily="18" charset="0"/>
              </a:rPr>
              <a:t>This code does state the local code, like IBC, must be used if it is more stringent.</a:t>
            </a:r>
          </a:p>
          <a:p>
            <a:pPr marL="342900" indent="-342900" algn="l">
              <a:buFont typeface="Arial"/>
              <a:buChar char="•"/>
            </a:pPr>
            <a:endParaRPr lang="en-US" sz="2400" dirty="0">
              <a:latin typeface="Times New Roman" pitchFamily="18" charset="0"/>
              <a:ea typeface="+mn-ea"/>
              <a:cs typeface="Times New Roman" pitchFamily="18" charset="0"/>
            </a:endParaRPr>
          </a:p>
          <a:p>
            <a:pPr marL="171450" indent="-171450" algn="l">
              <a:buFont typeface="Arial"/>
              <a:buChar char="•"/>
              <a:defRPr/>
            </a:pP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a:t>
            </a:fld>
            <a:endParaRPr lang="en-US" dirty="0"/>
          </a:p>
        </p:txBody>
      </p:sp>
    </p:spTree>
    <p:extLst>
      <p:ext uri="{BB962C8B-B14F-4D97-AF65-F5344CB8AC3E}">
        <p14:creationId xmlns:p14="http://schemas.microsoft.com/office/powerpoint/2010/main" val="56249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ADOPTS NFPA 99: 2012  </a:t>
            </a:r>
            <a:br>
              <a:rPr lang="en-US" sz="2800" dirty="0" smtClean="0">
                <a:latin typeface="Times New Roman" charset="0"/>
                <a:cs typeface="Times New Roman" charset="0"/>
              </a:rPr>
            </a:br>
            <a:r>
              <a:rPr lang="en-US" sz="2800" dirty="0" smtClean="0">
                <a:latin typeface="Times New Roman" charset="0"/>
                <a:cs typeface="Times New Roman" charset="0"/>
              </a:rPr>
              <a:t>What Facilities are Not Affected</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Facilities under ARG jurisdiction which comply with NFPA 99, </a:t>
            </a:r>
            <a:r>
              <a:rPr lang="en-US" altLang="en-US" u="sng" dirty="0" smtClean="0">
                <a:latin typeface="Times New Roman" pitchFamily="18" charset="0"/>
                <a:ea typeface="+mn-ea"/>
                <a:cs typeface="Times New Roman" pitchFamily="18" charset="0"/>
              </a:rPr>
              <a:t>2002 </a:t>
            </a:r>
            <a:r>
              <a:rPr lang="en-US" altLang="en-US" dirty="0" smtClean="0">
                <a:latin typeface="Times New Roman" pitchFamily="18" charset="0"/>
                <a:ea typeface="+mn-ea"/>
                <a:cs typeface="Times New Roman" pitchFamily="18" charset="0"/>
              </a:rPr>
              <a:t>edition:</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Title </a:t>
            </a:r>
            <a:r>
              <a:rPr lang="en-US" sz="2400" dirty="0">
                <a:latin typeface="Times New Roman" pitchFamily="18" charset="0"/>
                <a:ea typeface="+mn-ea"/>
                <a:cs typeface="Times New Roman" pitchFamily="18" charset="0"/>
              </a:rPr>
              <a:t>25 Texas Administrative Code Chapter 117 End Stage Renal </a:t>
            </a:r>
            <a:r>
              <a:rPr lang="en-US" sz="2400" dirty="0" smtClean="0">
                <a:latin typeface="Times New Roman" pitchFamily="18" charset="0"/>
                <a:ea typeface="+mn-ea"/>
                <a:cs typeface="Times New Roman" pitchFamily="18" charset="0"/>
              </a:rPr>
              <a:t>Disease Facilities </a:t>
            </a:r>
            <a:r>
              <a:rPr lang="en-US" sz="2400" dirty="0">
                <a:latin typeface="Times New Roman" pitchFamily="18" charset="0"/>
                <a:ea typeface="+mn-ea"/>
                <a:cs typeface="Times New Roman" pitchFamily="18" charset="0"/>
              </a:rPr>
              <a:t>Licensing Rules, Effective July 6, 2010</a:t>
            </a:r>
          </a:p>
          <a:p>
            <a:pPr marL="342900" indent="-342900" algn="l">
              <a:buFont typeface="Arial"/>
              <a:buChar char="•"/>
            </a:pPr>
            <a:r>
              <a:rPr lang="en-US" sz="2400" dirty="0" smtClean="0">
                <a:latin typeface="Times New Roman" pitchFamily="18" charset="0"/>
                <a:ea typeface="+mn-ea"/>
                <a:cs typeface="Times New Roman" pitchFamily="18" charset="0"/>
              </a:rPr>
              <a:t>Title </a:t>
            </a:r>
            <a:r>
              <a:rPr lang="en-US" sz="2400" dirty="0">
                <a:latin typeface="Times New Roman" pitchFamily="18" charset="0"/>
                <a:ea typeface="+mn-ea"/>
                <a:cs typeface="Times New Roman" pitchFamily="18" charset="0"/>
              </a:rPr>
              <a:t>25 Texas Administrative Code Chapter 131 Freestanding Emergency Medical Care Facilities Licensing Rules, Effective June 1, </a:t>
            </a:r>
            <a:r>
              <a:rPr lang="en-US" sz="2400" dirty="0" smtClean="0">
                <a:latin typeface="Times New Roman" pitchFamily="18" charset="0"/>
                <a:ea typeface="+mn-ea"/>
                <a:cs typeface="Times New Roman" pitchFamily="18" charset="0"/>
              </a:rPr>
              <a:t>2010</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a:t>
            </a:fld>
            <a:endParaRPr lang="en-US" dirty="0"/>
          </a:p>
        </p:txBody>
      </p:sp>
    </p:spTree>
    <p:extLst>
      <p:ext uri="{BB962C8B-B14F-4D97-AF65-F5344CB8AC3E}">
        <p14:creationId xmlns:p14="http://schemas.microsoft.com/office/powerpoint/2010/main" val="2766740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Planning</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Determine type of construction:</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NFPA 101, 2012 edition: Life </a:t>
            </a:r>
            <a:r>
              <a:rPr lang="en-US" sz="2400" dirty="0">
                <a:latin typeface="Times New Roman" pitchFamily="18" charset="0"/>
                <a:ea typeface="+mn-ea"/>
                <a:cs typeface="Times New Roman" pitchFamily="18" charset="0"/>
              </a:rPr>
              <a:t>Safety </a:t>
            </a:r>
            <a:r>
              <a:rPr lang="en-US" sz="2400" dirty="0" smtClean="0">
                <a:latin typeface="Times New Roman" pitchFamily="18" charset="0"/>
                <a:ea typeface="+mn-ea"/>
                <a:cs typeface="Times New Roman" pitchFamily="18" charset="0"/>
              </a:rPr>
              <a:t>Code, </a:t>
            </a:r>
            <a:r>
              <a:rPr lang="en-US" sz="2400" dirty="0">
                <a:latin typeface="Times New Roman" pitchFamily="18" charset="0"/>
                <a:ea typeface="+mn-ea"/>
                <a:cs typeface="Times New Roman" pitchFamily="18" charset="0"/>
              </a:rPr>
              <a:t>C</a:t>
            </a:r>
            <a:r>
              <a:rPr lang="en-US" sz="2400" dirty="0" smtClean="0">
                <a:latin typeface="Times New Roman" pitchFamily="18" charset="0"/>
                <a:ea typeface="+mn-ea"/>
                <a:cs typeface="Times New Roman" pitchFamily="18" charset="0"/>
              </a:rPr>
              <a:t>hapter 43 “</a:t>
            </a:r>
            <a:r>
              <a:rPr lang="en-US" sz="2400" dirty="0">
                <a:latin typeface="Times New Roman" pitchFamily="18" charset="0"/>
                <a:ea typeface="+mn-ea"/>
                <a:cs typeface="Times New Roman" pitchFamily="18" charset="0"/>
              </a:rPr>
              <a:t>Building Rehabilitation</a:t>
            </a:r>
            <a:r>
              <a:rPr lang="en-US" sz="2400" dirty="0" smtClean="0">
                <a:latin typeface="Times New Roman" pitchFamily="18" charset="0"/>
                <a:ea typeface="+mn-ea"/>
                <a:cs typeface="Times New Roman" pitchFamily="18" charset="0"/>
              </a:rPr>
              <a:t>”</a:t>
            </a:r>
          </a:p>
          <a:p>
            <a:pPr marL="800100" lvl="1" indent="-342900" algn="l">
              <a:buFont typeface="Arial"/>
              <a:buChar char="•"/>
            </a:pPr>
            <a:r>
              <a:rPr lang="en-US" sz="2000" dirty="0" smtClean="0"/>
              <a:t>This </a:t>
            </a:r>
            <a:r>
              <a:rPr lang="en-US" sz="2000" dirty="0"/>
              <a:t>new chapter allows for the application of the requirements for new construction versus the requirements of existing construction to vary based on the type and extent of the rehabilitation work being done. It describes different types of building work, such as repair, renovation, modification, reconstruction, change of use, change of occupancy and addition. Different standards apply to those different situations</a:t>
            </a:r>
            <a:r>
              <a:rPr lang="en-US" sz="2000" dirty="0" smtClean="0"/>
              <a:t>.</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a:t>
            </a:fld>
            <a:endParaRPr lang="en-US" dirty="0"/>
          </a:p>
        </p:txBody>
      </p:sp>
    </p:spTree>
    <p:extLst>
      <p:ext uri="{BB962C8B-B14F-4D97-AF65-F5344CB8AC3E}">
        <p14:creationId xmlns:p14="http://schemas.microsoft.com/office/powerpoint/2010/main" val="40735278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Planning</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Be informed:</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Facility </a:t>
            </a:r>
            <a:r>
              <a:rPr lang="en-US" sz="2400" dirty="0">
                <a:latin typeface="Times New Roman" pitchFamily="18" charset="0"/>
                <a:ea typeface="+mn-ea"/>
                <a:cs typeface="Times New Roman" pitchFamily="18" charset="0"/>
              </a:rPr>
              <a:t>shall provide a letter on facility letterhead, signed by facility representative, </a:t>
            </a:r>
            <a:r>
              <a:rPr lang="en-US" sz="2400" dirty="0" smtClean="0">
                <a:latin typeface="Times New Roman" pitchFamily="18" charset="0"/>
                <a:ea typeface="+mn-ea"/>
                <a:cs typeface="Times New Roman" pitchFamily="18" charset="0"/>
              </a:rPr>
              <a:t>defining anesthetizing locations.</a:t>
            </a:r>
            <a:endParaRPr lang="en-US" sz="2400" dirty="0">
              <a:latin typeface="Times New Roman" pitchFamily="18" charset="0"/>
              <a:ea typeface="+mn-ea"/>
              <a:cs typeface="Times New Roman" pitchFamily="18" charset="0"/>
            </a:endParaRPr>
          </a:p>
          <a:p>
            <a:pPr marL="800100" lvl="1" indent="-342900" algn="l">
              <a:buFont typeface="Arial"/>
              <a:buChar char="•"/>
            </a:pPr>
            <a:r>
              <a:rPr lang="en-US" sz="2000" dirty="0" smtClean="0">
                <a:ea typeface="+mn-ea"/>
                <a:cs typeface="Times New Roman" pitchFamily="18" charset="0"/>
              </a:rPr>
              <a:t>“</a:t>
            </a:r>
            <a:r>
              <a:rPr lang="en-US" sz="2000" dirty="0">
                <a:ea typeface="+mn-ea"/>
                <a:cs typeface="Times New Roman" pitchFamily="18" charset="0"/>
              </a:rPr>
              <a:t>Anesthesia. It shall be the responsibility of the governing body of the health care organization to designate </a:t>
            </a:r>
            <a:r>
              <a:rPr lang="en-US" sz="2000" dirty="0" smtClean="0">
                <a:ea typeface="+mn-ea"/>
                <a:cs typeface="Times New Roman" pitchFamily="18" charset="0"/>
              </a:rPr>
              <a:t>anesthetizing. </a:t>
            </a:r>
            <a:r>
              <a:rPr lang="en-US" sz="2000" dirty="0">
                <a:ea typeface="+mn-ea"/>
                <a:cs typeface="Times New Roman" pitchFamily="18" charset="0"/>
              </a:rPr>
              <a:t>locations”</a:t>
            </a:r>
            <a:r>
              <a:rPr lang="en-US" sz="2000" dirty="0" smtClean="0">
                <a:ea typeface="+mn-ea"/>
                <a:cs typeface="Times New Roman" pitchFamily="18" charset="0"/>
              </a:rPr>
              <a:t>. </a:t>
            </a:r>
            <a:r>
              <a:rPr lang="en-US" sz="2000" dirty="0">
                <a:solidFill>
                  <a:srgbClr val="00B0F0"/>
                </a:solidFill>
                <a:cs typeface="Times New Roman" pitchFamily="18" charset="0"/>
              </a:rPr>
              <a:t>1.3.4.2</a:t>
            </a:r>
            <a:r>
              <a:rPr lang="en-US" sz="2000" dirty="0" smtClean="0">
                <a:solidFill>
                  <a:srgbClr val="00B0F0"/>
                </a:solidFill>
                <a:ea typeface="+mn-ea"/>
                <a:cs typeface="Times New Roman" pitchFamily="18" charset="0"/>
              </a:rPr>
              <a:t>  </a:t>
            </a:r>
            <a:r>
              <a:rPr lang="en-US" sz="2000" dirty="0">
                <a:solidFill>
                  <a:srgbClr val="00B0F0"/>
                </a:solidFill>
                <a:ea typeface="+mn-ea"/>
                <a:cs typeface="Times New Roman" pitchFamily="18" charset="0"/>
              </a:rPr>
              <a:t>(2002: </a:t>
            </a:r>
            <a:r>
              <a:rPr lang="en-US" sz="2000" dirty="0" smtClean="0">
                <a:solidFill>
                  <a:srgbClr val="00B0F0"/>
                </a:solidFill>
                <a:ea typeface="+mn-ea"/>
                <a:cs typeface="Times New Roman" pitchFamily="18" charset="0"/>
              </a:rPr>
              <a:t>13.2.5)  </a:t>
            </a:r>
            <a:r>
              <a:rPr lang="en-US" sz="2000" dirty="0" smtClean="0">
                <a:ea typeface="+mn-ea"/>
                <a:cs typeface="Times New Roman" pitchFamily="18" charset="0"/>
              </a:rPr>
              <a:t>Same in both editions.</a:t>
            </a:r>
            <a:endParaRPr lang="en-US" sz="2000" dirty="0">
              <a:ea typeface="+mn-ea"/>
              <a:cs typeface="Times New Roman" pitchFamily="18" charset="0"/>
            </a:endParaRPr>
          </a:p>
          <a:p>
            <a:pPr marL="342900" indent="-342900" algn="l">
              <a:buFont typeface="Arial"/>
              <a:buChar char="•"/>
            </a:pPr>
            <a:r>
              <a:rPr lang="en-US" sz="2400" dirty="0">
                <a:latin typeface="Times New Roman" pitchFamily="18" charset="0"/>
                <a:ea typeface="+mn-ea"/>
                <a:cs typeface="Times New Roman" pitchFamily="18" charset="0"/>
              </a:rPr>
              <a:t>This document </a:t>
            </a:r>
            <a:r>
              <a:rPr lang="en-US" sz="2400" dirty="0" smtClean="0">
                <a:latin typeface="Times New Roman" pitchFamily="18" charset="0"/>
                <a:ea typeface="+mn-ea"/>
                <a:cs typeface="Times New Roman" pitchFamily="18" charset="0"/>
              </a:rPr>
              <a:t>is </a:t>
            </a:r>
            <a:r>
              <a:rPr lang="en-US" sz="2400" dirty="0">
                <a:latin typeface="Times New Roman" pitchFamily="18" charset="0"/>
                <a:ea typeface="+mn-ea"/>
                <a:cs typeface="Times New Roman" pitchFamily="18" charset="0"/>
              </a:rPr>
              <a:t>required at final inspection</a:t>
            </a:r>
            <a:r>
              <a:rPr lang="en-US" sz="2400" dirty="0" smtClean="0">
                <a:latin typeface="Times New Roman" pitchFamily="18" charset="0"/>
                <a:ea typeface="+mn-ea"/>
                <a:cs typeface="Times New Roman" pitchFamily="18" charset="0"/>
              </a:rPr>
              <a:t>.</a:t>
            </a:r>
          </a:p>
          <a:p>
            <a:pPr marL="342900" indent="-342900" algn="l">
              <a:buFont typeface="Arial"/>
              <a:buChar char="•"/>
            </a:pPr>
            <a:r>
              <a:rPr lang="en-US" altLang="en-US" sz="2400" dirty="0" smtClean="0">
                <a:latin typeface="Times New Roman" pitchFamily="18" charset="0"/>
                <a:ea typeface="+mn-ea"/>
                <a:cs typeface="Times New Roman" pitchFamily="18" charset="0"/>
              </a:rPr>
              <a:t>The language shall be included in narrative as part of ARG submittal package.</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9</a:t>
            </a:fld>
            <a:endParaRPr lang="en-US" dirty="0"/>
          </a:p>
        </p:txBody>
      </p:sp>
    </p:spTree>
    <p:extLst>
      <p:ext uri="{BB962C8B-B14F-4D97-AF65-F5344CB8AC3E}">
        <p14:creationId xmlns:p14="http://schemas.microsoft.com/office/powerpoint/2010/main" val="1175359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P</a:t>
            </a:r>
            <a:r>
              <a:rPr lang="en-US" sz="2800" dirty="0" smtClean="0">
                <a:latin typeface="Times New Roman" charset="0"/>
                <a:cs typeface="Times New Roman" charset="0"/>
              </a:rPr>
              <a:t>lanning</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lvl="1" indent="-342900" algn="l">
              <a:buClrTx/>
              <a:buFont typeface="Arial"/>
              <a:buChar char="•"/>
            </a:pPr>
            <a:r>
              <a:rPr lang="en-US" sz="2000" dirty="0">
                <a:solidFill>
                  <a:srgbClr val="000066"/>
                </a:solidFill>
                <a:latin typeface="Times New Roman" pitchFamily="18" charset="0"/>
                <a:ea typeface="+mn-ea"/>
                <a:cs typeface="Times New Roman" pitchFamily="18" charset="0"/>
              </a:rPr>
              <a:t>Facility shall provide a letter on facility letterhead, signed by facility representative, defining wet procedure locations. If not, the operating room is classified as a wet location. </a:t>
            </a:r>
            <a:r>
              <a:rPr lang="en-US" sz="2000" dirty="0">
                <a:solidFill>
                  <a:srgbClr val="00B0F0"/>
                </a:solidFill>
                <a:latin typeface="Times New Roman" pitchFamily="18" charset="0"/>
                <a:ea typeface="+mn-ea"/>
                <a:cs typeface="Times New Roman" pitchFamily="18" charset="0"/>
              </a:rPr>
              <a:t>1.3.4.3 /(2002: 13.2.4)  </a:t>
            </a:r>
            <a:r>
              <a:rPr lang="en-US" sz="2000" dirty="0">
                <a:solidFill>
                  <a:srgbClr val="000066"/>
                </a:solidFill>
                <a:latin typeface="Times New Roman" pitchFamily="18" charset="0"/>
                <a:ea typeface="+mn-ea"/>
                <a:cs typeface="Times New Roman" pitchFamily="18" charset="0"/>
              </a:rPr>
              <a:t>same</a:t>
            </a:r>
          </a:p>
          <a:p>
            <a:pPr marL="342900" lvl="1" indent="-342900" algn="l">
              <a:buClrTx/>
              <a:buFont typeface="Arial"/>
              <a:buChar char="•"/>
            </a:pPr>
            <a:r>
              <a:rPr lang="en-US" sz="2000" dirty="0">
                <a:solidFill>
                  <a:srgbClr val="000066"/>
                </a:solidFill>
                <a:latin typeface="Times New Roman" pitchFamily="18" charset="0"/>
                <a:ea typeface="+mn-ea"/>
                <a:cs typeface="Times New Roman" pitchFamily="18" charset="0"/>
              </a:rPr>
              <a:t>Room maybe a shock risk area</a:t>
            </a:r>
          </a:p>
          <a:p>
            <a:pPr marL="342900" indent="-342900" algn="l">
              <a:buFont typeface="Arial"/>
              <a:buChar char="•"/>
            </a:pPr>
            <a:r>
              <a:rPr lang="en-US" sz="2000" dirty="0">
                <a:latin typeface="Times New Roman" pitchFamily="18" charset="0"/>
                <a:ea typeface="+mn-ea"/>
                <a:cs typeface="Times New Roman" pitchFamily="18" charset="0"/>
              </a:rPr>
              <a:t>D</a:t>
            </a:r>
            <a:r>
              <a:rPr lang="en-US" sz="2000" dirty="0" smtClean="0">
                <a:latin typeface="Times New Roman" pitchFamily="18" charset="0"/>
                <a:ea typeface="+mn-ea"/>
                <a:cs typeface="Times New Roman" pitchFamily="18" charset="0"/>
              </a:rPr>
              <a:t>ocument </a:t>
            </a:r>
            <a:r>
              <a:rPr lang="en-US" sz="2000" dirty="0">
                <a:latin typeface="Times New Roman" pitchFamily="18" charset="0"/>
                <a:ea typeface="+mn-ea"/>
                <a:cs typeface="Times New Roman" pitchFamily="18" charset="0"/>
              </a:rPr>
              <a:t>required at final </a:t>
            </a:r>
            <a:r>
              <a:rPr lang="en-US" sz="2000" dirty="0" smtClean="0">
                <a:latin typeface="Times New Roman" pitchFamily="18" charset="0"/>
                <a:ea typeface="+mn-ea"/>
                <a:cs typeface="Times New Roman" pitchFamily="18" charset="0"/>
              </a:rPr>
              <a:t>inspection.</a:t>
            </a:r>
            <a:endParaRPr lang="en-US" sz="2000" dirty="0">
              <a:latin typeface="Times New Roman" pitchFamily="18" charset="0"/>
              <a:ea typeface="+mn-ea"/>
              <a:cs typeface="Times New Roman" pitchFamily="18" charset="0"/>
            </a:endParaRPr>
          </a:p>
          <a:p>
            <a:pPr marL="800100" lvl="1" indent="-342900" algn="l">
              <a:buFont typeface="Arial"/>
              <a:buChar char="•"/>
            </a:pPr>
            <a:r>
              <a:rPr lang="en-US" sz="1800" dirty="0" smtClean="0">
                <a:latin typeface="Times New Roman" pitchFamily="18" charset="0"/>
                <a:ea typeface="+mn-ea"/>
                <a:cs typeface="Times New Roman" pitchFamily="18" charset="0"/>
              </a:rPr>
              <a:t>Definition of wet procedure location. “</a:t>
            </a:r>
            <a:r>
              <a:rPr lang="en-US" sz="1800" dirty="0">
                <a:latin typeface="Times New Roman" pitchFamily="18" charset="0"/>
                <a:ea typeface="+mn-ea"/>
                <a:cs typeface="Times New Roman" pitchFamily="18" charset="0"/>
              </a:rPr>
              <a:t>The area in a patient care room where a procedure is performed that is normally subject to wet conditions while patients are present, including standing fluids on the floor or drenching of the work area, either of which condition is intimate to the patient or staff. </a:t>
            </a:r>
            <a:r>
              <a:rPr lang="en-US" sz="1800" dirty="0" smtClean="0">
                <a:solidFill>
                  <a:srgbClr val="00B0F0"/>
                </a:solidFill>
                <a:latin typeface="Times New Roman" pitchFamily="18" charset="0"/>
                <a:cs typeface="Times New Roman" pitchFamily="18" charset="0"/>
              </a:rPr>
              <a:t>3.3.184</a:t>
            </a:r>
            <a:r>
              <a:rPr lang="en-US" sz="1800" dirty="0">
                <a:latin typeface="Times New Roman" pitchFamily="18" charset="0"/>
                <a:cs typeface="Times New Roman" pitchFamily="18" charset="0"/>
              </a:rPr>
              <a:t> </a:t>
            </a:r>
            <a:r>
              <a:rPr lang="en-US" sz="1800" dirty="0" smtClean="0">
                <a:latin typeface="Times New Roman" pitchFamily="18" charset="0"/>
                <a:ea typeface="+mn-ea"/>
                <a:cs typeface="Times New Roman" pitchFamily="18" charset="0"/>
              </a:rPr>
              <a:t>“</a:t>
            </a:r>
            <a:r>
              <a:rPr lang="en-US" sz="1800" dirty="0">
                <a:latin typeface="Times New Roman" pitchFamily="18" charset="0"/>
                <a:ea typeface="+mn-ea"/>
                <a:cs typeface="Times New Roman" pitchFamily="18" charset="0"/>
              </a:rPr>
              <a:t>Operating rooms shall be considered to be a wet procedure locations, unless a risk assessment conducted by the health care governing body determines otherwise</a:t>
            </a:r>
            <a:r>
              <a:rPr lang="en-US" sz="1800" dirty="0" smtClean="0">
                <a:latin typeface="Times New Roman" pitchFamily="18" charset="0"/>
                <a:ea typeface="+mn-ea"/>
                <a:cs typeface="Times New Roman" pitchFamily="18" charset="0"/>
              </a:rPr>
              <a:t>”. </a:t>
            </a:r>
            <a:r>
              <a:rPr lang="en-US" sz="1800" dirty="0" smtClean="0">
                <a:solidFill>
                  <a:srgbClr val="00B0F0"/>
                </a:solidFill>
                <a:latin typeface="Times New Roman" pitchFamily="18" charset="0"/>
                <a:ea typeface="+mn-ea"/>
                <a:cs typeface="Times New Roman" pitchFamily="18" charset="0"/>
              </a:rPr>
              <a:t>6.3.2.2.8.4</a:t>
            </a:r>
          </a:p>
          <a:p>
            <a:pPr marL="1257300" lvl="2" indent="-342900" algn="l">
              <a:buFont typeface="Arial"/>
              <a:buChar char="•"/>
            </a:pPr>
            <a:r>
              <a:rPr lang="en-US" sz="1600" dirty="0" smtClean="0">
                <a:latin typeface="Times New Roman" pitchFamily="18" charset="0"/>
                <a:ea typeface="+mn-ea"/>
                <a:cs typeface="Times New Roman" pitchFamily="18" charset="0"/>
              </a:rPr>
              <a:t>(2002 did not specify operating room as wet or dry location).</a:t>
            </a:r>
          </a:p>
          <a:p>
            <a:pPr marL="800100" lvl="1" indent="-342900" algn="l">
              <a:buFont typeface="Arial"/>
              <a:buChar char="•"/>
            </a:pPr>
            <a:r>
              <a:rPr lang="en-US" sz="1800" dirty="0" smtClean="0">
                <a:latin typeface="Times New Roman" pitchFamily="18" charset="0"/>
                <a:ea typeface="+mn-ea"/>
                <a:cs typeface="Times New Roman" pitchFamily="18" charset="0"/>
              </a:rPr>
              <a:t>If </a:t>
            </a:r>
            <a:r>
              <a:rPr lang="en-US" sz="1800" dirty="0">
                <a:latin typeface="Times New Roman" pitchFamily="18" charset="0"/>
                <a:ea typeface="+mn-ea"/>
                <a:cs typeface="Times New Roman" pitchFamily="18" charset="0"/>
              </a:rPr>
              <a:t>no letter stating otherwise, </a:t>
            </a:r>
            <a:r>
              <a:rPr lang="en-US" sz="1800" dirty="0" smtClean="0">
                <a:latin typeface="Times New Roman" pitchFamily="18" charset="0"/>
                <a:ea typeface="+mn-ea"/>
                <a:cs typeface="Times New Roman" pitchFamily="18" charset="0"/>
              </a:rPr>
              <a:t>ARG inspects </a:t>
            </a:r>
            <a:r>
              <a:rPr lang="en-US" sz="1800" dirty="0">
                <a:latin typeface="Times New Roman" pitchFamily="18" charset="0"/>
                <a:ea typeface="+mn-ea"/>
                <a:cs typeface="Times New Roman" pitchFamily="18" charset="0"/>
              </a:rPr>
              <a:t>for either isolated power or ground-fault interrupters. </a:t>
            </a:r>
            <a:r>
              <a:rPr lang="en-US" sz="1800" dirty="0" smtClean="0">
                <a:solidFill>
                  <a:srgbClr val="00B0F0"/>
                </a:solidFill>
                <a:latin typeface="Times New Roman" pitchFamily="18" charset="0"/>
                <a:ea typeface="+mn-ea"/>
                <a:cs typeface="Times New Roman" pitchFamily="18" charset="0"/>
              </a:rPr>
              <a:t>6.3.2.2.8.7</a:t>
            </a:r>
            <a:endParaRPr lang="en-US" sz="1800" dirty="0" smtClean="0">
              <a:solidFill>
                <a:srgbClr val="00B0F0"/>
              </a:solidFill>
              <a:latin typeface="Times New Roman" pitchFamily="18" charset="0"/>
              <a:cs typeface="Times New Roman" pitchFamily="18" charset="0"/>
            </a:endParaRPr>
          </a:p>
          <a:p>
            <a:pPr lvl="1" algn="l"/>
            <a:endParaRPr lang="en-US" sz="1800" dirty="0">
              <a:latin typeface="Times New Roman" pitchFamily="18" charset="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10</a:t>
            </a:fld>
            <a:endParaRPr lang="en-US" dirty="0"/>
          </a:p>
        </p:txBody>
      </p:sp>
    </p:spTree>
    <p:extLst>
      <p:ext uri="{BB962C8B-B14F-4D97-AF65-F5344CB8AC3E}">
        <p14:creationId xmlns:p14="http://schemas.microsoft.com/office/powerpoint/2010/main" val="337605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P</a:t>
            </a:r>
            <a:r>
              <a:rPr lang="en-US" sz="2800" dirty="0" smtClean="0">
                <a:latin typeface="Times New Roman" charset="0"/>
                <a:cs typeface="Times New Roman" charset="0"/>
              </a:rPr>
              <a:t>lanning</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Why be informed?</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000" dirty="0" smtClean="0">
                <a:latin typeface="Times New Roman" pitchFamily="18" charset="0"/>
                <a:ea typeface="+mn-ea"/>
                <a:cs typeface="Times New Roman" pitchFamily="18" charset="0"/>
              </a:rPr>
              <a:t>Wet procedure locations require special protection against electrical shock. </a:t>
            </a:r>
            <a:r>
              <a:rPr lang="en-US" sz="2000" dirty="0" smtClean="0">
                <a:solidFill>
                  <a:srgbClr val="00B0F0"/>
                </a:solidFill>
                <a:latin typeface="Times New Roman" pitchFamily="18" charset="0"/>
                <a:ea typeface="+mn-ea"/>
                <a:cs typeface="Times New Roman" pitchFamily="18" charset="0"/>
              </a:rPr>
              <a:t>6.3.2.2.8.1</a:t>
            </a:r>
          </a:p>
          <a:p>
            <a:pPr marL="342900" indent="-342900" algn="l">
              <a:buFont typeface="Arial"/>
              <a:buChar char="•"/>
            </a:pPr>
            <a:r>
              <a:rPr lang="en-US" sz="2000" dirty="0" smtClean="0">
                <a:latin typeface="Times New Roman" pitchFamily="18" charset="0"/>
                <a:ea typeface="+mn-ea"/>
                <a:cs typeface="Times New Roman" pitchFamily="18" charset="0"/>
              </a:rPr>
              <a:t>Anesthetizing </a:t>
            </a:r>
            <a:r>
              <a:rPr lang="en-US" sz="2000" dirty="0">
                <a:latin typeface="Times New Roman" pitchFamily="18" charset="0"/>
                <a:ea typeface="+mn-ea"/>
                <a:cs typeface="Times New Roman" pitchFamily="18" charset="0"/>
              </a:rPr>
              <a:t>locations and critical care areas will affect decisions about alarms, zone valves, and WAGD inlets locations.</a:t>
            </a:r>
          </a:p>
          <a:p>
            <a:pPr marL="342900" indent="-342900" algn="l">
              <a:buFont typeface="Arial"/>
              <a:buChar char="•"/>
            </a:pPr>
            <a:r>
              <a:rPr lang="en-US" sz="2000" dirty="0" smtClean="0">
                <a:latin typeface="Times New Roman" pitchFamily="18" charset="0"/>
                <a:ea typeface="+mn-ea"/>
                <a:cs typeface="Times New Roman" pitchFamily="18" charset="0"/>
              </a:rPr>
              <a:t>Piped </a:t>
            </a:r>
            <a:r>
              <a:rPr lang="en-US" sz="2000" dirty="0">
                <a:latin typeface="Times New Roman" pitchFamily="18" charset="0"/>
                <a:ea typeface="+mn-ea"/>
                <a:cs typeface="Times New Roman" pitchFamily="18" charset="0"/>
              </a:rPr>
              <a:t>in medical gases in ASC. Hospitals were always required to have piped in medical gases. ASC </a:t>
            </a:r>
            <a:r>
              <a:rPr lang="en-US" sz="2000" dirty="0" smtClean="0">
                <a:latin typeface="Times New Roman" pitchFamily="18" charset="0"/>
                <a:ea typeface="+mn-ea"/>
                <a:cs typeface="Times New Roman" pitchFamily="18" charset="0"/>
              </a:rPr>
              <a:t>state rule </a:t>
            </a:r>
            <a:r>
              <a:rPr lang="en-US" sz="2000" dirty="0">
                <a:latin typeface="Times New Roman" pitchFamily="18" charset="0"/>
                <a:ea typeface="+mn-ea"/>
                <a:cs typeface="Times New Roman" pitchFamily="18" charset="0"/>
              </a:rPr>
              <a:t>set provides an option. If the ASC facility does not receive Medicare, then the ASC is not required to have piped in medical gas. </a:t>
            </a:r>
            <a:r>
              <a:rPr lang="en-US" sz="2000" dirty="0" smtClean="0">
                <a:latin typeface="Times New Roman" pitchFamily="18" charset="0"/>
                <a:ea typeface="+mn-ea"/>
                <a:cs typeface="Times New Roman" pitchFamily="18" charset="0"/>
              </a:rPr>
              <a:t>Now if the ASC receives Medicare, it is </a:t>
            </a:r>
            <a:r>
              <a:rPr lang="en-US" sz="2000" dirty="0">
                <a:latin typeface="Times New Roman" pitchFamily="18" charset="0"/>
                <a:ea typeface="+mn-ea"/>
                <a:cs typeface="Times New Roman" pitchFamily="18" charset="0"/>
              </a:rPr>
              <a:t>category </a:t>
            </a:r>
            <a:r>
              <a:rPr lang="en-US" sz="2000" dirty="0" smtClean="0">
                <a:latin typeface="Times New Roman" pitchFamily="18" charset="0"/>
                <a:ea typeface="+mn-ea"/>
                <a:cs typeface="Times New Roman" pitchFamily="18" charset="0"/>
              </a:rPr>
              <a:t>1 or 2 and </a:t>
            </a:r>
            <a:r>
              <a:rPr lang="en-US" sz="2000" dirty="0">
                <a:latin typeface="Times New Roman" pitchFamily="18" charset="0"/>
                <a:ea typeface="+mn-ea"/>
                <a:cs typeface="Times New Roman" pitchFamily="18" charset="0"/>
              </a:rPr>
              <a:t>piped in medical gas is </a:t>
            </a:r>
            <a:r>
              <a:rPr lang="en-US" sz="2000" dirty="0" smtClean="0">
                <a:latin typeface="Times New Roman" pitchFamily="18" charset="0"/>
                <a:ea typeface="+mn-ea"/>
                <a:cs typeface="Times New Roman" pitchFamily="18" charset="0"/>
              </a:rPr>
              <a:t>required.</a:t>
            </a:r>
          </a:p>
          <a:p>
            <a:pPr marL="342900" indent="-342900" algn="l">
              <a:buFont typeface="Arial"/>
              <a:buChar char="•"/>
            </a:pPr>
            <a:r>
              <a:rPr lang="en-US" altLang="en-US" sz="2000" dirty="0" smtClean="0">
                <a:latin typeface="Times New Roman" pitchFamily="18" charset="0"/>
                <a:ea typeface="+mn-ea"/>
                <a:cs typeface="Times New Roman" pitchFamily="18" charset="0"/>
              </a:rPr>
              <a:t>Patient care room definition was enhanced to emphasize the need for area alarms in recovery and emergency rooms.</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11</a:t>
            </a:fld>
            <a:endParaRPr lang="en-US" dirty="0"/>
          </a:p>
        </p:txBody>
      </p:sp>
    </p:spTree>
    <p:extLst>
      <p:ext uri="{BB962C8B-B14F-4D97-AF65-F5344CB8AC3E}">
        <p14:creationId xmlns:p14="http://schemas.microsoft.com/office/powerpoint/2010/main" val="3272206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Planning</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altLang="en-US" dirty="0" smtClean="0">
                <a:latin typeface="Times New Roman" pitchFamily="18" charset="0"/>
                <a:ea typeface="+mn-ea"/>
                <a:cs typeface="Times New Roman" pitchFamily="18" charset="0"/>
              </a:rPr>
              <a:t>What chapters are not applicable?</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CMS </a:t>
            </a:r>
            <a:r>
              <a:rPr lang="en-US" sz="2400" dirty="0">
                <a:latin typeface="Times New Roman" pitchFamily="18" charset="0"/>
                <a:ea typeface="+mn-ea"/>
                <a:cs typeface="Times New Roman" pitchFamily="18" charset="0"/>
              </a:rPr>
              <a:t>(therefore DSHS) excluded chapters 7, 8, 12, and </a:t>
            </a:r>
            <a:r>
              <a:rPr lang="en-US" sz="2400" dirty="0" smtClean="0">
                <a:latin typeface="Times New Roman" pitchFamily="18" charset="0"/>
                <a:ea typeface="+mn-ea"/>
                <a:cs typeface="Times New Roman" pitchFamily="18" charset="0"/>
              </a:rPr>
              <a:t>13. </a:t>
            </a:r>
          </a:p>
          <a:p>
            <a:pPr marL="800100" lvl="1" indent="-342900" algn="l">
              <a:buFont typeface="Arial"/>
              <a:buChar char="•"/>
            </a:pPr>
            <a:r>
              <a:rPr lang="en-US" sz="2000" dirty="0" smtClean="0">
                <a:ea typeface="+mn-ea"/>
                <a:cs typeface="Times New Roman" pitchFamily="18" charset="0"/>
              </a:rPr>
              <a:t>Federal Register 81 26871 / </a:t>
            </a:r>
            <a:r>
              <a:rPr lang="en-US" sz="2000" dirty="0">
                <a:cs typeface="Times New Roman" pitchFamily="18" charset="0"/>
              </a:rPr>
              <a:t>S&amp;C: 16-29-</a:t>
            </a:r>
            <a:r>
              <a:rPr lang="en-US" sz="2000" dirty="0" smtClean="0">
                <a:cs typeface="Times New Roman" pitchFamily="18" charset="0"/>
              </a:rPr>
              <a:t>LSC</a:t>
            </a:r>
            <a:endParaRPr lang="en-US" sz="2000" dirty="0" smtClean="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Nurse </a:t>
            </a:r>
            <a:r>
              <a:rPr lang="en-US" sz="2400" dirty="0">
                <a:latin typeface="Times New Roman" pitchFamily="18" charset="0"/>
                <a:ea typeface="+mn-ea"/>
                <a:cs typeface="Times New Roman" pitchFamily="18" charset="0"/>
              </a:rPr>
              <a:t>call will be per </a:t>
            </a:r>
            <a:r>
              <a:rPr lang="en-US" sz="2400" dirty="0" smtClean="0">
                <a:latin typeface="Times New Roman" pitchFamily="18" charset="0"/>
                <a:ea typeface="+mn-ea"/>
                <a:cs typeface="Times New Roman" pitchFamily="18" charset="0"/>
              </a:rPr>
              <a:t>state rule sets.</a:t>
            </a:r>
          </a:p>
          <a:p>
            <a:pPr marL="800100" lvl="1" indent="-342900" algn="l">
              <a:buFont typeface="Arial"/>
              <a:buChar char="•"/>
            </a:pPr>
            <a:r>
              <a:rPr lang="en-US" sz="2000" dirty="0" smtClean="0">
                <a:latin typeface="Times New Roman" pitchFamily="18" charset="0"/>
                <a:ea typeface="+mn-ea"/>
                <a:cs typeface="Times New Roman" pitchFamily="18" charset="0"/>
              </a:rPr>
              <a:t>(do not use NFPA 99, 2012  </a:t>
            </a:r>
            <a:r>
              <a:rPr lang="en-US" sz="2000" dirty="0">
                <a:latin typeface="Times New Roman" pitchFamily="18" charset="0"/>
                <a:ea typeface="+mn-ea"/>
                <a:cs typeface="Times New Roman" pitchFamily="18" charset="0"/>
              </a:rPr>
              <a:t>chapter </a:t>
            </a:r>
            <a:r>
              <a:rPr lang="en-US" sz="2000" dirty="0" smtClean="0">
                <a:latin typeface="Times New Roman" pitchFamily="18" charset="0"/>
                <a:ea typeface="+mn-ea"/>
                <a:cs typeface="Times New Roman" pitchFamily="18" charset="0"/>
              </a:rPr>
              <a:t>7).</a:t>
            </a:r>
            <a:endParaRPr lang="en-US" sz="2000" dirty="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ARG will not inspect telecommunication </a:t>
            </a:r>
            <a:r>
              <a:rPr lang="en-US" sz="2400" dirty="0">
                <a:latin typeface="Times New Roman" pitchFamily="18" charset="0"/>
                <a:ea typeface="+mn-ea"/>
                <a:cs typeface="Times New Roman" pitchFamily="18" charset="0"/>
              </a:rPr>
              <a:t>equipment </a:t>
            </a:r>
            <a:r>
              <a:rPr lang="en-US" sz="2400" dirty="0" smtClean="0">
                <a:latin typeface="Times New Roman" pitchFamily="18" charset="0"/>
                <a:ea typeface="+mn-ea"/>
                <a:cs typeface="Times New Roman" pitchFamily="18" charset="0"/>
              </a:rPr>
              <a:t>room.</a:t>
            </a:r>
          </a:p>
          <a:p>
            <a:pPr marL="800100" lvl="1" indent="-342900" algn="l">
              <a:buFont typeface="Arial"/>
              <a:buChar char="•"/>
            </a:pPr>
            <a:r>
              <a:rPr lang="en-US" sz="2000" dirty="0">
                <a:latin typeface="Times New Roman" pitchFamily="18" charset="0"/>
                <a:ea typeface="+mn-ea"/>
                <a:cs typeface="Times New Roman" pitchFamily="18" charset="0"/>
              </a:rPr>
              <a:t>(do not use NFPA 99, 2012  chapter 7).</a:t>
            </a:r>
          </a:p>
          <a:p>
            <a:pPr marL="342900" indent="-342900" algn="l">
              <a:buFont typeface="Arial"/>
              <a:buChar char="•"/>
            </a:pPr>
            <a:endParaRPr lang="en-US" sz="2400" dirty="0" smtClean="0">
              <a:latin typeface="Times New Roman" pitchFamily="18" charset="0"/>
              <a:ea typeface="+mn-ea"/>
              <a:cs typeface="Times New Roman" pitchFamily="18" charset="0"/>
            </a:endParaRPr>
          </a:p>
          <a:p>
            <a:endParaRPr lang="en-US" sz="2400" dirty="0" smtClean="0">
              <a:latin typeface="Times New Roman" pitchFamily="18" charset="0"/>
              <a:ea typeface="+mn-ea"/>
              <a:cs typeface="Times New Roman" pitchFamily="18" charset="0"/>
            </a:endParaRPr>
          </a:p>
          <a:p>
            <a:pPr marL="342900" indent="-342900" algn="l">
              <a:buFont typeface="Arial"/>
              <a:buChar char="•"/>
            </a:pPr>
            <a:endParaRPr lang="en-US" sz="24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12</a:t>
            </a:fld>
            <a:endParaRPr lang="en-US" dirty="0"/>
          </a:p>
        </p:txBody>
      </p:sp>
    </p:spTree>
    <p:extLst>
      <p:ext uri="{BB962C8B-B14F-4D97-AF65-F5344CB8AC3E}">
        <p14:creationId xmlns:p14="http://schemas.microsoft.com/office/powerpoint/2010/main" val="776824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Risk Assessment</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cs typeface="Times New Roman" pitchFamily="18" charset="0"/>
              </a:rPr>
              <a:t>Conduct risk assessment</a:t>
            </a:r>
            <a:r>
              <a:rPr lang="en-US" altLang="en-US" dirty="0" smtClean="0">
                <a:latin typeface="Times New Roman" pitchFamily="18" charset="0"/>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Chapter 4, Fundamentals</a:t>
            </a:r>
          </a:p>
          <a:p>
            <a:pPr marL="800100" lvl="1" indent="-342900" algn="l">
              <a:buFont typeface="Arial"/>
              <a:buChar char="•"/>
            </a:pPr>
            <a:r>
              <a:rPr lang="en-US" sz="2000" dirty="0" smtClean="0"/>
              <a:t>It is now a risk-based code document, compared to a facility-based document in previous editions.  Building systems in health care facilities are required to be classified into one of the system categories.</a:t>
            </a:r>
          </a:p>
          <a:p>
            <a:pPr marL="342900" indent="-342900" algn="l">
              <a:buFont typeface="Arial"/>
              <a:buChar char="•"/>
            </a:pPr>
            <a:r>
              <a:rPr lang="en-US" sz="2400" dirty="0">
                <a:latin typeface="Times New Roman" pitchFamily="18" charset="0"/>
                <a:ea typeface="+mn-ea"/>
                <a:cs typeface="Times New Roman" pitchFamily="18" charset="0"/>
              </a:rPr>
              <a:t>Use documented process to select risk category </a:t>
            </a:r>
            <a:r>
              <a:rPr lang="en-US" sz="2400" dirty="0" smtClean="0">
                <a:latin typeface="Times New Roman" pitchFamily="18" charset="0"/>
                <a:ea typeface="+mn-ea"/>
                <a:cs typeface="Times New Roman" pitchFamily="18" charset="0"/>
              </a:rPr>
              <a:t>A4.2 </a:t>
            </a:r>
          </a:p>
          <a:p>
            <a:pPr marL="800100" lvl="1" indent="-342900" algn="l">
              <a:buFont typeface="Arial"/>
              <a:buChar char="•"/>
            </a:pPr>
            <a:r>
              <a:rPr lang="en-US" sz="1800" dirty="0"/>
              <a:t>ISO/IEC 31010: Risk Management-Risk Assessment </a:t>
            </a:r>
            <a:r>
              <a:rPr lang="en-US" sz="1800" dirty="0" smtClean="0"/>
              <a:t>Techniques. </a:t>
            </a:r>
            <a:endParaRPr lang="en-US" sz="1800" dirty="0"/>
          </a:p>
          <a:p>
            <a:pPr marL="800100" lvl="1" indent="-342900" algn="l">
              <a:buFont typeface="Arial"/>
              <a:buChar char="•"/>
            </a:pPr>
            <a:r>
              <a:rPr lang="en-US" sz="1800" dirty="0"/>
              <a:t>NFPA 551: Guide for the Evaluation of Fire Risk </a:t>
            </a:r>
            <a:r>
              <a:rPr lang="en-US" sz="1800" dirty="0" smtClean="0"/>
              <a:t>Assessments.</a:t>
            </a:r>
            <a:endParaRPr lang="en-US" sz="1800" dirty="0"/>
          </a:p>
          <a:p>
            <a:pPr marL="800100" lvl="1" indent="-342900" algn="l">
              <a:buFont typeface="Arial"/>
              <a:buChar char="•"/>
            </a:pPr>
            <a:r>
              <a:rPr lang="en-US" sz="1800" dirty="0"/>
              <a:t>SEMI S10‐0307E: Safety Guideline for Risk Assessment and Risk Evaluation </a:t>
            </a:r>
            <a:r>
              <a:rPr lang="en-US" sz="1800" dirty="0" smtClean="0"/>
              <a:t>Process.</a:t>
            </a:r>
            <a:endParaRPr lang="en-US" sz="1800" dirty="0"/>
          </a:p>
          <a:p>
            <a:pPr lvl="1" algn="l"/>
            <a:endParaRPr lang="en-US" altLang="en-US" sz="20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13</a:t>
            </a:fld>
            <a:endParaRPr lang="en-US" dirty="0"/>
          </a:p>
        </p:txBody>
      </p:sp>
    </p:spTree>
    <p:extLst>
      <p:ext uri="{BB962C8B-B14F-4D97-AF65-F5344CB8AC3E}">
        <p14:creationId xmlns:p14="http://schemas.microsoft.com/office/powerpoint/2010/main" val="2930888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Risk Assessment</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Conduct </a:t>
            </a:r>
            <a:r>
              <a:rPr lang="en-US" dirty="0">
                <a:latin typeface="Times New Roman" pitchFamily="18" charset="0"/>
                <a:ea typeface="+mn-ea"/>
                <a:cs typeface="Times New Roman" pitchFamily="18" charset="0"/>
              </a:rPr>
              <a:t>risk </a:t>
            </a:r>
            <a:r>
              <a:rPr lang="en-US" dirty="0" smtClean="0">
                <a:latin typeface="Times New Roman" pitchFamily="18" charset="0"/>
                <a:ea typeface="+mn-ea"/>
                <a:cs typeface="Times New Roman" pitchFamily="18" charset="0"/>
              </a:rPr>
              <a:t>assessment: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Determine </a:t>
            </a:r>
            <a:r>
              <a:rPr lang="en-US" sz="2400" dirty="0">
                <a:latin typeface="Times New Roman" pitchFamily="18" charset="0"/>
                <a:ea typeface="+mn-ea"/>
                <a:cs typeface="Times New Roman" pitchFamily="18" charset="0"/>
              </a:rPr>
              <a:t>the worst-case </a:t>
            </a:r>
            <a:r>
              <a:rPr lang="en-US" sz="2400" dirty="0" smtClean="0">
                <a:latin typeface="Times New Roman" pitchFamily="18" charset="0"/>
                <a:ea typeface="+mn-ea"/>
                <a:cs typeface="Times New Roman" pitchFamily="18" charset="0"/>
              </a:rPr>
              <a:t>procedure.</a:t>
            </a:r>
            <a:endParaRPr lang="en-US" sz="2400" dirty="0">
              <a:latin typeface="Times New Roman" pitchFamily="18" charset="0"/>
              <a:ea typeface="+mn-ea"/>
              <a:cs typeface="Times New Roman" pitchFamily="18" charset="0"/>
            </a:endParaRPr>
          </a:p>
          <a:p>
            <a:pPr marL="800100" lvl="1" indent="-342900" algn="l">
              <a:buFont typeface="Arial"/>
              <a:buChar char="•"/>
            </a:pPr>
            <a:r>
              <a:rPr lang="en-US" sz="2000" dirty="0" smtClean="0"/>
              <a:t>Determine </a:t>
            </a:r>
            <a:r>
              <a:rPr lang="en-US" sz="2000" dirty="0"/>
              <a:t>the level of system category depending on the risks to the caregivers and patients present in the </a:t>
            </a:r>
            <a:r>
              <a:rPr lang="en-US" sz="2000" dirty="0" smtClean="0"/>
              <a:t>facilities.</a:t>
            </a:r>
          </a:p>
          <a:p>
            <a:pPr marL="800100" lvl="1" indent="-342900" algn="l">
              <a:buFont typeface="Arial"/>
              <a:buChar char="•"/>
            </a:pPr>
            <a:r>
              <a:rPr lang="en-US" sz="2000" dirty="0" smtClean="0"/>
              <a:t>How </a:t>
            </a:r>
            <a:r>
              <a:rPr lang="en-US" sz="2000" dirty="0"/>
              <a:t>critical are the systems to patient care/life and caregivers in the facilities</a:t>
            </a:r>
            <a:r>
              <a:rPr lang="en-US" sz="2000" dirty="0" smtClean="0"/>
              <a:t>?</a:t>
            </a:r>
          </a:p>
          <a:p>
            <a:pPr marL="800100" lvl="1" indent="-342900" algn="l">
              <a:buFont typeface="Arial"/>
              <a:buChar char="•"/>
            </a:pPr>
            <a:r>
              <a:rPr lang="en-US" sz="2000" dirty="0" smtClean="0"/>
              <a:t>Applies to equipment operation, </a:t>
            </a:r>
            <a:r>
              <a:rPr lang="en-US" sz="2000" dirty="0"/>
              <a:t>NOT Intervention </a:t>
            </a:r>
            <a:r>
              <a:rPr lang="en-US" sz="2000" dirty="0" smtClean="0"/>
              <a:t>by caregivers or others.</a:t>
            </a:r>
            <a:endParaRPr lang="en-US" sz="20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14</a:t>
            </a:fld>
            <a:endParaRPr lang="en-US" dirty="0"/>
          </a:p>
        </p:txBody>
      </p:sp>
    </p:spTree>
    <p:extLst>
      <p:ext uri="{BB962C8B-B14F-4D97-AF65-F5344CB8AC3E}">
        <p14:creationId xmlns:p14="http://schemas.microsoft.com/office/powerpoint/2010/main" val="3154007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Risk Assessment</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ea typeface="+mn-ea"/>
                <a:cs typeface="Times New Roman" pitchFamily="18" charset="0"/>
              </a:rPr>
              <a:t>Facility </a:t>
            </a:r>
            <a:r>
              <a:rPr lang="en-US" sz="2400" dirty="0" smtClean="0">
                <a:latin typeface="Times New Roman" pitchFamily="18" charset="0"/>
                <a:cs typeface="Times New Roman" pitchFamily="18" charset="0"/>
              </a:rPr>
              <a:t>shall </a:t>
            </a:r>
            <a:r>
              <a:rPr lang="en-US" sz="2400" dirty="0">
                <a:latin typeface="Times New Roman" pitchFamily="18" charset="0"/>
                <a:cs typeface="Times New Roman" pitchFamily="18" charset="0"/>
              </a:rPr>
              <a:t>provide type of patient care anticipated. Levels of health care services are based on risk to the patients, staff, or visitors in health care </a:t>
            </a:r>
            <a:r>
              <a:rPr lang="en-US" sz="2400" dirty="0" smtClean="0">
                <a:latin typeface="Times New Roman" pitchFamily="18" charset="0"/>
                <a:cs typeface="Times New Roman" pitchFamily="18" charset="0"/>
              </a:rPr>
              <a:t>facilities.</a:t>
            </a:r>
            <a:endParaRPr lang="en-US" sz="2400" dirty="0">
              <a:latin typeface="Times New Roman" pitchFamily="18" charset="0"/>
              <a:ea typeface="+mn-ea"/>
              <a:cs typeface="Times New Roman" pitchFamily="18" charset="0"/>
            </a:endParaRPr>
          </a:p>
          <a:p>
            <a:pPr marL="800100" lvl="1" indent="-342900" algn="l">
              <a:buFont typeface="Arial"/>
              <a:buChar char="•"/>
            </a:pPr>
            <a:r>
              <a:rPr lang="en-US" sz="2000" dirty="0" smtClean="0">
                <a:ea typeface="+mn-ea"/>
                <a:cs typeface="Times New Roman" pitchFamily="18" charset="0"/>
              </a:rPr>
              <a:t>“</a:t>
            </a:r>
            <a:r>
              <a:rPr lang="en-US" sz="2000" dirty="0">
                <a:ea typeface="+mn-ea"/>
                <a:cs typeface="Times New Roman" pitchFamily="18" charset="0"/>
              </a:rPr>
              <a:t>The governing body of the facility or its designee shall establish the following areas in accordance with the type of patient care anticipated and with the following definitions of the classification” </a:t>
            </a:r>
            <a:r>
              <a:rPr lang="en-US" sz="2000" dirty="0">
                <a:solidFill>
                  <a:srgbClr val="00B0F0"/>
                </a:solidFill>
                <a:ea typeface="+mn-ea"/>
                <a:cs typeface="Times New Roman" pitchFamily="18" charset="0"/>
              </a:rPr>
              <a:t>1.3.4.1 </a:t>
            </a:r>
          </a:p>
          <a:p>
            <a:pPr marL="800100" lvl="1" indent="-342900" algn="l">
              <a:buFont typeface="Arial"/>
              <a:buChar char="•"/>
            </a:pPr>
            <a:r>
              <a:rPr lang="en-US" sz="2000" dirty="0">
                <a:ea typeface="+mn-ea"/>
                <a:cs typeface="Times New Roman" pitchFamily="18" charset="0"/>
              </a:rPr>
              <a:t> “Patient care room. Any room of a health care facility wherein patients are intended to be examined or treated.” </a:t>
            </a:r>
            <a:r>
              <a:rPr lang="en-US" sz="2000" dirty="0">
                <a:solidFill>
                  <a:srgbClr val="00B0F0"/>
                </a:solidFill>
                <a:ea typeface="+mn-ea"/>
                <a:cs typeface="Times New Roman" pitchFamily="18" charset="0"/>
              </a:rPr>
              <a:t>3.1.138.</a:t>
            </a:r>
          </a:p>
          <a:p>
            <a:pPr marL="800100" lvl="1" indent="-342900" algn="l">
              <a:buFont typeface="Arial"/>
              <a:buChar char="•"/>
            </a:pPr>
            <a:r>
              <a:rPr lang="en-US" altLang="en-US" sz="2000" dirty="0">
                <a:ea typeface="+mn-ea"/>
                <a:cs typeface="Times New Roman" pitchFamily="18" charset="0"/>
              </a:rPr>
              <a:t>“Patient Bed Location. The location of a patient sleeping bed, or the bed or procedure table of a critical care area</a:t>
            </a:r>
            <a:r>
              <a:rPr lang="en-US" altLang="en-US" sz="2000" dirty="0" smtClean="0">
                <a:ea typeface="+mn-ea"/>
                <a:cs typeface="Times New Roman" pitchFamily="18" charset="0"/>
              </a:rPr>
              <a:t>.” </a:t>
            </a:r>
            <a:r>
              <a:rPr lang="en-US" altLang="en-US" sz="2000" dirty="0" smtClean="0">
                <a:solidFill>
                  <a:srgbClr val="00B0F0"/>
                </a:solidFill>
                <a:ea typeface="+mn-ea"/>
                <a:cs typeface="Times New Roman" pitchFamily="18" charset="0"/>
              </a:rPr>
              <a:t>3.1.136</a:t>
            </a:r>
            <a:endParaRPr lang="en-US" altLang="en-US" sz="2000" dirty="0">
              <a:solidFill>
                <a:srgbClr val="00B0F0"/>
              </a:solidFill>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15</a:t>
            </a:fld>
            <a:endParaRPr lang="en-US" dirty="0"/>
          </a:p>
        </p:txBody>
      </p:sp>
    </p:spTree>
    <p:extLst>
      <p:ext uri="{BB962C8B-B14F-4D97-AF65-F5344CB8AC3E}">
        <p14:creationId xmlns:p14="http://schemas.microsoft.com/office/powerpoint/2010/main" val="6046670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Risk Assessment</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800100" lvl="1" indent="-342900" algn="l">
              <a:buFont typeface="Arial"/>
              <a:buChar char="•"/>
            </a:pPr>
            <a:r>
              <a:rPr lang="en-US" sz="2000" dirty="0" smtClean="0"/>
              <a:t>Critical </a:t>
            </a:r>
            <a:r>
              <a:rPr lang="en-US" sz="2000" dirty="0"/>
              <a:t>care rooms (category 1) </a:t>
            </a:r>
            <a:r>
              <a:rPr lang="mr-IN" sz="2000" dirty="0" smtClean="0"/>
              <a:t>–</a:t>
            </a:r>
            <a:r>
              <a:rPr lang="en-US" sz="2000" dirty="0" smtClean="0"/>
              <a:t> Facility systems in </a:t>
            </a:r>
            <a:r>
              <a:rPr lang="en-US" sz="2000" dirty="0"/>
              <a:t>which failure </a:t>
            </a:r>
            <a:r>
              <a:rPr lang="en-US" sz="2000" dirty="0" smtClean="0"/>
              <a:t>of such equipment </a:t>
            </a:r>
            <a:r>
              <a:rPr lang="en-US" sz="2000" dirty="0"/>
              <a:t>or </a:t>
            </a:r>
            <a:r>
              <a:rPr lang="en-US" sz="2000" dirty="0" smtClean="0"/>
              <a:t>system </a:t>
            </a:r>
            <a:r>
              <a:rPr lang="en-US" sz="2000" dirty="0"/>
              <a:t>is likely to cause major injury </a:t>
            </a:r>
            <a:r>
              <a:rPr lang="en-US" sz="2000" dirty="0" smtClean="0"/>
              <a:t>or death </a:t>
            </a:r>
            <a:r>
              <a:rPr lang="en-US" sz="2000" dirty="0"/>
              <a:t>of patients or </a:t>
            </a:r>
            <a:r>
              <a:rPr lang="en-US" sz="2000" dirty="0" smtClean="0"/>
              <a:t>caregivers. </a:t>
            </a:r>
            <a:r>
              <a:rPr lang="en-US" sz="2000" dirty="0" smtClean="0">
                <a:solidFill>
                  <a:srgbClr val="00B0F0"/>
                </a:solidFill>
              </a:rPr>
              <a:t>4.1.1</a:t>
            </a:r>
            <a:endParaRPr lang="en-US" sz="2000" dirty="0">
              <a:solidFill>
                <a:srgbClr val="00B0F0"/>
              </a:solidFill>
            </a:endParaRPr>
          </a:p>
          <a:p>
            <a:pPr marL="800100" lvl="1" indent="-342900" algn="l">
              <a:buFont typeface="Arial"/>
              <a:buChar char="•"/>
            </a:pPr>
            <a:r>
              <a:rPr lang="en-US" sz="2000" dirty="0" smtClean="0"/>
              <a:t>General </a:t>
            </a:r>
            <a:r>
              <a:rPr lang="en-US" sz="2000" dirty="0"/>
              <a:t>care rooms (category 2) - Facility systems in which failure </a:t>
            </a:r>
            <a:r>
              <a:rPr lang="en-US" sz="2000" dirty="0" smtClean="0"/>
              <a:t>of such equipment is </a:t>
            </a:r>
            <a:r>
              <a:rPr lang="en-US" sz="2000" dirty="0"/>
              <a:t>likely to cause minor injury </a:t>
            </a:r>
            <a:r>
              <a:rPr lang="en-US" sz="2000" dirty="0" smtClean="0"/>
              <a:t>to patients </a:t>
            </a:r>
            <a:r>
              <a:rPr lang="en-US" sz="2000" dirty="0"/>
              <a:t>or </a:t>
            </a:r>
            <a:r>
              <a:rPr lang="en-US" sz="2000" dirty="0" smtClean="0"/>
              <a:t>caregivers. </a:t>
            </a:r>
            <a:r>
              <a:rPr lang="en-US" sz="2000" dirty="0" smtClean="0">
                <a:solidFill>
                  <a:srgbClr val="00B0F0"/>
                </a:solidFill>
              </a:rPr>
              <a:t>4.1.2</a:t>
            </a:r>
            <a:endParaRPr lang="en-US" sz="2000" dirty="0">
              <a:solidFill>
                <a:srgbClr val="00B0F0"/>
              </a:solidFill>
            </a:endParaRPr>
          </a:p>
          <a:p>
            <a:pPr marL="800100" lvl="1" indent="-342900" algn="l">
              <a:buFont typeface="Arial"/>
              <a:buChar char="•"/>
            </a:pPr>
            <a:r>
              <a:rPr lang="en-US" sz="2000" dirty="0" smtClean="0"/>
              <a:t>Basic </a:t>
            </a:r>
            <a:r>
              <a:rPr lang="en-US" sz="2000" dirty="0"/>
              <a:t>care </a:t>
            </a:r>
            <a:r>
              <a:rPr lang="en-US" sz="2000" dirty="0" smtClean="0"/>
              <a:t>rooms </a:t>
            </a:r>
            <a:r>
              <a:rPr lang="en-US" sz="2000" dirty="0"/>
              <a:t>(category </a:t>
            </a:r>
            <a:r>
              <a:rPr lang="en-US" sz="2000" dirty="0" smtClean="0"/>
              <a:t>3) </a:t>
            </a:r>
            <a:r>
              <a:rPr lang="en-US" sz="2000" dirty="0"/>
              <a:t>- Facility systems in which the failure </a:t>
            </a:r>
            <a:r>
              <a:rPr lang="en-US" sz="2000" dirty="0" smtClean="0"/>
              <a:t>of such equipment is </a:t>
            </a:r>
            <a:r>
              <a:rPr lang="en-US" sz="2000" dirty="0"/>
              <a:t>not likely to cause injury to </a:t>
            </a:r>
            <a:r>
              <a:rPr lang="en-US" sz="2000" dirty="0" smtClean="0"/>
              <a:t>patients </a:t>
            </a:r>
            <a:r>
              <a:rPr lang="en-US" sz="2000" dirty="0"/>
              <a:t>or caregivers but can cause patient </a:t>
            </a:r>
            <a:r>
              <a:rPr lang="en-US" sz="2000" dirty="0" smtClean="0"/>
              <a:t>discomfort. </a:t>
            </a:r>
            <a:r>
              <a:rPr lang="en-US" sz="2000" dirty="0" smtClean="0">
                <a:solidFill>
                  <a:srgbClr val="00B0F0"/>
                </a:solidFill>
              </a:rPr>
              <a:t>4.1.3</a:t>
            </a:r>
            <a:endParaRPr lang="en-US" sz="2000" dirty="0">
              <a:solidFill>
                <a:srgbClr val="00B0F0"/>
              </a:solidFill>
            </a:endParaRPr>
          </a:p>
          <a:p>
            <a:pPr marL="800100" lvl="1" indent="-342900" algn="l">
              <a:buFont typeface="Arial"/>
              <a:buChar char="•"/>
            </a:pPr>
            <a:r>
              <a:rPr lang="en-US" sz="2000" dirty="0" smtClean="0"/>
              <a:t>Support </a:t>
            </a:r>
            <a:r>
              <a:rPr lang="en-US" sz="2000" dirty="0"/>
              <a:t>rooms (category 4) - </a:t>
            </a:r>
            <a:r>
              <a:rPr lang="en-US" sz="2000" dirty="0" smtClean="0"/>
              <a:t>Facility </a:t>
            </a:r>
            <a:r>
              <a:rPr lang="en-US" sz="2000" dirty="0"/>
              <a:t>systems in which failure of </a:t>
            </a:r>
            <a:r>
              <a:rPr lang="en-US" sz="2000" dirty="0" smtClean="0"/>
              <a:t>such equipment would not have impact </a:t>
            </a:r>
            <a:r>
              <a:rPr lang="en-US" sz="2000" dirty="0"/>
              <a:t>on patients or </a:t>
            </a:r>
            <a:r>
              <a:rPr lang="en-US" sz="2000" dirty="0" smtClean="0"/>
              <a:t>caregivers. </a:t>
            </a:r>
            <a:r>
              <a:rPr lang="en-US" sz="2000" dirty="0" smtClean="0">
                <a:solidFill>
                  <a:srgbClr val="00B0F0"/>
                </a:solidFill>
              </a:rPr>
              <a:t>4.1.4</a:t>
            </a:r>
            <a:endParaRPr lang="en-US" sz="2000" dirty="0">
              <a:solidFill>
                <a:srgbClr val="00B0F0"/>
              </a:solidFill>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16</a:t>
            </a:fld>
            <a:endParaRPr lang="en-US" dirty="0"/>
          </a:p>
        </p:txBody>
      </p:sp>
    </p:spTree>
    <p:extLst>
      <p:ext uri="{BB962C8B-B14F-4D97-AF65-F5344CB8AC3E}">
        <p14:creationId xmlns:p14="http://schemas.microsoft.com/office/powerpoint/2010/main" val="3500775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Risk Assessment</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cs typeface="Times New Roman" pitchFamily="18" charset="0"/>
              </a:rPr>
              <a:t>Category </a:t>
            </a:r>
            <a:r>
              <a:rPr lang="en-US" sz="2400" dirty="0">
                <a:latin typeface="Times New Roman" pitchFamily="18" charset="0"/>
                <a:cs typeface="Times New Roman" pitchFamily="18" charset="0"/>
              </a:rPr>
              <a:t>1: Failure may cause death or serious injury facilities. </a:t>
            </a:r>
          </a:p>
          <a:p>
            <a:pPr marL="800100" lvl="1" indent="-342900" algn="l">
              <a:buFont typeface="Arial"/>
              <a:buChar char="•"/>
            </a:pPr>
            <a:r>
              <a:rPr lang="en-US" sz="2000" dirty="0" smtClean="0">
                <a:cs typeface="Times New Roman" pitchFamily="18" charset="0"/>
              </a:rPr>
              <a:t>Systems </a:t>
            </a:r>
            <a:r>
              <a:rPr lang="en-US" sz="2000" dirty="0">
                <a:cs typeface="Times New Roman" pitchFamily="18" charset="0"/>
              </a:rPr>
              <a:t>must always work or be available at all times to support patient </a:t>
            </a:r>
            <a:r>
              <a:rPr lang="en-US" sz="2000" dirty="0" smtClean="0">
                <a:cs typeface="Times New Roman" pitchFamily="18" charset="0"/>
              </a:rPr>
              <a:t>need </a:t>
            </a:r>
            <a:r>
              <a:rPr lang="en-US" sz="2000" dirty="0">
                <a:cs typeface="Times New Roman" pitchFamily="18" charset="0"/>
              </a:rPr>
              <a:t>(life support). </a:t>
            </a:r>
          </a:p>
          <a:p>
            <a:pPr marL="800100" lvl="1" indent="-342900" algn="l">
              <a:buFont typeface="Arial"/>
              <a:buChar char="•"/>
            </a:pPr>
            <a:r>
              <a:rPr lang="en-US" sz="2000" dirty="0">
                <a:ea typeface="+mn-ea"/>
                <a:cs typeface="Times New Roman" pitchFamily="18" charset="0"/>
              </a:rPr>
              <a:t>Hospital and ASC with full operating room services </a:t>
            </a:r>
          </a:p>
          <a:p>
            <a:pPr marL="800100" lvl="1" indent="-342900" algn="l">
              <a:buFont typeface="Arial"/>
              <a:buChar char="•"/>
            </a:pPr>
            <a:r>
              <a:rPr lang="en-US" sz="2000" dirty="0" smtClean="0">
                <a:ea typeface="+mn-ea"/>
                <a:cs typeface="Times New Roman" pitchFamily="18" charset="0"/>
              </a:rPr>
              <a:t>Critical care rooms; such as: angiographic </a:t>
            </a:r>
            <a:r>
              <a:rPr lang="en-US" sz="2000" dirty="0">
                <a:ea typeface="+mn-ea"/>
                <a:cs typeface="Times New Roman" pitchFamily="18" charset="0"/>
              </a:rPr>
              <a:t>lab, cardiac catheterization labs, coronary care units, </a:t>
            </a:r>
            <a:r>
              <a:rPr lang="en-US" sz="2000" dirty="0" smtClean="0">
                <a:ea typeface="+mn-ea"/>
                <a:cs typeface="Times New Roman" pitchFamily="18" charset="0"/>
              </a:rPr>
              <a:t>hospital inpatient hemodialysis</a:t>
            </a:r>
            <a:r>
              <a:rPr lang="en-US" sz="2000" dirty="0">
                <a:ea typeface="+mn-ea"/>
                <a:cs typeface="Times New Roman" pitchFamily="18" charset="0"/>
              </a:rPr>
              <a:t>, emergency department, human physiology abs, intensive care units, postoperative recovery, surgical, </a:t>
            </a:r>
            <a:r>
              <a:rPr lang="en-US" sz="2000" dirty="0" smtClean="0">
                <a:ea typeface="+mn-ea"/>
                <a:cs typeface="Times New Roman" pitchFamily="18" charset="0"/>
              </a:rPr>
              <a:t>del</a:t>
            </a:r>
            <a:r>
              <a:rPr lang="en-US" sz="2000" dirty="0">
                <a:ea typeface="+mn-ea"/>
                <a:cs typeface="Times New Roman" pitchFamily="18" charset="0"/>
              </a:rPr>
              <a:t>ivery.</a:t>
            </a:r>
          </a:p>
          <a:p>
            <a:pPr marL="800100" lvl="1" indent="-342900" algn="l">
              <a:buFont typeface="Arial"/>
              <a:buChar char="•"/>
            </a:pPr>
            <a:r>
              <a:rPr lang="en-US" sz="2000" dirty="0">
                <a:ea typeface="+mn-ea"/>
                <a:cs typeface="Times New Roman" pitchFamily="18" charset="0"/>
              </a:rPr>
              <a:t>Category 1 Space means Category 1 piped gases and vacuum</a:t>
            </a:r>
            <a:r>
              <a:rPr lang="en-US" sz="2000" dirty="0" smtClean="0">
                <a:ea typeface="+mn-ea"/>
                <a:cs typeface="Times New Roman" pitchFamily="18" charset="0"/>
              </a:rPr>
              <a:t>. </a:t>
            </a:r>
            <a:r>
              <a:rPr lang="en-US" sz="2000" dirty="0" smtClean="0">
                <a:solidFill>
                  <a:srgbClr val="00B0F0"/>
                </a:solidFill>
                <a:ea typeface="+mn-ea"/>
                <a:cs typeface="Times New Roman" pitchFamily="18" charset="0"/>
              </a:rPr>
              <a:t>5.1.1.1</a:t>
            </a:r>
            <a:endParaRPr lang="en-US" sz="2000" dirty="0">
              <a:solidFill>
                <a:srgbClr val="00B0F0"/>
              </a:solidFill>
              <a:ea typeface="+mn-ea"/>
              <a:cs typeface="Times New Roman" pitchFamily="18" charset="0"/>
            </a:endParaRPr>
          </a:p>
          <a:p>
            <a:pPr marL="800100" lvl="1" indent="-342900" algn="l">
              <a:buFont typeface="Arial"/>
              <a:buChar char="•"/>
            </a:pPr>
            <a:r>
              <a:rPr lang="en-US" sz="2000" dirty="0">
                <a:ea typeface="+mn-ea"/>
                <a:cs typeface="Times New Roman" pitchFamily="18" charset="0"/>
              </a:rPr>
              <a:t>Category 1 Space means </a:t>
            </a:r>
            <a:r>
              <a:rPr lang="en-US" sz="2000" dirty="0" smtClean="0">
                <a:ea typeface="+mn-ea"/>
                <a:cs typeface="Times New Roman" pitchFamily="18" charset="0"/>
              </a:rPr>
              <a:t>Level 1 </a:t>
            </a:r>
            <a:r>
              <a:rPr lang="en-US" sz="2000" dirty="0">
                <a:ea typeface="+mn-ea"/>
                <a:cs typeface="Times New Roman" pitchFamily="18" charset="0"/>
              </a:rPr>
              <a:t>EES</a:t>
            </a:r>
            <a:r>
              <a:rPr lang="en-US" sz="2000" dirty="0" smtClean="0">
                <a:ea typeface="+mn-ea"/>
                <a:cs typeface="Times New Roman" pitchFamily="18" charset="0"/>
              </a:rPr>
              <a:t>. NFPA </a:t>
            </a:r>
            <a:r>
              <a:rPr lang="en-US" sz="2000" dirty="0" smtClean="0">
                <a:ea typeface="+mn-ea"/>
                <a:cs typeface="Times New Roman" pitchFamily="18" charset="0"/>
              </a:rPr>
              <a:t>110: </a:t>
            </a:r>
            <a:r>
              <a:rPr lang="en-US" sz="2000" dirty="0" smtClean="0">
                <a:solidFill>
                  <a:srgbClr val="00B0F0"/>
                </a:solidFill>
                <a:ea typeface="+mn-ea"/>
                <a:cs typeface="Times New Roman" pitchFamily="18" charset="0"/>
              </a:rPr>
              <a:t>4.4.1</a:t>
            </a:r>
            <a:endParaRPr lang="en-US" sz="2000" dirty="0">
              <a:solidFill>
                <a:srgbClr val="00B0F0"/>
              </a:solidFill>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17</a:t>
            </a:fld>
            <a:endParaRPr lang="en-US" dirty="0"/>
          </a:p>
        </p:txBody>
      </p:sp>
    </p:spTree>
    <p:extLst>
      <p:ext uri="{BB962C8B-B14F-4D97-AF65-F5344CB8AC3E}">
        <p14:creationId xmlns:p14="http://schemas.microsoft.com/office/powerpoint/2010/main" val="636528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Risk Assessment</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cs typeface="Times New Roman" pitchFamily="18" charset="0"/>
              </a:rPr>
              <a:t>Category 2</a:t>
            </a:r>
            <a:r>
              <a:rPr lang="en-US" sz="2400" dirty="0">
                <a:latin typeface="Times New Roman" pitchFamily="18" charset="0"/>
                <a:cs typeface="Times New Roman" pitchFamily="18" charset="0"/>
              </a:rPr>
              <a:t>: Failure limited to minor </a:t>
            </a:r>
            <a:r>
              <a:rPr lang="en-US" sz="2400" dirty="0" smtClean="0">
                <a:latin typeface="Times New Roman" pitchFamily="18" charset="0"/>
                <a:cs typeface="Times New Roman" pitchFamily="18" charset="0"/>
              </a:rPr>
              <a:t>injury. </a:t>
            </a:r>
            <a:endParaRPr lang="en-US" sz="2400" dirty="0">
              <a:latin typeface="Times New Roman" pitchFamily="18" charset="0"/>
              <a:cs typeface="Times New Roman" pitchFamily="18" charset="0"/>
            </a:endParaRPr>
          </a:p>
          <a:p>
            <a:pPr marL="800100" lvl="1" indent="-342900" algn="l">
              <a:buFont typeface="Arial"/>
              <a:buChar char="•"/>
            </a:pPr>
            <a:r>
              <a:rPr lang="en-US" sz="1800" dirty="0">
                <a:cs typeface="Times New Roman" pitchFamily="18" charset="0"/>
              </a:rPr>
              <a:t>High reliability expected of the </a:t>
            </a:r>
            <a:r>
              <a:rPr lang="en-US" sz="1800" dirty="0" smtClean="0">
                <a:cs typeface="Times New Roman" pitchFamily="18" charset="0"/>
              </a:rPr>
              <a:t>systems; </a:t>
            </a:r>
            <a:r>
              <a:rPr lang="en-US" sz="1800" dirty="0">
                <a:cs typeface="Times New Roman" pitchFamily="18" charset="0"/>
              </a:rPr>
              <a:t>however, limited short durations of equipment downtime can be tolerated without significant impact on patient </a:t>
            </a:r>
            <a:r>
              <a:rPr lang="en-US" sz="1800" dirty="0" smtClean="0">
                <a:cs typeface="Times New Roman" pitchFamily="18" charset="0"/>
              </a:rPr>
              <a:t>care.</a:t>
            </a:r>
            <a:endParaRPr lang="en-US" sz="1800" dirty="0">
              <a:cs typeface="Times New Roman" pitchFamily="18" charset="0"/>
            </a:endParaRPr>
          </a:p>
          <a:p>
            <a:pPr marL="800100" lvl="1" indent="-342900" algn="l">
              <a:buFont typeface="Arial"/>
              <a:buChar char="•"/>
            </a:pPr>
            <a:r>
              <a:rPr lang="en-US" sz="1800" dirty="0" smtClean="0">
                <a:cs typeface="Times New Roman" pitchFamily="18" charset="0"/>
              </a:rPr>
              <a:t>Systems </a:t>
            </a:r>
            <a:r>
              <a:rPr lang="en-US" sz="1800" dirty="0">
                <a:cs typeface="Times New Roman" pitchFamily="18" charset="0"/>
              </a:rPr>
              <a:t>support patient needs but are not critical for life </a:t>
            </a:r>
            <a:r>
              <a:rPr lang="en-US" sz="1800" dirty="0" smtClean="0">
                <a:cs typeface="Times New Roman" pitchFamily="18" charset="0"/>
              </a:rPr>
              <a:t>support.</a:t>
            </a:r>
            <a:endParaRPr lang="en-US" sz="1800" dirty="0">
              <a:cs typeface="Times New Roman" pitchFamily="18" charset="0"/>
            </a:endParaRPr>
          </a:p>
          <a:p>
            <a:pPr marL="800100" lvl="1" indent="-342900" algn="l">
              <a:buFont typeface="Arial"/>
              <a:buChar char="•"/>
            </a:pPr>
            <a:r>
              <a:rPr lang="en-US" sz="1800" dirty="0" smtClean="0">
                <a:cs typeface="Times New Roman" pitchFamily="18" charset="0"/>
              </a:rPr>
              <a:t>General care rooms; such as: Med/surg patient rooms, Endoscopy </a:t>
            </a:r>
            <a:r>
              <a:rPr lang="en-US" sz="1800" dirty="0">
                <a:cs typeface="Times New Roman" pitchFamily="18" charset="0"/>
              </a:rPr>
              <a:t>Units, Nursing Homes, Procedural sedation site for outpatient services, cooling towers in </a:t>
            </a:r>
            <a:r>
              <a:rPr lang="en-US" sz="1800" dirty="0" smtClean="0">
                <a:cs typeface="Times New Roman" pitchFamily="18" charset="0"/>
              </a:rPr>
              <a:t>Houston.</a:t>
            </a:r>
          </a:p>
          <a:p>
            <a:pPr marL="800100" lvl="1" indent="-342900" algn="l">
              <a:buFont typeface="Arial"/>
              <a:buChar char="•"/>
            </a:pPr>
            <a:r>
              <a:rPr lang="en-US" sz="1800" dirty="0">
                <a:cs typeface="Times New Roman" pitchFamily="18" charset="0"/>
              </a:rPr>
              <a:t>Category 2 </a:t>
            </a:r>
            <a:r>
              <a:rPr lang="en-US" sz="1800" dirty="0" smtClean="0">
                <a:cs typeface="Times New Roman" pitchFamily="18" charset="0"/>
              </a:rPr>
              <a:t>piped </a:t>
            </a:r>
            <a:r>
              <a:rPr lang="en-US" sz="1800" dirty="0">
                <a:cs typeface="Times New Roman" pitchFamily="18" charset="0"/>
              </a:rPr>
              <a:t>gases and </a:t>
            </a:r>
            <a:r>
              <a:rPr lang="en-US" sz="1800" dirty="0" smtClean="0">
                <a:cs typeface="Times New Roman" pitchFamily="18" charset="0"/>
              </a:rPr>
              <a:t>vacuum is very similar to Category 1, with only a few exceptions. </a:t>
            </a:r>
            <a:endParaRPr lang="en-US" sz="1800" dirty="0">
              <a:cs typeface="Times New Roman" pitchFamily="18" charset="0"/>
            </a:endParaRPr>
          </a:p>
          <a:p>
            <a:pPr marL="800100" lvl="1" indent="-342900" algn="l">
              <a:buFont typeface="Arial"/>
              <a:buChar char="•"/>
            </a:pPr>
            <a:r>
              <a:rPr lang="en-US" sz="1800" dirty="0" smtClean="0">
                <a:cs typeface="Times New Roman" pitchFamily="18" charset="0"/>
              </a:rPr>
              <a:t>Category 2 </a:t>
            </a:r>
            <a:r>
              <a:rPr lang="en-US" sz="1800" dirty="0">
                <a:cs typeface="Times New Roman" pitchFamily="18" charset="0"/>
              </a:rPr>
              <a:t>Space means Category 2</a:t>
            </a:r>
            <a:r>
              <a:rPr lang="en-US" sz="1800" dirty="0" smtClean="0">
                <a:cs typeface="Times New Roman" pitchFamily="18" charset="0"/>
              </a:rPr>
              <a:t> </a:t>
            </a:r>
            <a:r>
              <a:rPr lang="en-US" sz="1800" dirty="0">
                <a:cs typeface="Times New Roman" pitchFamily="18" charset="0"/>
              </a:rPr>
              <a:t>piped gases and vacuum</a:t>
            </a:r>
            <a:r>
              <a:rPr lang="en-US" sz="1800" dirty="0" smtClean="0">
                <a:cs typeface="Times New Roman" pitchFamily="18" charset="0"/>
              </a:rPr>
              <a:t>. </a:t>
            </a:r>
          </a:p>
          <a:p>
            <a:pPr marL="1257300" lvl="2" indent="-342900" algn="l">
              <a:buFont typeface="Arial"/>
              <a:buChar char="•"/>
            </a:pPr>
            <a:r>
              <a:rPr lang="en-US" sz="1800" dirty="0" smtClean="0">
                <a:cs typeface="Times New Roman" pitchFamily="18" charset="0"/>
              </a:rPr>
              <a:t>This category is intended for applications there treating might require gases occasionally but ordinarily would not. When patients require gases, the need is short. Low intensity surgeries with local anesthesia. </a:t>
            </a:r>
          </a:p>
          <a:p>
            <a:pPr marL="800100" lvl="1" indent="-342900" algn="l">
              <a:buFont typeface="Arial"/>
              <a:buChar char="•"/>
            </a:pPr>
            <a:r>
              <a:rPr lang="en-US" sz="1800" dirty="0">
                <a:cs typeface="Times New Roman" pitchFamily="18" charset="0"/>
              </a:rPr>
              <a:t>Category </a:t>
            </a:r>
            <a:r>
              <a:rPr lang="en-US" sz="1800" dirty="0" smtClean="0">
                <a:cs typeface="Times New Roman" pitchFamily="18" charset="0"/>
              </a:rPr>
              <a:t>2 </a:t>
            </a:r>
            <a:r>
              <a:rPr lang="en-US" sz="1800" dirty="0">
                <a:cs typeface="Times New Roman" pitchFamily="18" charset="0"/>
              </a:rPr>
              <a:t>Space means Level </a:t>
            </a:r>
            <a:r>
              <a:rPr lang="en-US" sz="1800" dirty="0" smtClean="0">
                <a:cs typeface="Times New Roman" pitchFamily="18" charset="0"/>
              </a:rPr>
              <a:t> 2 EES.  </a:t>
            </a:r>
            <a:r>
              <a:rPr lang="en-US" sz="1800" dirty="0" smtClean="0">
                <a:solidFill>
                  <a:srgbClr val="00B0F0"/>
                </a:solidFill>
                <a:cs typeface="Times New Roman" pitchFamily="18" charset="0"/>
              </a:rPr>
              <a:t>NFPA </a:t>
            </a:r>
            <a:r>
              <a:rPr lang="en-US" sz="1800" dirty="0" smtClean="0">
                <a:solidFill>
                  <a:srgbClr val="00B0F0"/>
                </a:solidFill>
                <a:cs typeface="Times New Roman" pitchFamily="18" charset="0"/>
              </a:rPr>
              <a:t>110: 4.4.2</a:t>
            </a:r>
            <a:endParaRPr lang="en-US" altLang="en-US" sz="1800" dirty="0" smtClean="0">
              <a:solidFill>
                <a:srgbClr val="00B0F0"/>
              </a:solidFill>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18</a:t>
            </a:fld>
            <a:endParaRPr lang="en-US" dirty="0"/>
          </a:p>
        </p:txBody>
      </p:sp>
    </p:spTree>
    <p:extLst>
      <p:ext uri="{BB962C8B-B14F-4D97-AF65-F5344CB8AC3E}">
        <p14:creationId xmlns:p14="http://schemas.microsoft.com/office/powerpoint/2010/main" val="235400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Risk Assessment</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cs typeface="Times New Roman" pitchFamily="18" charset="0"/>
              </a:rPr>
              <a:t>Category 3: </a:t>
            </a:r>
            <a:r>
              <a:rPr lang="en-US" sz="2400" dirty="0">
                <a:latin typeface="Times New Roman" pitchFamily="18" charset="0"/>
                <a:cs typeface="Times New Roman" pitchFamily="18" charset="0"/>
              </a:rPr>
              <a:t>Failure causes discomfort. </a:t>
            </a:r>
          </a:p>
          <a:p>
            <a:pPr marL="800100" lvl="1" indent="-342900" algn="l">
              <a:buFont typeface="Arial"/>
              <a:buChar char="•"/>
            </a:pPr>
            <a:r>
              <a:rPr lang="en-US" sz="2000" dirty="0">
                <a:cs typeface="Times New Roman" pitchFamily="18" charset="0"/>
              </a:rPr>
              <a:t>Normal reliability needed of the systems.</a:t>
            </a:r>
          </a:p>
          <a:p>
            <a:pPr marL="800100" lvl="1" indent="-342900" algn="l">
              <a:buFont typeface="Arial"/>
              <a:buChar char="•"/>
            </a:pPr>
            <a:r>
              <a:rPr lang="en-US" sz="2000" dirty="0">
                <a:cs typeface="Times New Roman" pitchFamily="18" charset="0"/>
              </a:rPr>
              <a:t>Systems support patient needs but are not critical for life support.</a:t>
            </a:r>
          </a:p>
          <a:p>
            <a:pPr marL="800100" lvl="1" indent="-342900" algn="l">
              <a:buFont typeface="Arial"/>
              <a:buChar char="•"/>
            </a:pPr>
            <a:r>
              <a:rPr lang="en-US" sz="2000" dirty="0" smtClean="0">
                <a:cs typeface="Times New Roman" pitchFamily="18" charset="0"/>
              </a:rPr>
              <a:t>Basic care rooms; such as: dental </a:t>
            </a:r>
            <a:r>
              <a:rPr lang="en-US" sz="2000" dirty="0">
                <a:cs typeface="Times New Roman" pitchFamily="18" charset="0"/>
              </a:rPr>
              <a:t>office, no general </a:t>
            </a:r>
            <a:r>
              <a:rPr lang="en-US" sz="2000" dirty="0" smtClean="0">
                <a:cs typeface="Times New Roman" pitchFamily="18" charset="0"/>
              </a:rPr>
              <a:t>anesthesia</a:t>
            </a:r>
            <a:r>
              <a:rPr lang="en-US" sz="2000" dirty="0">
                <a:cs typeface="Times New Roman" pitchFamily="18" charset="0"/>
              </a:rPr>
              <a:t> </a:t>
            </a:r>
            <a:r>
              <a:rPr lang="en-US" sz="2000" dirty="0" smtClean="0">
                <a:cs typeface="Times New Roman" pitchFamily="18" charset="0"/>
              </a:rPr>
              <a:t>rooms, outpatient psychiatric areas, cooling tower in Seattle.</a:t>
            </a:r>
          </a:p>
          <a:p>
            <a:pPr marL="800100" lvl="1" indent="-342900" algn="l">
              <a:buFont typeface="Arial"/>
              <a:buChar char="•"/>
            </a:pPr>
            <a:r>
              <a:rPr lang="en-US" sz="2000" dirty="0" smtClean="0">
                <a:cs typeface="Times New Roman" pitchFamily="18" charset="0"/>
              </a:rPr>
              <a:t>Not required to have Level 1 or Level 2 EES.</a:t>
            </a:r>
          </a:p>
          <a:p>
            <a:pPr marL="342900" indent="-342900" algn="l">
              <a:buFont typeface="Arial"/>
              <a:buChar char="•"/>
            </a:pPr>
            <a:r>
              <a:rPr lang="en-US" sz="2400" dirty="0">
                <a:latin typeface="Times New Roman" pitchFamily="18" charset="0"/>
                <a:cs typeface="Times New Roman" pitchFamily="18" charset="0"/>
              </a:rPr>
              <a:t>Category 4: No impact on patient’s care or caregivers. </a:t>
            </a:r>
          </a:p>
          <a:p>
            <a:pPr marL="800100" lvl="1" indent="-342900" algn="l">
              <a:buFont typeface="Arial"/>
              <a:buChar char="•"/>
            </a:pPr>
            <a:r>
              <a:rPr lang="en-US" sz="2000" dirty="0" smtClean="0">
                <a:cs typeface="Times New Roman" pitchFamily="18" charset="0"/>
              </a:rPr>
              <a:t>Loss of system would not be noticeable to patients in the event of failure.</a:t>
            </a:r>
          </a:p>
          <a:p>
            <a:pPr marL="800100" lvl="1" indent="-342900" algn="l">
              <a:buFont typeface="Arial"/>
              <a:buChar char="•"/>
            </a:pPr>
            <a:r>
              <a:rPr lang="en-US" sz="2000" dirty="0" smtClean="0">
                <a:cs typeface="Times New Roman" pitchFamily="18" charset="0"/>
              </a:rPr>
              <a:t>Typical </a:t>
            </a:r>
            <a:r>
              <a:rPr lang="en-US" sz="2000" dirty="0">
                <a:cs typeface="Times New Roman" pitchFamily="18" charset="0"/>
              </a:rPr>
              <a:t>doctor office’s exam </a:t>
            </a:r>
            <a:r>
              <a:rPr lang="en-US" sz="2000" dirty="0" smtClean="0">
                <a:cs typeface="Times New Roman" pitchFamily="18" charset="0"/>
              </a:rPr>
              <a:t>room, morgue, pneumatic tube, waiting room, lounges or lawn sprinkler system.</a:t>
            </a:r>
            <a:endParaRPr lang="en-US" sz="2000" dirty="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19</a:t>
            </a:fld>
            <a:endParaRPr lang="en-US" dirty="0"/>
          </a:p>
        </p:txBody>
      </p:sp>
    </p:spTree>
    <p:extLst>
      <p:ext uri="{BB962C8B-B14F-4D97-AF65-F5344CB8AC3E}">
        <p14:creationId xmlns:p14="http://schemas.microsoft.com/office/powerpoint/2010/main" val="2961267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Electrical</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Electrical Receptacles</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4 receptacles minimum powered </a:t>
            </a:r>
            <a:r>
              <a:rPr lang="en-US" sz="2400" dirty="0">
                <a:latin typeface="Times New Roman" pitchFamily="18" charset="0"/>
                <a:ea typeface="+mn-ea"/>
                <a:cs typeface="Times New Roman" pitchFamily="18" charset="0"/>
              </a:rPr>
              <a:t>by both normal </a:t>
            </a:r>
            <a:r>
              <a:rPr lang="en-US" sz="2400" dirty="0" smtClean="0">
                <a:latin typeface="Times New Roman" pitchFamily="18" charset="0"/>
                <a:ea typeface="+mn-ea"/>
                <a:cs typeface="Times New Roman" pitchFamily="18" charset="0"/>
              </a:rPr>
              <a:t>power &amp; critical care branch of Level 1 EES </a:t>
            </a:r>
            <a:r>
              <a:rPr lang="en-US" sz="2400" dirty="0" smtClean="0">
                <a:solidFill>
                  <a:srgbClr val="00B0F0"/>
                </a:solidFill>
                <a:latin typeface="Times New Roman" pitchFamily="18" charset="0"/>
                <a:ea typeface="+mn-ea"/>
                <a:cs typeface="Times New Roman" pitchFamily="18" charset="0"/>
              </a:rPr>
              <a:t>6.3.2.2.1.2</a:t>
            </a:r>
            <a:r>
              <a:rPr lang="en-US" sz="2400" dirty="0" smtClean="0">
                <a:latin typeface="Times New Roman" pitchFamily="18" charset="0"/>
                <a:ea typeface="+mn-ea"/>
                <a:cs typeface="Times New Roman" pitchFamily="18" charset="0"/>
              </a:rPr>
              <a:t> </a:t>
            </a:r>
            <a:r>
              <a:rPr lang="en-US" sz="2400" dirty="0" smtClean="0">
                <a:solidFill>
                  <a:srgbClr val="00B0F0"/>
                </a:solidFill>
                <a:latin typeface="Times New Roman" pitchFamily="18" charset="0"/>
                <a:ea typeface="+mn-ea"/>
                <a:cs typeface="Times New Roman" pitchFamily="18" charset="0"/>
              </a:rPr>
              <a:t>/ NFPA 70 </a:t>
            </a:r>
            <a:r>
              <a:rPr lang="en-US" sz="2400" dirty="0">
                <a:solidFill>
                  <a:srgbClr val="00B0F0"/>
                </a:solidFill>
                <a:latin typeface="Times New Roman" pitchFamily="18" charset="0"/>
                <a:ea typeface="+mn-ea"/>
                <a:cs typeface="Times New Roman" pitchFamily="18" charset="0"/>
              </a:rPr>
              <a:t>517.18</a:t>
            </a:r>
            <a:r>
              <a:rPr lang="en-US" sz="2400" dirty="0">
                <a:latin typeface="Times New Roman" pitchFamily="18" charset="0"/>
                <a:ea typeface="+mn-ea"/>
                <a:cs typeface="Times New Roman" pitchFamily="18" charset="0"/>
              </a:rPr>
              <a:t>. However use the most restrictive NFPA code and NFPA </a:t>
            </a:r>
            <a:r>
              <a:rPr lang="en-US" sz="2400" dirty="0" smtClean="0">
                <a:latin typeface="Times New Roman" pitchFamily="18" charset="0"/>
                <a:ea typeface="+mn-ea"/>
                <a:cs typeface="Times New Roman" pitchFamily="18" charset="0"/>
              </a:rPr>
              <a:t>99 </a:t>
            </a:r>
            <a:r>
              <a:rPr lang="en-US" sz="2400" dirty="0" smtClean="0">
                <a:solidFill>
                  <a:srgbClr val="00B0F0"/>
                </a:solidFill>
                <a:latin typeface="Times New Roman" pitchFamily="18" charset="0"/>
                <a:ea typeface="+mn-ea"/>
                <a:cs typeface="Times New Roman" pitchFamily="18" charset="0"/>
              </a:rPr>
              <a:t>6.3.2.2.6</a:t>
            </a:r>
            <a:r>
              <a:rPr lang="en-US" sz="2400" dirty="0" smtClean="0">
                <a:latin typeface="Times New Roman" pitchFamily="18" charset="0"/>
                <a:ea typeface="+mn-ea"/>
                <a:cs typeface="Times New Roman" pitchFamily="18" charset="0"/>
              </a:rPr>
              <a:t> </a:t>
            </a:r>
            <a:r>
              <a:rPr lang="en-US" sz="2400" dirty="0">
                <a:latin typeface="Times New Roman" pitchFamily="18" charset="0"/>
                <a:ea typeface="+mn-ea"/>
                <a:cs typeface="Times New Roman" pitchFamily="18" charset="0"/>
              </a:rPr>
              <a:t>requires more </a:t>
            </a:r>
            <a:r>
              <a:rPr lang="en-US" sz="2400" dirty="0" smtClean="0">
                <a:latin typeface="Times New Roman" pitchFamily="18" charset="0"/>
                <a:ea typeface="+mn-ea"/>
                <a:cs typeface="Times New Roman" pitchFamily="18" charset="0"/>
              </a:rPr>
              <a:t>receptacles.</a:t>
            </a:r>
            <a:endParaRPr lang="en-US" sz="2400" dirty="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cs typeface="Times New Roman" pitchFamily="18" charset="0"/>
              </a:rPr>
              <a:t>Allow </a:t>
            </a:r>
            <a:r>
              <a:rPr lang="en-US" sz="2400" dirty="0">
                <a:latin typeface="Times New Roman" pitchFamily="18" charset="0"/>
                <a:cs typeface="Times New Roman" pitchFamily="18" charset="0"/>
              </a:rPr>
              <a:t>multi-gang receptacles in patient bed locations.</a:t>
            </a:r>
          </a:p>
          <a:p>
            <a:pPr marL="800100" lvl="1" indent="-342900" algn="l">
              <a:buFont typeface="Arial"/>
              <a:buChar char="•"/>
            </a:pPr>
            <a:r>
              <a:rPr lang="en-US" sz="2000" dirty="0">
                <a:cs typeface="Times New Roman" pitchFamily="18" charset="0"/>
              </a:rPr>
              <a:t>“General Care Areas. (B) Patient Bed Location Receptacles. Each patient bed location shall be provided with a minimum of four receptacles. They shall be permitted to be of the single, duplex, or quadruplex type, or any combination of the three...” </a:t>
            </a:r>
            <a:r>
              <a:rPr lang="en-US" sz="2000" dirty="0">
                <a:solidFill>
                  <a:srgbClr val="00B0F0"/>
                </a:solidFill>
                <a:cs typeface="Times New Roman" pitchFamily="18" charset="0"/>
              </a:rPr>
              <a:t>NFPA </a:t>
            </a:r>
            <a:r>
              <a:rPr lang="en-US" sz="2000" dirty="0" smtClean="0">
                <a:solidFill>
                  <a:srgbClr val="00B0F0"/>
                </a:solidFill>
                <a:cs typeface="Times New Roman" pitchFamily="18" charset="0"/>
              </a:rPr>
              <a:t>70: </a:t>
            </a:r>
            <a:r>
              <a:rPr lang="en-US" sz="2000" dirty="0">
                <a:solidFill>
                  <a:srgbClr val="00B0F0"/>
                </a:solidFill>
                <a:cs typeface="Times New Roman" pitchFamily="18" charset="0"/>
              </a:rPr>
              <a:t>2011 edition: 517.18 (B)</a:t>
            </a:r>
          </a:p>
          <a:p>
            <a:pPr marL="800100" lvl="1" indent="-342900" algn="l">
              <a:buFont typeface="Arial"/>
              <a:buChar char="•"/>
            </a:pPr>
            <a:r>
              <a:rPr lang="en-US" sz="2000" dirty="0">
                <a:cs typeface="Times New Roman" pitchFamily="18" charset="0"/>
              </a:rPr>
              <a:t>Critical care areas reads the same but with 6 receptacles. </a:t>
            </a:r>
            <a:r>
              <a:rPr lang="en-US" sz="2000" dirty="0">
                <a:solidFill>
                  <a:srgbClr val="00B0F0"/>
                </a:solidFill>
                <a:cs typeface="Times New Roman" pitchFamily="18" charset="0"/>
              </a:rPr>
              <a:t>NFPA </a:t>
            </a:r>
            <a:r>
              <a:rPr lang="en-US" sz="2000" dirty="0" smtClean="0">
                <a:solidFill>
                  <a:srgbClr val="00B0F0"/>
                </a:solidFill>
                <a:cs typeface="Times New Roman" pitchFamily="18" charset="0"/>
              </a:rPr>
              <a:t>70: </a:t>
            </a:r>
            <a:r>
              <a:rPr lang="en-US" sz="2000" dirty="0">
                <a:solidFill>
                  <a:srgbClr val="00B0F0"/>
                </a:solidFill>
                <a:cs typeface="Times New Roman" pitchFamily="18" charset="0"/>
              </a:rPr>
              <a:t>517.19 (B)(2</a:t>
            </a:r>
            <a:r>
              <a:rPr lang="en-US" sz="2000" dirty="0" smtClean="0">
                <a:solidFill>
                  <a:srgbClr val="00B0F0"/>
                </a:solidFill>
                <a:cs typeface="Times New Roman" pitchFamily="18" charset="0"/>
              </a:rPr>
              <a:t>)</a:t>
            </a:r>
            <a:endParaRPr lang="en-US" sz="2400" dirty="0">
              <a:solidFill>
                <a:srgbClr val="00B0F0"/>
              </a:solidFill>
              <a:latin typeface="Times New Roman" pitchFamily="18" charset="0"/>
              <a:ea typeface="+mn-ea"/>
              <a:cs typeface="Times New Roman" pitchFamily="18" charset="0"/>
            </a:endParaRPr>
          </a:p>
          <a:p>
            <a:pPr algn="l"/>
            <a:endParaRPr lang="en-US" sz="24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20</a:t>
            </a:fld>
            <a:endParaRPr lang="en-US" dirty="0"/>
          </a:p>
        </p:txBody>
      </p:sp>
    </p:spTree>
    <p:extLst>
      <p:ext uri="{BB962C8B-B14F-4D97-AF65-F5344CB8AC3E}">
        <p14:creationId xmlns:p14="http://schemas.microsoft.com/office/powerpoint/2010/main" val="34128228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Electrical</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Electrical Receptacles</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a:latin typeface="Times New Roman" pitchFamily="18" charset="0"/>
                <a:cs typeface="Times New Roman" pitchFamily="18" charset="0"/>
              </a:rPr>
              <a:t>Must be hospital grade. </a:t>
            </a:r>
            <a:r>
              <a:rPr lang="en-US" sz="2400" dirty="0">
                <a:solidFill>
                  <a:srgbClr val="00B0F0"/>
                </a:solidFill>
                <a:latin typeface="Times New Roman" pitchFamily="18" charset="0"/>
                <a:cs typeface="Times New Roman" pitchFamily="18" charset="0"/>
              </a:rPr>
              <a:t>NFPA </a:t>
            </a:r>
            <a:r>
              <a:rPr lang="en-US" sz="2400" dirty="0" smtClean="0">
                <a:solidFill>
                  <a:srgbClr val="00B0F0"/>
                </a:solidFill>
                <a:latin typeface="Times New Roman" pitchFamily="18" charset="0"/>
                <a:cs typeface="Times New Roman" pitchFamily="18" charset="0"/>
              </a:rPr>
              <a:t>70: </a:t>
            </a:r>
            <a:r>
              <a:rPr lang="en-US" sz="2400" dirty="0">
                <a:solidFill>
                  <a:srgbClr val="00B0F0"/>
                </a:solidFill>
                <a:latin typeface="Times New Roman" pitchFamily="18" charset="0"/>
                <a:cs typeface="Times New Roman" pitchFamily="18" charset="0"/>
              </a:rPr>
              <a:t>517.18 (B). </a:t>
            </a:r>
            <a:r>
              <a:rPr lang="en-US" sz="2400" dirty="0">
                <a:latin typeface="Times New Roman" pitchFamily="18" charset="0"/>
                <a:cs typeface="Times New Roman" pitchFamily="18" charset="0"/>
              </a:rPr>
              <a:t>(same)</a:t>
            </a:r>
          </a:p>
          <a:p>
            <a:pPr marL="342900" indent="-342900" algn="l">
              <a:buFont typeface="Arial"/>
              <a:buChar char="•"/>
            </a:pPr>
            <a:r>
              <a:rPr lang="en-US" sz="2400" dirty="0">
                <a:latin typeface="Times New Roman" pitchFamily="18" charset="0"/>
                <a:cs typeface="Times New Roman" pitchFamily="18" charset="0"/>
              </a:rPr>
              <a:t>Tamper resistant receptacles or listed tamper resistance cover at pediatric </a:t>
            </a:r>
            <a:r>
              <a:rPr lang="en-US" sz="2400" dirty="0">
                <a:solidFill>
                  <a:srgbClr val="00B0F0"/>
                </a:solidFill>
                <a:latin typeface="Times New Roman" pitchFamily="18" charset="0"/>
                <a:cs typeface="Times New Roman" pitchFamily="18" charset="0"/>
              </a:rPr>
              <a:t>6.3.2.2.6.2 (F)</a:t>
            </a:r>
          </a:p>
          <a:p>
            <a:pPr marL="800100" lvl="1" indent="-342900" algn="l">
              <a:buFont typeface="Arial"/>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(2002: 0) (HLR </a:t>
            </a:r>
            <a:r>
              <a:rPr lang="en-US" sz="2000" dirty="0" smtClean="0">
                <a:latin typeface="Times New Roman" pitchFamily="18" charset="0"/>
                <a:cs typeface="Times New Roman" pitchFamily="18" charset="0"/>
              </a:rPr>
              <a:t>- 10 patient rooms) </a:t>
            </a:r>
            <a:r>
              <a:rPr lang="en-US" sz="2000" dirty="0">
                <a:latin typeface="Times New Roman" pitchFamily="18" charset="0"/>
                <a:cs typeface="Times New Roman" pitchFamily="18" charset="0"/>
              </a:rPr>
              <a:t>(Psych </a:t>
            </a:r>
            <a:r>
              <a:rPr lang="mr-IN"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10 patients rooms)</a:t>
            </a:r>
          </a:p>
          <a:p>
            <a:pPr marL="800100" lvl="1" indent="-342900" algn="l">
              <a:buFont typeface="Arial"/>
              <a:buChar char="•"/>
            </a:pPr>
            <a:r>
              <a:rPr lang="en-US" sz="2000" dirty="0" smtClean="0">
                <a:cs typeface="Times New Roman" pitchFamily="18" charset="0"/>
              </a:rPr>
              <a:t>Patient </a:t>
            </a:r>
            <a:r>
              <a:rPr lang="en-US" sz="2000" dirty="0">
                <a:cs typeface="Times New Roman" pitchFamily="18" charset="0"/>
              </a:rPr>
              <a:t>rooms, bathrooms, play rooms, activity </a:t>
            </a:r>
            <a:r>
              <a:rPr lang="en-US" sz="2000" dirty="0" smtClean="0">
                <a:cs typeface="Times New Roman" pitchFamily="18" charset="0"/>
              </a:rPr>
              <a:t>rooms.</a:t>
            </a:r>
            <a:endParaRPr lang="en-US" dirty="0">
              <a:ea typeface="+mn-ea"/>
              <a:cs typeface="Times New Roman" pitchFamily="18" charset="0"/>
            </a:endParaRPr>
          </a:p>
          <a:p>
            <a:pPr marL="1257300" lvl="2" indent="-342900" algn="l">
              <a:buFont typeface="Arial"/>
              <a:buChar char="•"/>
            </a:pPr>
            <a:r>
              <a:rPr lang="en-US" sz="1800" dirty="0" smtClean="0">
                <a:ea typeface="+mn-ea"/>
                <a:cs typeface="Times New Roman" pitchFamily="18" charset="0"/>
              </a:rPr>
              <a:t>“Pediatric </a:t>
            </a:r>
            <a:r>
              <a:rPr lang="en-US" sz="1800" dirty="0">
                <a:ea typeface="+mn-ea"/>
                <a:cs typeface="Times New Roman" pitchFamily="18" charset="0"/>
              </a:rPr>
              <a:t>Locations. Receptacles located within the rooms, bathrooms, playrooms, activity rooms, and patient care areas of designated pediatric locations shall be listed tamper resistant or shall employ a listed tamper-resistant cover</a:t>
            </a:r>
            <a:r>
              <a:rPr lang="en-US" sz="1800" dirty="0" smtClean="0">
                <a:ea typeface="+mn-ea"/>
                <a:cs typeface="Times New Roman" pitchFamily="18" charset="0"/>
              </a:rPr>
              <a:t>.” </a:t>
            </a:r>
            <a:r>
              <a:rPr lang="en-US" sz="1800" dirty="0">
                <a:solidFill>
                  <a:srgbClr val="00B0F0"/>
                </a:solidFill>
                <a:ea typeface="+mn-ea"/>
                <a:cs typeface="Times New Roman" pitchFamily="18" charset="0"/>
              </a:rPr>
              <a:t>NFPA </a:t>
            </a:r>
            <a:r>
              <a:rPr lang="en-US" sz="1800" dirty="0" smtClean="0">
                <a:solidFill>
                  <a:srgbClr val="00B0F0"/>
                </a:solidFill>
                <a:ea typeface="+mn-ea"/>
                <a:cs typeface="Times New Roman" pitchFamily="18" charset="0"/>
              </a:rPr>
              <a:t>70: </a:t>
            </a:r>
            <a:r>
              <a:rPr lang="en-US" sz="1800" dirty="0" smtClean="0">
                <a:solidFill>
                  <a:srgbClr val="00B0F0"/>
                </a:solidFill>
                <a:ea typeface="+mn-ea"/>
                <a:cs typeface="Times New Roman" pitchFamily="18" charset="0"/>
              </a:rPr>
              <a:t>517.18 (C)</a:t>
            </a:r>
            <a:endParaRPr lang="en-US" altLang="en-US" sz="1000" dirty="0" smtClean="0">
              <a:solidFill>
                <a:srgbClr val="00B0F0"/>
              </a:solidFill>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21</a:t>
            </a:fld>
            <a:endParaRPr lang="en-US" dirty="0"/>
          </a:p>
        </p:txBody>
      </p:sp>
    </p:spTree>
    <p:extLst>
      <p:ext uri="{BB962C8B-B14F-4D97-AF65-F5344CB8AC3E}">
        <p14:creationId xmlns:p14="http://schemas.microsoft.com/office/powerpoint/2010/main" val="5753542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sz="2000" dirty="0" smtClean="0">
                <a:solidFill>
                  <a:srgbClr val="8C001B"/>
                </a:solidFill>
                <a:latin typeface="Times New Roman" pitchFamily="18" charset="0"/>
                <a:cs typeface="Times New Roman" pitchFamily="18" charset="0"/>
              </a:rPr>
              <a:t>36 </a:t>
            </a:r>
            <a:r>
              <a:rPr lang="en-US" sz="2000" dirty="0">
                <a:solidFill>
                  <a:srgbClr val="8C001B"/>
                </a:solidFill>
                <a:latin typeface="Times New Roman" pitchFamily="18" charset="0"/>
                <a:cs typeface="Times New Roman" pitchFamily="18" charset="0"/>
              </a:rPr>
              <a:t>receptacles - Operating Rooms – Cat. </a:t>
            </a:r>
            <a:r>
              <a:rPr lang="en-US" sz="2000" dirty="0" smtClean="0">
                <a:solidFill>
                  <a:srgbClr val="8C001B"/>
                </a:solidFill>
                <a:latin typeface="Times New Roman" pitchFamily="18" charset="0"/>
                <a:cs typeface="Times New Roman" pitchFamily="18" charset="0"/>
              </a:rPr>
              <a:t>1.  </a:t>
            </a:r>
            <a:r>
              <a:rPr lang="en-US" sz="2000" dirty="0" smtClean="0">
                <a:solidFill>
                  <a:srgbClr val="00B0F0"/>
                </a:solidFill>
                <a:latin typeface="Times New Roman" pitchFamily="18" charset="0"/>
                <a:cs typeface="Times New Roman" pitchFamily="18" charset="0"/>
              </a:rPr>
              <a:t>6.3.2.2.6.2 (C)</a:t>
            </a:r>
          </a:p>
          <a:p>
            <a:pPr marL="800100" lvl="1" indent="-342900" algn="l">
              <a:buFont typeface="Arial"/>
              <a:buChar char="•"/>
              <a:defRPr/>
            </a:pPr>
            <a:r>
              <a:rPr lang="en-US" sz="1600" dirty="0" smtClean="0">
                <a:solidFill>
                  <a:srgbClr val="8C001B"/>
                </a:solidFill>
                <a:latin typeface="Times New Roman" pitchFamily="18" charset="0"/>
                <a:cs typeface="Times New Roman" pitchFamily="18" charset="0"/>
              </a:rPr>
              <a:t>(</a:t>
            </a:r>
            <a:r>
              <a:rPr lang="en-US" sz="1600" dirty="0">
                <a:solidFill>
                  <a:srgbClr val="8C001B"/>
                </a:solidFill>
                <a:latin typeface="Times New Roman" pitchFamily="18" charset="0"/>
                <a:cs typeface="Times New Roman" pitchFamily="18" charset="0"/>
              </a:rPr>
              <a:t>HLR </a:t>
            </a:r>
            <a:r>
              <a:rPr lang="en-US" sz="1600" dirty="0" smtClean="0">
                <a:solidFill>
                  <a:srgbClr val="8C001B"/>
                </a:solidFill>
                <a:latin typeface="Times New Roman" pitchFamily="18" charset="0"/>
                <a:cs typeface="Times New Roman" pitchFamily="18" charset="0"/>
              </a:rPr>
              <a:t>required 16</a:t>
            </a:r>
            <a:r>
              <a:rPr lang="en-US" sz="1600" dirty="0">
                <a:solidFill>
                  <a:srgbClr val="8C001B"/>
                </a:solidFill>
                <a:latin typeface="Times New Roman" pitchFamily="18" charset="0"/>
                <a:cs typeface="Times New Roman" pitchFamily="18" charset="0"/>
              </a:rPr>
              <a:t>) (ASC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14</a:t>
            </a:r>
            <a:r>
              <a:rPr lang="en-US" sz="1600" dirty="0">
                <a:solidFill>
                  <a:srgbClr val="8C001B"/>
                </a:solidFill>
                <a:latin typeface="Times New Roman" pitchFamily="18" charset="0"/>
                <a:cs typeface="Times New Roman" pitchFamily="18" charset="0"/>
              </a:rPr>
              <a:t>)</a:t>
            </a:r>
          </a:p>
          <a:p>
            <a:pPr marL="342900" indent="-342900" algn="l">
              <a:buFont typeface="Arial"/>
              <a:buChar char="•"/>
            </a:pPr>
            <a:r>
              <a:rPr lang="en-US" sz="2000" dirty="0">
                <a:solidFill>
                  <a:srgbClr val="8C001B"/>
                </a:solidFill>
                <a:latin typeface="Times New Roman" pitchFamily="18" charset="0"/>
                <a:cs typeface="Times New Roman" pitchFamily="18" charset="0"/>
              </a:rPr>
              <a:t>14 receptacles – Critical Care Areas - Cat. </a:t>
            </a:r>
            <a:r>
              <a:rPr lang="en-US" sz="2000" dirty="0" smtClean="0">
                <a:solidFill>
                  <a:srgbClr val="8C001B"/>
                </a:solidFill>
                <a:latin typeface="Times New Roman" pitchFamily="18" charset="0"/>
                <a:cs typeface="Times New Roman" pitchFamily="18" charset="0"/>
              </a:rPr>
              <a:t>1.  </a:t>
            </a:r>
            <a:r>
              <a:rPr lang="en-US" sz="2000" dirty="0">
                <a:solidFill>
                  <a:srgbClr val="00B0F0"/>
                </a:solidFill>
                <a:latin typeface="Times New Roman" pitchFamily="18" charset="0"/>
                <a:cs typeface="Times New Roman" pitchFamily="18" charset="0"/>
              </a:rPr>
              <a:t>6.3.2.2.6.2 </a:t>
            </a:r>
            <a:r>
              <a:rPr lang="en-US" sz="2000" dirty="0" smtClean="0">
                <a:solidFill>
                  <a:srgbClr val="00B0F0"/>
                </a:solidFill>
                <a:latin typeface="Times New Roman" pitchFamily="18" charset="0"/>
                <a:cs typeface="Times New Roman" pitchFamily="18" charset="0"/>
              </a:rPr>
              <a:t>(B)</a:t>
            </a:r>
          </a:p>
          <a:p>
            <a:pPr marL="800100" lvl="1" indent="-342900" algn="l">
              <a:buFont typeface="Arial"/>
              <a:buChar char="•"/>
            </a:pPr>
            <a:r>
              <a:rPr lang="en-US" sz="1600" dirty="0" smtClean="0">
                <a:solidFill>
                  <a:srgbClr val="8C001B"/>
                </a:solidFill>
                <a:latin typeface="Times New Roman" pitchFamily="18" charset="0"/>
                <a:cs typeface="Times New Roman" pitchFamily="18" charset="0"/>
              </a:rPr>
              <a:t> </a:t>
            </a:r>
            <a:r>
              <a:rPr lang="en-US" sz="1600" dirty="0">
                <a:solidFill>
                  <a:srgbClr val="8C001B"/>
                </a:solidFill>
                <a:latin typeface="Times New Roman" pitchFamily="18" charset="0"/>
                <a:cs typeface="Times New Roman" pitchFamily="18" charset="0"/>
              </a:rPr>
              <a:t>(</a:t>
            </a:r>
            <a:r>
              <a:rPr lang="en-US" sz="1600" dirty="0" smtClean="0">
                <a:solidFill>
                  <a:srgbClr val="8C001B"/>
                </a:solidFill>
                <a:latin typeface="Times New Roman" pitchFamily="18" charset="0"/>
                <a:cs typeface="Times New Roman" pitchFamily="18" charset="0"/>
              </a:rPr>
              <a:t>2002 </a:t>
            </a:r>
            <a:r>
              <a:rPr lang="en-US" sz="1600" dirty="0" smtClean="0">
                <a:latin typeface="Times New Roman" pitchFamily="18" charset="0"/>
                <a:cs typeface="Times New Roman" pitchFamily="18" charset="0"/>
              </a:rPr>
              <a:t>required</a:t>
            </a:r>
            <a:r>
              <a:rPr lang="en-US" sz="1600" dirty="0" smtClean="0">
                <a:solidFill>
                  <a:srgbClr val="8C001B"/>
                </a:solidFill>
                <a:latin typeface="Times New Roman" pitchFamily="18" charset="0"/>
                <a:cs typeface="Times New Roman" pitchFamily="18" charset="0"/>
              </a:rPr>
              <a:t> </a:t>
            </a:r>
            <a:r>
              <a:rPr lang="en-US" sz="1600" dirty="0">
                <a:solidFill>
                  <a:srgbClr val="8C001B"/>
                </a:solidFill>
                <a:latin typeface="Times New Roman" pitchFamily="18" charset="0"/>
                <a:cs typeface="Times New Roman" pitchFamily="18" charset="0"/>
              </a:rPr>
              <a:t>6) (HLR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12 in special procedure; 14 in NICU,                  6 in delivery; 14 in ICU; 8 in ER treatment) </a:t>
            </a:r>
            <a:r>
              <a:rPr lang="en-US" sz="1600" dirty="0">
                <a:solidFill>
                  <a:srgbClr val="8C001B"/>
                </a:solidFill>
                <a:latin typeface="Times New Roman" pitchFamily="18" charset="0"/>
                <a:cs typeface="Times New Roman" pitchFamily="18" charset="0"/>
              </a:rPr>
              <a:t>(ASC PACU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6</a:t>
            </a:r>
            <a:r>
              <a:rPr lang="en-US" sz="1600" dirty="0">
                <a:solidFill>
                  <a:srgbClr val="8C001B"/>
                </a:solidFill>
                <a:latin typeface="Times New Roman" pitchFamily="18" charset="0"/>
                <a:cs typeface="Times New Roman" pitchFamily="18" charset="0"/>
              </a:rPr>
              <a:t>)</a:t>
            </a:r>
          </a:p>
          <a:p>
            <a:pPr marL="342900" indent="-342900" algn="l">
              <a:buFont typeface="Arial"/>
              <a:buChar char="•"/>
            </a:pPr>
            <a:r>
              <a:rPr lang="en-US" sz="2000" dirty="0">
                <a:solidFill>
                  <a:srgbClr val="8C001B"/>
                </a:solidFill>
                <a:latin typeface="Times New Roman" pitchFamily="18" charset="0"/>
                <a:cs typeface="Times New Roman" pitchFamily="18" charset="0"/>
              </a:rPr>
              <a:t>8 receptacles – General Care Areas – Cat. 2. </a:t>
            </a:r>
            <a:r>
              <a:rPr lang="en-US" sz="2000" dirty="0">
                <a:solidFill>
                  <a:srgbClr val="00B0F0"/>
                </a:solidFill>
                <a:latin typeface="Times New Roman" pitchFamily="18" charset="0"/>
                <a:cs typeface="Times New Roman" pitchFamily="18" charset="0"/>
              </a:rPr>
              <a:t>6.3.2.2.6.2 </a:t>
            </a:r>
            <a:r>
              <a:rPr lang="en-US" sz="2000" dirty="0" smtClean="0">
                <a:solidFill>
                  <a:srgbClr val="00B0F0"/>
                </a:solidFill>
                <a:latin typeface="Times New Roman" pitchFamily="18" charset="0"/>
                <a:cs typeface="Times New Roman" pitchFamily="18" charset="0"/>
              </a:rPr>
              <a:t>(A</a:t>
            </a:r>
            <a:r>
              <a:rPr lang="en-US" sz="2000" dirty="0" smtClean="0">
                <a:solidFill>
                  <a:srgbClr val="00B0F0"/>
                </a:solidFill>
                <a:latin typeface="Times New Roman" pitchFamily="18" charset="0"/>
                <a:cs typeface="Times New Roman" pitchFamily="18" charset="0"/>
              </a:rPr>
              <a:t>)</a:t>
            </a:r>
            <a:r>
              <a:rPr lang="en-US" sz="2000" dirty="0" smtClean="0">
                <a:solidFill>
                  <a:srgbClr val="8C001B"/>
                </a:solidFill>
                <a:latin typeface="Times New Roman" pitchFamily="18" charset="0"/>
                <a:cs typeface="Times New Roman" pitchFamily="18" charset="0"/>
              </a:rPr>
              <a:t> </a:t>
            </a:r>
            <a:endParaRPr lang="en-US" sz="2000" dirty="0" smtClean="0">
              <a:solidFill>
                <a:srgbClr val="8C001B"/>
              </a:solidFill>
              <a:latin typeface="Times New Roman" pitchFamily="18" charset="0"/>
              <a:cs typeface="Times New Roman" pitchFamily="18" charset="0"/>
            </a:endParaRPr>
          </a:p>
          <a:p>
            <a:pPr marL="800100" lvl="1" indent="-342900" algn="l">
              <a:buFont typeface="Arial"/>
              <a:buChar char="•"/>
            </a:pPr>
            <a:r>
              <a:rPr lang="en-US" sz="1600" dirty="0" smtClean="0">
                <a:solidFill>
                  <a:srgbClr val="8C001B"/>
                </a:solidFill>
                <a:latin typeface="Times New Roman" pitchFamily="18" charset="0"/>
                <a:cs typeface="Times New Roman" pitchFamily="18" charset="0"/>
              </a:rPr>
              <a:t>(2002 </a:t>
            </a:r>
            <a:r>
              <a:rPr lang="en-US" sz="1600" dirty="0" smtClean="0">
                <a:latin typeface="Times New Roman" pitchFamily="18" charset="0"/>
                <a:cs typeface="Times New Roman" pitchFamily="18" charset="0"/>
              </a:rPr>
              <a:t>required</a:t>
            </a:r>
            <a:r>
              <a:rPr lang="en-US" sz="1600" dirty="0" smtClean="0">
                <a:solidFill>
                  <a:srgbClr val="8C001B"/>
                </a:solidFill>
                <a:latin typeface="Times New Roman" pitchFamily="18" charset="0"/>
                <a:cs typeface="Times New Roman" pitchFamily="18" charset="0"/>
              </a:rPr>
              <a:t> </a:t>
            </a:r>
            <a:r>
              <a:rPr lang="en-US" sz="1600" dirty="0">
                <a:solidFill>
                  <a:srgbClr val="8C001B"/>
                </a:solidFill>
                <a:latin typeface="Times New Roman" pitchFamily="18" charset="0"/>
                <a:cs typeface="Times New Roman" pitchFamily="18" charset="0"/>
              </a:rPr>
              <a:t>4) (HLR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10 in med</a:t>
            </a:r>
            <a:r>
              <a:rPr lang="en-US" sz="1600" dirty="0">
                <a:solidFill>
                  <a:srgbClr val="8C001B"/>
                </a:solidFill>
                <a:latin typeface="Times New Roman" pitchFamily="18" charset="0"/>
                <a:cs typeface="Times New Roman" pitchFamily="18" charset="0"/>
              </a:rPr>
              <a:t>/surg, </a:t>
            </a:r>
            <a:r>
              <a:rPr lang="en-US" sz="1600" dirty="0" smtClean="0">
                <a:solidFill>
                  <a:srgbClr val="8C001B"/>
                </a:solidFill>
                <a:latin typeface="Times New Roman" pitchFamily="18" charset="0"/>
                <a:cs typeface="Times New Roman" pitchFamily="18" charset="0"/>
              </a:rPr>
              <a:t>8 in imaging</a:t>
            </a:r>
            <a:r>
              <a:rPr lang="en-US" sz="1600" dirty="0" smtClean="0">
                <a:latin typeface="Times New Roman" pitchFamily="18" charset="0"/>
                <a:cs typeface="Times New Roman" pitchFamily="18" charset="0"/>
              </a:rPr>
              <a:t>; </a:t>
            </a:r>
            <a:r>
              <a:rPr lang="en-US" sz="1600" dirty="0" smtClean="0">
                <a:solidFill>
                  <a:srgbClr val="8C001B"/>
                </a:solidFill>
                <a:latin typeface="Times New Roman" pitchFamily="18" charset="0"/>
                <a:cs typeface="Times New Roman" pitchFamily="18" charset="0"/>
              </a:rPr>
              <a:t>                              6 in intermediate )</a:t>
            </a:r>
            <a:r>
              <a:rPr lang="en-US" sz="1600" dirty="0">
                <a:solidFill>
                  <a:srgbClr val="8C001B"/>
                </a:solidFill>
                <a:latin typeface="Times New Roman" pitchFamily="18" charset="0"/>
                <a:cs typeface="Times New Roman" pitchFamily="18" charset="0"/>
              </a:rPr>
              <a:t>(ASC pre-op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2</a:t>
            </a:r>
            <a:r>
              <a:rPr lang="en-US" sz="1600" dirty="0">
                <a:solidFill>
                  <a:srgbClr val="8C001B"/>
                </a:solidFill>
                <a:latin typeface="Times New Roman" pitchFamily="18" charset="0"/>
                <a:cs typeface="Times New Roman" pitchFamily="18" charset="0"/>
              </a:rPr>
              <a:t>)</a:t>
            </a:r>
          </a:p>
          <a:p>
            <a:pPr marL="342900" indent="-342900" algn="l">
              <a:buFont typeface="Arial"/>
              <a:buChar char="•"/>
            </a:pPr>
            <a:r>
              <a:rPr lang="en-US" sz="2000" dirty="0">
                <a:solidFill>
                  <a:srgbClr val="8C001B"/>
                </a:solidFill>
                <a:latin typeface="Times New Roman" pitchFamily="18" charset="0"/>
                <a:cs typeface="Times New Roman" pitchFamily="18" charset="0"/>
              </a:rPr>
              <a:t>0 receptacles – Bathroom Areas – </a:t>
            </a:r>
            <a:r>
              <a:rPr lang="en-US" sz="2000" dirty="0" smtClean="0">
                <a:solidFill>
                  <a:srgbClr val="8C001B"/>
                </a:solidFill>
                <a:latin typeface="Times New Roman" pitchFamily="18" charset="0"/>
                <a:cs typeface="Times New Roman" pitchFamily="18" charset="0"/>
              </a:rPr>
              <a:t> </a:t>
            </a:r>
            <a:r>
              <a:rPr lang="en-US" sz="2000" dirty="0">
                <a:solidFill>
                  <a:srgbClr val="00B0F0"/>
                </a:solidFill>
                <a:latin typeface="Times New Roman" pitchFamily="18" charset="0"/>
                <a:cs typeface="Times New Roman" pitchFamily="18" charset="0"/>
              </a:rPr>
              <a:t>6.3.2.2.6.2 </a:t>
            </a:r>
            <a:r>
              <a:rPr lang="en-US" sz="2000" dirty="0" smtClean="0">
                <a:solidFill>
                  <a:srgbClr val="00B0F0"/>
                </a:solidFill>
                <a:latin typeface="Times New Roman" pitchFamily="18" charset="0"/>
                <a:cs typeface="Times New Roman" pitchFamily="18" charset="0"/>
              </a:rPr>
              <a:t>(D)</a:t>
            </a:r>
          </a:p>
          <a:p>
            <a:pPr marL="800100" lvl="1" indent="-342900" algn="l">
              <a:buFont typeface="Arial"/>
              <a:buChar char="•"/>
            </a:pPr>
            <a:r>
              <a:rPr lang="en-US" sz="1600" dirty="0" smtClean="0">
                <a:solidFill>
                  <a:srgbClr val="8C001B"/>
                </a:solidFill>
                <a:latin typeface="Times New Roman" pitchFamily="18" charset="0"/>
                <a:cs typeface="Times New Roman" pitchFamily="18" charset="0"/>
              </a:rPr>
              <a:t>(2002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 </a:t>
            </a:r>
            <a:r>
              <a:rPr lang="en-US" sz="1600" dirty="0">
                <a:solidFill>
                  <a:srgbClr val="8C001B"/>
                </a:solidFill>
                <a:latin typeface="Times New Roman" pitchFamily="18" charset="0"/>
                <a:cs typeface="Times New Roman" pitchFamily="18" charset="0"/>
              </a:rPr>
              <a:t>0) (HLR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1</a:t>
            </a:r>
            <a:r>
              <a:rPr lang="en-US" sz="1600" dirty="0">
                <a:solidFill>
                  <a:srgbClr val="8C001B"/>
                </a:solidFill>
                <a:latin typeface="Times New Roman" pitchFamily="18" charset="0"/>
                <a:cs typeface="Times New Roman" pitchFamily="18" charset="0"/>
              </a:rPr>
              <a:t>) (ASC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0</a:t>
            </a:r>
            <a:r>
              <a:rPr lang="en-US" sz="1600" dirty="0">
                <a:solidFill>
                  <a:srgbClr val="8C001B"/>
                </a:solidFill>
                <a:latin typeface="Times New Roman" pitchFamily="18" charset="0"/>
                <a:cs typeface="Times New Roman" pitchFamily="18" charset="0"/>
              </a:rPr>
              <a:t>)</a:t>
            </a:r>
          </a:p>
          <a:p>
            <a:pPr marL="342900" indent="-342900" algn="l">
              <a:buFont typeface="Arial"/>
              <a:buChar char="•"/>
            </a:pPr>
            <a:r>
              <a:rPr lang="en-US" sz="2000" dirty="0">
                <a:solidFill>
                  <a:srgbClr val="8C001B"/>
                </a:solidFill>
                <a:latin typeface="Times New Roman" pitchFamily="18" charset="0"/>
                <a:cs typeface="Times New Roman" pitchFamily="18" charset="0"/>
              </a:rPr>
              <a:t>0 receptacles – Mental Health/Psych Care Areas – Cat</a:t>
            </a:r>
            <a:r>
              <a:rPr lang="en-US" sz="2000" dirty="0" smtClean="0">
                <a:solidFill>
                  <a:srgbClr val="8C001B"/>
                </a:solidFill>
                <a:latin typeface="Times New Roman" pitchFamily="18" charset="0"/>
                <a:cs typeface="Times New Roman" pitchFamily="18" charset="0"/>
              </a:rPr>
              <a:t>. 1 or </a:t>
            </a:r>
            <a:r>
              <a:rPr lang="en-US" sz="2000" dirty="0">
                <a:solidFill>
                  <a:srgbClr val="8C001B"/>
                </a:solidFill>
                <a:latin typeface="Times New Roman" pitchFamily="18" charset="0"/>
                <a:cs typeface="Times New Roman" pitchFamily="18" charset="0"/>
              </a:rPr>
              <a:t>2. </a:t>
            </a:r>
            <a:r>
              <a:rPr lang="en-US" sz="2000" dirty="0">
                <a:solidFill>
                  <a:srgbClr val="00B0F0"/>
                </a:solidFill>
                <a:latin typeface="Times New Roman" pitchFamily="18" charset="0"/>
                <a:cs typeface="Times New Roman" pitchFamily="18" charset="0"/>
              </a:rPr>
              <a:t>6.3.2.2.6.2 </a:t>
            </a:r>
            <a:r>
              <a:rPr lang="en-US" sz="2000" dirty="0" smtClean="0">
                <a:solidFill>
                  <a:srgbClr val="00B0F0"/>
                </a:solidFill>
                <a:latin typeface="Times New Roman" pitchFamily="18" charset="0"/>
                <a:cs typeface="Times New Roman" pitchFamily="18" charset="0"/>
              </a:rPr>
              <a:t>(E)</a:t>
            </a:r>
          </a:p>
          <a:p>
            <a:pPr marL="800100" lvl="1" indent="-342900" algn="l">
              <a:buFont typeface="Arial"/>
              <a:buChar char="•"/>
            </a:pPr>
            <a:r>
              <a:rPr lang="en-US" sz="1600" dirty="0" smtClean="0">
                <a:solidFill>
                  <a:srgbClr val="8C001B"/>
                </a:solidFill>
                <a:latin typeface="Times New Roman" pitchFamily="18" charset="0"/>
                <a:cs typeface="Times New Roman" pitchFamily="18" charset="0"/>
              </a:rPr>
              <a:t> </a:t>
            </a:r>
            <a:r>
              <a:rPr lang="en-US" sz="1600" dirty="0">
                <a:solidFill>
                  <a:srgbClr val="8C001B"/>
                </a:solidFill>
                <a:latin typeface="Times New Roman" pitchFamily="18" charset="0"/>
                <a:cs typeface="Times New Roman" pitchFamily="18" charset="0"/>
              </a:rPr>
              <a:t>(</a:t>
            </a:r>
            <a:r>
              <a:rPr lang="en-US" sz="1600" dirty="0" smtClean="0">
                <a:solidFill>
                  <a:srgbClr val="8C001B"/>
                </a:solidFill>
                <a:latin typeface="Times New Roman" pitchFamily="18" charset="0"/>
                <a:cs typeface="Times New Roman" pitchFamily="18" charset="0"/>
              </a:rPr>
              <a:t>2002 </a:t>
            </a:r>
            <a:r>
              <a:rPr lang="en-US" sz="1600" dirty="0" smtClean="0">
                <a:latin typeface="Times New Roman" pitchFamily="18" charset="0"/>
                <a:cs typeface="Times New Roman" pitchFamily="18" charset="0"/>
              </a:rPr>
              <a:t>required</a:t>
            </a:r>
            <a:r>
              <a:rPr lang="en-US" sz="1600" dirty="0" smtClean="0">
                <a:solidFill>
                  <a:srgbClr val="8C001B"/>
                </a:solidFill>
                <a:latin typeface="Times New Roman" pitchFamily="18" charset="0"/>
                <a:cs typeface="Times New Roman" pitchFamily="18" charset="0"/>
              </a:rPr>
              <a:t> </a:t>
            </a:r>
            <a:r>
              <a:rPr lang="en-US" sz="1600" dirty="0">
                <a:solidFill>
                  <a:srgbClr val="8C001B"/>
                </a:solidFill>
                <a:latin typeface="Times New Roman" pitchFamily="18" charset="0"/>
                <a:cs typeface="Times New Roman" pitchFamily="18" charset="0"/>
              </a:rPr>
              <a:t>0) (HLR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10</a:t>
            </a:r>
            <a:r>
              <a:rPr lang="en-US" sz="1600" dirty="0">
                <a:solidFill>
                  <a:srgbClr val="8C001B"/>
                </a:solidFill>
                <a:latin typeface="Times New Roman" pitchFamily="18" charset="0"/>
                <a:cs typeface="Times New Roman" pitchFamily="18" charset="0"/>
              </a:rPr>
              <a:t>) (Psych </a:t>
            </a:r>
            <a:r>
              <a:rPr lang="en-US" sz="1600" dirty="0">
                <a:latin typeface="Times New Roman" pitchFamily="18" charset="0"/>
                <a:cs typeface="Times New Roman" pitchFamily="18" charset="0"/>
              </a:rPr>
              <a:t>required </a:t>
            </a:r>
            <a:r>
              <a:rPr lang="en-US" sz="1600" dirty="0" smtClean="0">
                <a:solidFill>
                  <a:srgbClr val="8C001B"/>
                </a:solidFill>
                <a:latin typeface="Times New Roman" pitchFamily="18" charset="0"/>
                <a:cs typeface="Times New Roman" pitchFamily="18" charset="0"/>
              </a:rPr>
              <a:t>10)</a:t>
            </a:r>
          </a:p>
          <a:p>
            <a:pPr marL="342900" indent="-342900" algn="l">
              <a:buFont typeface="Arial"/>
              <a:buChar char="•"/>
            </a:pPr>
            <a:r>
              <a:rPr lang="en-US" sz="2000" dirty="0" smtClean="0">
                <a:solidFill>
                  <a:srgbClr val="8C001B"/>
                </a:solidFill>
                <a:latin typeface="Times New Roman" pitchFamily="18" charset="0"/>
                <a:cs typeface="Times New Roman" pitchFamily="18" charset="0"/>
              </a:rPr>
              <a:t>2 </a:t>
            </a:r>
            <a:r>
              <a:rPr lang="en-US" sz="2000" dirty="0">
                <a:solidFill>
                  <a:srgbClr val="8C001B"/>
                </a:solidFill>
                <a:latin typeface="Times New Roman" pitchFamily="18" charset="0"/>
                <a:cs typeface="Times New Roman" pitchFamily="18" charset="0"/>
              </a:rPr>
              <a:t>receptacles – every 18”-39” OR power strips – Lab – </a:t>
            </a:r>
            <a:r>
              <a:rPr lang="en-US" sz="2000" dirty="0" smtClean="0">
                <a:solidFill>
                  <a:srgbClr val="8C001B"/>
                </a:solidFill>
                <a:latin typeface="Times New Roman" pitchFamily="18" charset="0"/>
                <a:cs typeface="Times New Roman" pitchFamily="18" charset="0"/>
              </a:rPr>
              <a:t>Cat. 2.   </a:t>
            </a:r>
            <a:r>
              <a:rPr lang="en-US" sz="2000" dirty="0" smtClean="0">
                <a:solidFill>
                  <a:srgbClr val="00B0F0"/>
                </a:solidFill>
                <a:latin typeface="Times New Roman" pitchFamily="18" charset="0"/>
                <a:cs typeface="Times New Roman" pitchFamily="18" charset="0"/>
              </a:rPr>
              <a:t>6.3.2.3</a:t>
            </a:r>
          </a:p>
          <a:p>
            <a:pPr marL="800100" lvl="1" indent="-342900" algn="l">
              <a:buFont typeface="Arial"/>
              <a:buChar char="•"/>
            </a:pPr>
            <a:r>
              <a:rPr lang="en-US" sz="1600" dirty="0" smtClean="0">
                <a:solidFill>
                  <a:srgbClr val="8C001B"/>
                </a:solidFill>
                <a:latin typeface="Times New Roman" pitchFamily="18" charset="0"/>
                <a:cs typeface="Times New Roman" pitchFamily="18" charset="0"/>
              </a:rPr>
              <a:t>(</a:t>
            </a:r>
            <a:r>
              <a:rPr lang="en-US" sz="1600" dirty="0">
                <a:solidFill>
                  <a:srgbClr val="8C001B"/>
                </a:solidFill>
                <a:latin typeface="Times New Roman" pitchFamily="18" charset="0"/>
                <a:cs typeface="Times New Roman" pitchFamily="18" charset="0"/>
              </a:rPr>
              <a:t>HLR – 1 for </a:t>
            </a:r>
            <a:r>
              <a:rPr lang="en-US" sz="1600" dirty="0" smtClean="0">
                <a:latin typeface="Times New Roman" pitchFamily="18" charset="0"/>
                <a:cs typeface="Times New Roman" pitchFamily="18" charset="0"/>
              </a:rPr>
              <a:t>refrigerator)</a:t>
            </a:r>
            <a:endParaRPr lang="en-US" altLang="en-US" sz="6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22</a:t>
            </a:fld>
            <a:endParaRPr lang="en-US" dirty="0"/>
          </a:p>
        </p:txBody>
      </p:sp>
    </p:spTree>
    <p:extLst>
      <p:ext uri="{BB962C8B-B14F-4D97-AF65-F5344CB8AC3E}">
        <p14:creationId xmlns:p14="http://schemas.microsoft.com/office/powerpoint/2010/main" val="11573643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ea typeface="+mn-ea"/>
                <a:cs typeface="Times New Roman" pitchFamily="18" charset="0"/>
              </a:rPr>
              <a:t>Power cords allowed if: </a:t>
            </a:r>
            <a:r>
              <a:rPr lang="en-US" sz="2400" dirty="0" smtClean="0">
                <a:solidFill>
                  <a:srgbClr val="00B0F0"/>
                </a:solidFill>
                <a:latin typeface="Times New Roman" pitchFamily="18" charset="0"/>
                <a:ea typeface="+mn-ea"/>
                <a:cs typeface="Times New Roman" pitchFamily="18" charset="0"/>
              </a:rPr>
              <a:t>10.2.3</a:t>
            </a:r>
          </a:p>
          <a:p>
            <a:pPr marL="800100" lvl="1" indent="-342900" algn="l">
              <a:buFont typeface="Arial"/>
              <a:buChar char="•"/>
            </a:pPr>
            <a:r>
              <a:rPr lang="en-US" sz="2000" dirty="0" smtClean="0">
                <a:latin typeface="Times New Roman" pitchFamily="18" charset="0"/>
                <a:ea typeface="+mn-ea"/>
                <a:cs typeface="Times New Roman" pitchFamily="18" charset="0"/>
              </a:rPr>
              <a:t>No non-medical devices cannot be connected to cord. </a:t>
            </a:r>
            <a:r>
              <a:rPr lang="en-US" sz="2000" dirty="0" smtClean="0">
                <a:solidFill>
                  <a:srgbClr val="00B0F0"/>
                </a:solidFill>
                <a:latin typeface="Times New Roman" pitchFamily="18" charset="0"/>
                <a:ea typeface="+mn-ea"/>
                <a:cs typeface="Times New Roman" pitchFamily="18" charset="0"/>
              </a:rPr>
              <a:t>10.5.2.3.6(5)</a:t>
            </a:r>
            <a:endParaRPr lang="en-US" sz="2000" dirty="0">
              <a:solidFill>
                <a:srgbClr val="00B0F0"/>
              </a:solidFill>
              <a:latin typeface="Times New Roman" pitchFamily="18" charset="0"/>
              <a:ea typeface="+mn-ea"/>
              <a:cs typeface="Times New Roman" pitchFamily="18" charset="0"/>
            </a:endParaRPr>
          </a:p>
          <a:p>
            <a:pPr marL="800100" lvl="1" indent="-342900" algn="l">
              <a:buFont typeface="Arial"/>
              <a:buChar char="•"/>
            </a:pPr>
            <a:r>
              <a:rPr lang="en-US" sz="2000" dirty="0">
                <a:latin typeface="Times New Roman" pitchFamily="18" charset="0"/>
                <a:ea typeface="+mn-ea"/>
                <a:cs typeface="Times New Roman" pitchFamily="18" charset="0"/>
              </a:rPr>
              <a:t>Extension chords meet </a:t>
            </a:r>
            <a:r>
              <a:rPr lang="en-US" sz="2000" dirty="0">
                <a:solidFill>
                  <a:srgbClr val="00B0F0"/>
                </a:solidFill>
                <a:latin typeface="Times New Roman" pitchFamily="18" charset="0"/>
                <a:ea typeface="+mn-ea"/>
                <a:cs typeface="Times New Roman" pitchFamily="18" charset="0"/>
              </a:rPr>
              <a:t>10.2.4 and 6.3.2.2.6 and </a:t>
            </a:r>
            <a:r>
              <a:rPr lang="en-US" sz="2000" dirty="0" smtClean="0">
                <a:solidFill>
                  <a:srgbClr val="00B0F0"/>
                </a:solidFill>
                <a:latin typeface="Times New Roman" pitchFamily="18" charset="0"/>
                <a:ea typeface="+mn-ea"/>
                <a:cs typeface="Times New Roman" pitchFamily="18" charset="0"/>
              </a:rPr>
              <a:t>10.5.2.3</a:t>
            </a:r>
            <a:endParaRPr lang="en-US" sz="2000" dirty="0">
              <a:solidFill>
                <a:srgbClr val="00B0F0"/>
              </a:solidFill>
              <a:latin typeface="Times New Roman" pitchFamily="18" charset="0"/>
              <a:ea typeface="+mn-ea"/>
              <a:cs typeface="Times New Roman" pitchFamily="18" charset="0"/>
            </a:endParaRPr>
          </a:p>
          <a:p>
            <a:pPr marL="800100" lvl="1" indent="-342900" algn="l">
              <a:buFont typeface="Arial"/>
              <a:buChar char="•"/>
            </a:pPr>
            <a:r>
              <a:rPr lang="en-US" sz="2000" dirty="0" smtClean="0">
                <a:latin typeface="Times New Roman" pitchFamily="18" charset="0"/>
                <a:ea typeface="+mn-ea"/>
                <a:cs typeface="Times New Roman" pitchFamily="18" charset="0"/>
              </a:rPr>
              <a:t>Permanently </a:t>
            </a:r>
            <a:r>
              <a:rPr lang="en-US" sz="2000" dirty="0">
                <a:latin typeface="Times New Roman" pitchFamily="18" charset="0"/>
                <a:ea typeface="+mn-ea"/>
                <a:cs typeface="Times New Roman" pitchFamily="18" charset="0"/>
              </a:rPr>
              <a:t>attached to </a:t>
            </a:r>
            <a:r>
              <a:rPr lang="en-US" sz="2000" dirty="0" smtClean="0">
                <a:latin typeface="Times New Roman" pitchFamily="18" charset="0"/>
                <a:ea typeface="+mn-ea"/>
                <a:cs typeface="Times New Roman" pitchFamily="18" charset="0"/>
              </a:rPr>
              <a:t>equipment </a:t>
            </a:r>
            <a:r>
              <a:rPr lang="en-US" sz="2000" dirty="0">
                <a:latin typeface="Times New Roman" pitchFamily="18" charset="0"/>
                <a:ea typeface="+mn-ea"/>
                <a:cs typeface="Times New Roman" pitchFamily="18" charset="0"/>
              </a:rPr>
              <a:t>assembly</a:t>
            </a:r>
            <a:r>
              <a:rPr lang="en-US" sz="2000" dirty="0" smtClean="0">
                <a:latin typeface="Times New Roman" pitchFamily="18" charset="0"/>
                <a:ea typeface="+mn-ea"/>
                <a:cs typeface="Times New Roman" pitchFamily="18" charset="0"/>
              </a:rPr>
              <a:t>. </a:t>
            </a:r>
            <a:r>
              <a:rPr lang="en-US" sz="2000" dirty="0" smtClean="0">
                <a:solidFill>
                  <a:srgbClr val="00B0F0"/>
                </a:solidFill>
                <a:latin typeface="Times New Roman" pitchFamily="18" charset="0"/>
                <a:ea typeface="+mn-ea"/>
                <a:cs typeface="Times New Roman" pitchFamily="18" charset="0"/>
              </a:rPr>
              <a:t>10.2.3.6 (1)</a:t>
            </a:r>
            <a:endParaRPr lang="en-US" sz="2000" dirty="0">
              <a:solidFill>
                <a:srgbClr val="00B0F0"/>
              </a:solidFill>
              <a:latin typeface="Times New Roman" pitchFamily="18" charset="0"/>
              <a:ea typeface="+mn-ea"/>
              <a:cs typeface="Times New Roman" pitchFamily="18" charset="0"/>
            </a:endParaRPr>
          </a:p>
          <a:p>
            <a:pPr marL="800100" lvl="1" indent="-342900" algn="l">
              <a:buFont typeface="Arial"/>
              <a:buChar char="•"/>
            </a:pPr>
            <a:r>
              <a:rPr lang="en-US" sz="2000" dirty="0">
                <a:latin typeface="Times New Roman" pitchFamily="18" charset="0"/>
                <a:ea typeface="+mn-ea"/>
                <a:cs typeface="Times New Roman" pitchFamily="18" charset="0"/>
              </a:rPr>
              <a:t>Sum of </a:t>
            </a:r>
            <a:r>
              <a:rPr lang="en-US" sz="2000" dirty="0" smtClean="0">
                <a:latin typeface="Times New Roman" pitchFamily="18" charset="0"/>
                <a:ea typeface="+mn-ea"/>
                <a:cs typeface="Times New Roman" pitchFamily="18" charset="0"/>
              </a:rPr>
              <a:t>ampacity </a:t>
            </a:r>
            <a:r>
              <a:rPr lang="en-US" sz="2000" dirty="0">
                <a:latin typeface="Times New Roman" pitchFamily="18" charset="0"/>
                <a:ea typeface="+mn-ea"/>
                <a:cs typeface="Times New Roman" pitchFamily="18" charset="0"/>
              </a:rPr>
              <a:t>of all appliances </a:t>
            </a:r>
            <a:r>
              <a:rPr lang="en-US" sz="2000" dirty="0" smtClean="0">
                <a:latin typeface="Times New Roman" pitchFamily="18" charset="0"/>
                <a:ea typeface="+mn-ea"/>
                <a:cs typeface="Times New Roman" pitchFamily="18" charset="0"/>
              </a:rPr>
              <a:t>connected to outlets not exceed 75 % of ampacity of flexible cord. </a:t>
            </a:r>
            <a:r>
              <a:rPr lang="en-US" sz="2000" dirty="0" smtClean="0">
                <a:solidFill>
                  <a:srgbClr val="00B0F0"/>
                </a:solidFill>
                <a:latin typeface="Times New Roman" pitchFamily="18" charset="0"/>
                <a:ea typeface="+mn-ea"/>
                <a:cs typeface="Times New Roman" pitchFamily="18" charset="0"/>
              </a:rPr>
              <a:t>10.2.3.6</a:t>
            </a:r>
            <a:r>
              <a:rPr lang="en-US" sz="2000" dirty="0">
                <a:solidFill>
                  <a:srgbClr val="00B0F0"/>
                </a:solidFill>
                <a:latin typeface="Times New Roman" pitchFamily="18" charset="0"/>
                <a:ea typeface="+mn-ea"/>
                <a:cs typeface="Times New Roman" pitchFamily="18" charset="0"/>
              </a:rPr>
              <a:t> </a:t>
            </a:r>
            <a:r>
              <a:rPr lang="en-US" sz="2000" dirty="0" smtClean="0">
                <a:solidFill>
                  <a:srgbClr val="00B0F0"/>
                </a:solidFill>
                <a:latin typeface="Times New Roman" pitchFamily="18" charset="0"/>
                <a:ea typeface="+mn-ea"/>
                <a:cs typeface="Times New Roman" pitchFamily="18" charset="0"/>
              </a:rPr>
              <a:t>(2)</a:t>
            </a:r>
            <a:endParaRPr lang="en-US" sz="2000" b="1" dirty="0">
              <a:ln w="18000">
                <a:solidFill>
                  <a:schemeClr val="accent2">
                    <a:satMod val="140000"/>
                  </a:schemeClr>
                </a:solidFill>
                <a:prstDash val="solid"/>
                <a:miter lim="800000"/>
              </a:ln>
              <a:solidFill>
                <a:srgbClr val="00B0F0"/>
              </a:solidFill>
              <a:effectLst>
                <a:outerShdw blurRad="25500" dist="23000" dir="7020000" algn="tl">
                  <a:srgbClr val="000000">
                    <a:alpha val="50000"/>
                  </a:srgbClr>
                </a:outerShdw>
              </a:effectLst>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cs typeface="Times New Roman" pitchFamily="18" charset="0"/>
              </a:rPr>
              <a:t>No 3-prong to 2 prong adapters </a:t>
            </a:r>
            <a:r>
              <a:rPr lang="en-US" sz="2400" dirty="0" smtClean="0">
                <a:solidFill>
                  <a:srgbClr val="00B0F0"/>
                </a:solidFill>
                <a:latin typeface="Times New Roman" pitchFamily="18" charset="0"/>
                <a:cs typeface="Times New Roman" pitchFamily="18" charset="0"/>
              </a:rPr>
              <a:t>10.2.4</a:t>
            </a:r>
          </a:p>
          <a:p>
            <a:pPr marL="342900" indent="-342900" algn="l">
              <a:buFont typeface="Arial"/>
              <a:buChar char="•"/>
            </a:pPr>
            <a:r>
              <a:rPr lang="en-US" sz="2400" dirty="0" smtClean="0">
                <a:latin typeface="Times New Roman" pitchFamily="18" charset="0"/>
                <a:ea typeface="+mn-ea"/>
                <a:cs typeface="Times New Roman" pitchFamily="18" charset="0"/>
              </a:rPr>
              <a:t>“</a:t>
            </a:r>
            <a:r>
              <a:rPr lang="en-US" sz="2400" dirty="0">
                <a:latin typeface="Times New Roman" pitchFamily="18" charset="0"/>
                <a:ea typeface="+mn-ea"/>
                <a:cs typeface="Times New Roman" pitchFamily="18" charset="0"/>
              </a:rPr>
              <a:t>Locking type receptacles” (used in operating rooms and special procedure rooms</a:t>
            </a:r>
            <a:r>
              <a:rPr lang="en-US" sz="2400" dirty="0" smtClean="0">
                <a:latin typeface="Times New Roman" pitchFamily="18" charset="0"/>
                <a:ea typeface="+mn-ea"/>
                <a:cs typeface="Times New Roman" pitchFamily="18" charset="0"/>
              </a:rPr>
              <a:t>) </a:t>
            </a:r>
            <a:r>
              <a:rPr lang="en-US" sz="2400" dirty="0" smtClean="0">
                <a:solidFill>
                  <a:srgbClr val="00B0F0"/>
                </a:solidFill>
                <a:latin typeface="Times New Roman" pitchFamily="18" charset="0"/>
                <a:ea typeface="+mn-ea"/>
                <a:cs typeface="Times New Roman" pitchFamily="18" charset="0"/>
              </a:rPr>
              <a:t>6.3.2.2.6.1 (B)(2)</a:t>
            </a:r>
            <a:endParaRPr lang="en-US" altLang="en-US" sz="1000" dirty="0" smtClean="0">
              <a:solidFill>
                <a:srgbClr val="00B0F0"/>
              </a:solidFill>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23</a:t>
            </a:fld>
            <a:endParaRPr lang="en-US" dirty="0"/>
          </a:p>
        </p:txBody>
      </p:sp>
    </p:spTree>
    <p:extLst>
      <p:ext uri="{BB962C8B-B14F-4D97-AF65-F5344CB8AC3E}">
        <p14:creationId xmlns:p14="http://schemas.microsoft.com/office/powerpoint/2010/main" val="23591827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Electrical Receptacles Testing</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New </a:t>
            </a:r>
            <a:r>
              <a:rPr lang="en-US" sz="2400" dirty="0" smtClean="0"/>
              <a:t>or </a:t>
            </a:r>
            <a:r>
              <a:rPr lang="en-US" sz="2400" dirty="0"/>
              <a:t>replaced: </a:t>
            </a:r>
            <a:endParaRPr lang="en-US" sz="2400" dirty="0" smtClean="0"/>
          </a:p>
          <a:p>
            <a:pPr marL="800100" lvl="1" indent="-342900" algn="l">
              <a:buFont typeface="Arial"/>
              <a:buChar char="•"/>
            </a:pPr>
            <a:r>
              <a:rPr lang="en-US" sz="1800" dirty="0"/>
              <a:t>Grounding</a:t>
            </a:r>
            <a:r>
              <a:rPr lang="en-US" sz="1800" dirty="0" smtClean="0"/>
              <a:t> </a:t>
            </a:r>
            <a:r>
              <a:rPr lang="en-US" sz="1800" dirty="0"/>
              <a:t>testing for voltage measurements and impedance measurements (10% of all receptacles in patient care vicinity</a:t>
            </a:r>
            <a:r>
              <a:rPr lang="en-US" sz="1800" dirty="0" smtClean="0"/>
              <a:t>).</a:t>
            </a:r>
          </a:p>
          <a:p>
            <a:pPr marL="800100" lvl="1" indent="-342900" algn="l">
              <a:buFont typeface="Arial"/>
              <a:buChar char="•"/>
            </a:pPr>
            <a:r>
              <a:rPr lang="en-US" sz="1800" dirty="0" smtClean="0"/>
              <a:t>Required document at final inspection: letter state </a:t>
            </a:r>
            <a:r>
              <a:rPr lang="en-US" sz="1800" dirty="0"/>
              <a:t>testing meets NFPA </a:t>
            </a:r>
            <a:r>
              <a:rPr lang="en-US" sz="1800" dirty="0" smtClean="0"/>
              <a:t>99, </a:t>
            </a:r>
            <a:r>
              <a:rPr lang="en-US" sz="1800" dirty="0"/>
              <a:t>2012 edition: </a:t>
            </a:r>
            <a:r>
              <a:rPr lang="en-US" sz="1800" dirty="0" smtClean="0"/>
              <a:t>6.3.3.1.3 and 6.3.3.1.4 </a:t>
            </a:r>
          </a:p>
          <a:p>
            <a:pPr marL="1257300" lvl="2" indent="-342900" algn="l">
              <a:buFont typeface="Arial"/>
              <a:buChar char="•"/>
            </a:pPr>
            <a:r>
              <a:rPr lang="en-US" sz="1600" dirty="0" smtClean="0"/>
              <a:t>(2002: </a:t>
            </a:r>
            <a:r>
              <a:rPr lang="en-US" sz="1600" dirty="0"/>
              <a:t>§</a:t>
            </a:r>
            <a:r>
              <a:rPr lang="en-US" sz="1600" dirty="0" smtClean="0"/>
              <a:t>4.3.3.1) Same.</a:t>
            </a:r>
          </a:p>
          <a:p>
            <a:pPr marL="800100" lvl="1" indent="-342900" algn="l">
              <a:buFont typeface="Arial"/>
              <a:buChar char="•"/>
            </a:pPr>
            <a:r>
              <a:rPr lang="en-US" sz="1800" dirty="0" smtClean="0"/>
              <a:t>Tested per documented performance manual.</a:t>
            </a:r>
          </a:p>
          <a:p>
            <a:pPr marL="342900" indent="-342900" algn="l">
              <a:buFont typeface="Arial"/>
              <a:buChar char="•"/>
            </a:pPr>
            <a:r>
              <a:rPr lang="en-US" sz="2400" dirty="0" smtClean="0">
                <a:latin typeface="Times New Roman" pitchFamily="18" charset="0"/>
                <a:ea typeface="+mn-ea"/>
                <a:cs typeface="Times New Roman" pitchFamily="18" charset="0"/>
              </a:rPr>
              <a:t>Existing. This applies to each receptacle in patient care rooms (where patient is treated/examined): </a:t>
            </a:r>
            <a:r>
              <a:rPr lang="en-US" sz="2400" dirty="0" smtClean="0">
                <a:solidFill>
                  <a:srgbClr val="00B0F0"/>
                </a:solidFill>
                <a:latin typeface="Times New Roman" pitchFamily="18" charset="0"/>
                <a:ea typeface="+mn-ea"/>
                <a:cs typeface="Times New Roman" pitchFamily="18" charset="0"/>
              </a:rPr>
              <a:t>6.3.2.2</a:t>
            </a:r>
            <a:endParaRPr lang="en-US" sz="2000" dirty="0" smtClean="0">
              <a:solidFill>
                <a:srgbClr val="00B0F0"/>
              </a:solidFill>
            </a:endParaRPr>
          </a:p>
          <a:p>
            <a:pPr marL="800100" lvl="1" indent="-342900" algn="l">
              <a:buFont typeface="Arial"/>
              <a:buChar char="•"/>
            </a:pPr>
            <a:r>
              <a:rPr lang="en-US" sz="1800" dirty="0"/>
              <a:t>Physical </a:t>
            </a:r>
            <a:r>
              <a:rPr lang="en-US" sz="1800" dirty="0" smtClean="0"/>
              <a:t>integrity.</a:t>
            </a:r>
            <a:endParaRPr lang="en-US" sz="1800" dirty="0"/>
          </a:p>
          <a:p>
            <a:pPr marL="800100" lvl="1" indent="-342900" algn="l">
              <a:buFont typeface="Arial"/>
              <a:buChar char="•"/>
            </a:pPr>
            <a:r>
              <a:rPr lang="en-US" sz="1800" dirty="0"/>
              <a:t>Continuity of grounding </a:t>
            </a:r>
            <a:r>
              <a:rPr lang="en-US" sz="1800" dirty="0" smtClean="0"/>
              <a:t>circuit.</a:t>
            </a:r>
            <a:endParaRPr lang="en-US" sz="1800" dirty="0"/>
          </a:p>
          <a:p>
            <a:pPr marL="800100" lvl="1" indent="-342900" algn="l">
              <a:buFont typeface="Arial"/>
              <a:buChar char="•"/>
            </a:pPr>
            <a:r>
              <a:rPr lang="en-US" sz="1800" dirty="0" smtClean="0"/>
              <a:t>Polarity.</a:t>
            </a:r>
            <a:endParaRPr lang="en-US" sz="1800" dirty="0"/>
          </a:p>
          <a:p>
            <a:pPr marL="800100" lvl="1" indent="-342900" algn="l">
              <a:buFont typeface="Arial"/>
              <a:buChar char="•"/>
            </a:pPr>
            <a:r>
              <a:rPr lang="en-US" sz="1800" dirty="0"/>
              <a:t>Retention </a:t>
            </a:r>
            <a:r>
              <a:rPr lang="en-US" sz="1800" dirty="0" smtClean="0"/>
              <a:t>force.</a:t>
            </a:r>
            <a:endParaRPr lang="en-US" altLang="en-US" sz="18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24</a:t>
            </a:fld>
            <a:endParaRPr lang="en-US" dirty="0"/>
          </a:p>
        </p:txBody>
      </p:sp>
    </p:spTree>
    <p:extLst>
      <p:ext uri="{BB962C8B-B14F-4D97-AF65-F5344CB8AC3E}">
        <p14:creationId xmlns:p14="http://schemas.microsoft.com/office/powerpoint/2010/main" val="14931290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1800" dirty="0">
                <a:solidFill>
                  <a:srgbClr val="8C001B"/>
                </a:solidFill>
              </a:rPr>
              <a:t>”Grounding System Testing. The effectiveness of the grounding system shall be determined by voltage measurements and impedance measurements.”</a:t>
            </a:r>
            <a:r>
              <a:rPr lang="en-US" sz="1800" dirty="0">
                <a:solidFill>
                  <a:srgbClr val="00B0F0"/>
                </a:solidFill>
              </a:rPr>
              <a:t> 6.3.3.1.1 </a:t>
            </a:r>
            <a:r>
              <a:rPr lang="en-US" sz="1800" dirty="0">
                <a:solidFill>
                  <a:srgbClr val="8C001B"/>
                </a:solidFill>
              </a:rPr>
              <a:t>(2002:4.3.3.1.1) same</a:t>
            </a:r>
          </a:p>
          <a:p>
            <a:pPr marL="342900" indent="-342900" algn="l">
              <a:buFont typeface="Arial"/>
              <a:buChar char="•"/>
            </a:pPr>
            <a:r>
              <a:rPr lang="en-US" sz="1800" dirty="0">
                <a:solidFill>
                  <a:srgbClr val="8C001B"/>
                </a:solidFill>
              </a:rPr>
              <a:t>“The voltage measurements shall be made under no-fault conditions between a reference point and exposed fixed electrical equipment with conductive surfaces in patient care vicinity.” </a:t>
            </a:r>
            <a:r>
              <a:rPr lang="en-US" sz="1800" dirty="0">
                <a:solidFill>
                  <a:srgbClr val="00B0F0"/>
                </a:solidFill>
              </a:rPr>
              <a:t>6.3.3.1.3.1</a:t>
            </a:r>
            <a:r>
              <a:rPr lang="en-US" sz="1800" dirty="0">
                <a:solidFill>
                  <a:srgbClr val="8C001B"/>
                </a:solidFill>
              </a:rPr>
              <a:t> (2002:4.3.3.1.3) same</a:t>
            </a:r>
          </a:p>
          <a:p>
            <a:pPr marL="342900" indent="-342900" algn="l">
              <a:buFont typeface="Arial"/>
              <a:buChar char="•"/>
            </a:pPr>
            <a:r>
              <a:rPr lang="en-US" sz="1800" dirty="0">
                <a:solidFill>
                  <a:srgbClr val="8C001B"/>
                </a:solidFill>
              </a:rPr>
              <a:t>“The voltage measurements shall be made with an accuracy of ±20 percent.” </a:t>
            </a:r>
            <a:r>
              <a:rPr lang="en-US" sz="1800" dirty="0">
                <a:solidFill>
                  <a:srgbClr val="00B0F0"/>
                </a:solidFill>
              </a:rPr>
              <a:t>6.3.3.1.3.2</a:t>
            </a:r>
            <a:r>
              <a:rPr lang="en-US" sz="1800" dirty="0">
                <a:solidFill>
                  <a:srgbClr val="8C001B"/>
                </a:solidFill>
              </a:rPr>
              <a:t> (2002:4.3.3.1.3) same</a:t>
            </a:r>
          </a:p>
          <a:p>
            <a:pPr marL="342900" indent="-342900" algn="l">
              <a:buFont typeface="Arial"/>
              <a:buChar char="•"/>
            </a:pPr>
            <a:r>
              <a:rPr lang="en-US" sz="1800" dirty="0">
                <a:solidFill>
                  <a:srgbClr val="8C001B"/>
                </a:solidFill>
              </a:rPr>
              <a:t>“Impedance Measurements. The impedance measurement shall be made with accuracy of ±20 percent.”</a:t>
            </a:r>
            <a:r>
              <a:rPr lang="en-US" sz="1800" dirty="0">
                <a:solidFill>
                  <a:srgbClr val="00B0F0"/>
                </a:solidFill>
              </a:rPr>
              <a:t> 6.3.3.1.4 </a:t>
            </a:r>
            <a:r>
              <a:rPr lang="en-US" sz="1800" dirty="0">
                <a:solidFill>
                  <a:srgbClr val="8C001B"/>
                </a:solidFill>
              </a:rPr>
              <a:t>(2002:4.3.3.1.4)</a:t>
            </a:r>
          </a:p>
          <a:p>
            <a:pPr marL="342900" indent="-342900" algn="l">
              <a:buFont typeface="Arial"/>
              <a:buChar char="•"/>
            </a:pPr>
            <a:r>
              <a:rPr lang="en-US" sz="1800" dirty="0">
                <a:solidFill>
                  <a:srgbClr val="8C001B"/>
                </a:solidFill>
              </a:rPr>
              <a:t>“For new construction, the impedance measurement shall be made between the reference point and the grounding contact of 10 percent of all receptacles within the patient care vicinity.” </a:t>
            </a:r>
            <a:r>
              <a:rPr lang="en-US" sz="1800" dirty="0">
                <a:solidFill>
                  <a:srgbClr val="00B0F0"/>
                </a:solidFill>
              </a:rPr>
              <a:t>6.3.3.1.4.1</a:t>
            </a:r>
            <a:r>
              <a:rPr lang="en-US" sz="1800" dirty="0">
                <a:solidFill>
                  <a:srgbClr val="8C001B"/>
                </a:solidFill>
              </a:rPr>
              <a:t> (2002: 4.3.3.1.4) same</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25</a:t>
            </a:fld>
            <a:endParaRPr lang="en-US" dirty="0"/>
          </a:p>
        </p:txBody>
      </p:sp>
    </p:spTree>
    <p:extLst>
      <p:ext uri="{BB962C8B-B14F-4D97-AF65-F5344CB8AC3E}">
        <p14:creationId xmlns:p14="http://schemas.microsoft.com/office/powerpoint/2010/main" val="519615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Line isolation </a:t>
            </a:r>
            <a:r>
              <a:rPr lang="en-US" dirty="0">
                <a:latin typeface="Times New Roman" pitchFamily="18" charset="0"/>
                <a:ea typeface="+mn-ea"/>
                <a:cs typeface="Times New Roman" pitchFamily="18" charset="0"/>
              </a:rPr>
              <a:t>monitor </a:t>
            </a:r>
            <a:r>
              <a:rPr lang="en-US" sz="2400" dirty="0" smtClean="0">
                <a:solidFill>
                  <a:srgbClr val="00B0F0"/>
                </a:solidFill>
                <a:latin typeface="Times New Roman" pitchFamily="18" charset="0"/>
                <a:ea typeface="+mn-ea"/>
                <a:cs typeface="Times New Roman" pitchFamily="18" charset="0"/>
              </a:rPr>
              <a:t>6.3.2.6.3 / 6.3.2.2.8.4 / 6.3.2.2.8.7</a:t>
            </a:r>
            <a:endParaRPr lang="en-US" altLang="en-US" sz="2400" dirty="0">
              <a:solidFill>
                <a:srgbClr val="00B0F0"/>
              </a:solidFill>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Wet </a:t>
            </a:r>
            <a:r>
              <a:rPr lang="en-US" sz="2400" dirty="0">
                <a:latin typeface="Times New Roman" pitchFamily="18" charset="0"/>
                <a:ea typeface="+mn-ea"/>
                <a:cs typeface="Times New Roman" pitchFamily="18" charset="0"/>
              </a:rPr>
              <a:t>procedure locations require either ground-fault circuit interrupters or isolated </a:t>
            </a:r>
            <a:r>
              <a:rPr lang="en-US" sz="2400" dirty="0" smtClean="0">
                <a:latin typeface="Times New Roman" pitchFamily="18" charset="0"/>
                <a:ea typeface="+mn-ea"/>
                <a:cs typeface="Times New Roman" pitchFamily="18" charset="0"/>
              </a:rPr>
              <a:t>power.</a:t>
            </a:r>
            <a:endParaRPr lang="en-US" sz="2400" dirty="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Where: Inside room of deep </a:t>
            </a:r>
            <a:r>
              <a:rPr lang="en-US" sz="2400" dirty="0">
                <a:latin typeface="Times New Roman" pitchFamily="18" charset="0"/>
                <a:ea typeface="+mn-ea"/>
                <a:cs typeface="Times New Roman" pitchFamily="18" charset="0"/>
              </a:rPr>
              <a:t>s</a:t>
            </a:r>
            <a:r>
              <a:rPr lang="en-US" sz="2400" dirty="0" smtClean="0">
                <a:latin typeface="Times New Roman" pitchFamily="18" charset="0"/>
                <a:ea typeface="+mn-ea"/>
                <a:cs typeface="Times New Roman" pitchFamily="18" charset="0"/>
              </a:rPr>
              <a:t>edation /general anesthesia.</a:t>
            </a:r>
          </a:p>
          <a:p>
            <a:pPr marL="342900" indent="-342900" algn="l">
              <a:buFont typeface="Arial"/>
              <a:buChar char="•"/>
            </a:pPr>
            <a:r>
              <a:rPr lang="en-US" sz="2400" dirty="0" smtClean="0">
                <a:latin typeface="Times New Roman" pitchFamily="18" charset="0"/>
                <a:ea typeface="+mn-ea"/>
                <a:cs typeface="Times New Roman" pitchFamily="18" charset="0"/>
              </a:rPr>
              <a:t>Inspection: (same)</a:t>
            </a:r>
          </a:p>
          <a:p>
            <a:pPr marL="800100" lvl="1" indent="-342900" algn="l">
              <a:buFont typeface="Arial"/>
              <a:buChar char="•"/>
            </a:pPr>
            <a:r>
              <a:rPr lang="en-US" sz="1800" dirty="0" smtClean="0">
                <a:ea typeface="+mn-ea"/>
                <a:cs typeface="Times New Roman" pitchFamily="18" charset="0"/>
              </a:rPr>
              <a:t>Green </a:t>
            </a:r>
            <a:r>
              <a:rPr lang="en-US" sz="1800" dirty="0">
                <a:ea typeface="+mn-ea"/>
                <a:cs typeface="Times New Roman" pitchFamily="18" charset="0"/>
              </a:rPr>
              <a:t>signal lamp visible. </a:t>
            </a:r>
            <a:r>
              <a:rPr lang="en-US" sz="1800" dirty="0">
                <a:solidFill>
                  <a:srgbClr val="00B0F0"/>
                </a:solidFill>
                <a:ea typeface="+mn-ea"/>
                <a:cs typeface="Times New Roman" pitchFamily="18" charset="0"/>
              </a:rPr>
              <a:t>6.3.2.6.3.2</a:t>
            </a:r>
            <a:r>
              <a:rPr lang="en-US" sz="1800" dirty="0">
                <a:ea typeface="+mn-ea"/>
                <a:cs typeface="Times New Roman" pitchFamily="18" charset="0"/>
              </a:rPr>
              <a:t> (2002: 4.3.2.6.3.2)</a:t>
            </a:r>
          </a:p>
          <a:p>
            <a:pPr marL="800100" lvl="1" indent="-342900" algn="l">
              <a:buFont typeface="Arial"/>
              <a:buChar char="•"/>
            </a:pPr>
            <a:r>
              <a:rPr lang="en-US" sz="1800" dirty="0">
                <a:ea typeface="+mn-ea"/>
                <a:cs typeface="Times New Roman" pitchFamily="18" charset="0"/>
              </a:rPr>
              <a:t>Red light and alarm for leakage </a:t>
            </a:r>
            <a:r>
              <a:rPr lang="en-US" sz="1800" dirty="0" smtClean="0">
                <a:ea typeface="+mn-ea"/>
                <a:cs typeface="Times New Roman" pitchFamily="18" charset="0"/>
              </a:rPr>
              <a:t>currents. </a:t>
            </a:r>
            <a:r>
              <a:rPr lang="en-US" sz="1800" dirty="0">
                <a:solidFill>
                  <a:srgbClr val="00B0F0"/>
                </a:solidFill>
                <a:ea typeface="+mn-ea"/>
                <a:cs typeface="Times New Roman" pitchFamily="18" charset="0"/>
              </a:rPr>
              <a:t>6.3.2.6.3.2 </a:t>
            </a:r>
          </a:p>
          <a:p>
            <a:pPr marL="800100" lvl="1" indent="-342900" algn="l">
              <a:buFont typeface="Arial"/>
              <a:buChar char="•"/>
            </a:pPr>
            <a:r>
              <a:rPr lang="en-US" sz="1800" dirty="0">
                <a:ea typeface="+mn-ea"/>
                <a:cs typeface="Times New Roman" pitchFamily="18" charset="0"/>
              </a:rPr>
              <a:t>Test </a:t>
            </a:r>
            <a:r>
              <a:rPr lang="en-US" sz="1800" dirty="0" smtClean="0">
                <a:ea typeface="+mn-ea"/>
                <a:cs typeface="Times New Roman" pitchFamily="18" charset="0"/>
              </a:rPr>
              <a:t>switch. </a:t>
            </a:r>
            <a:r>
              <a:rPr lang="en-US" sz="1800" dirty="0">
                <a:solidFill>
                  <a:srgbClr val="00B0F0"/>
                </a:solidFill>
                <a:ea typeface="+mn-ea"/>
                <a:cs typeface="Times New Roman" pitchFamily="18" charset="0"/>
              </a:rPr>
              <a:t>6.3.2.6.3.6 </a:t>
            </a:r>
          </a:p>
          <a:p>
            <a:pPr marL="342900" indent="-342900" algn="l">
              <a:buFont typeface="Arial"/>
              <a:buChar char="•"/>
            </a:pPr>
            <a:r>
              <a:rPr lang="en-US" sz="2400" dirty="0" smtClean="0">
                <a:latin typeface="Times New Roman" pitchFamily="18" charset="0"/>
                <a:ea typeface="+mn-ea"/>
                <a:cs typeface="Times New Roman" pitchFamily="18" charset="0"/>
              </a:rPr>
              <a:t>Testing, either method is acceptable: </a:t>
            </a:r>
            <a:r>
              <a:rPr lang="en-US" sz="2400" dirty="0" smtClean="0">
                <a:solidFill>
                  <a:srgbClr val="00B0F0"/>
                </a:solidFill>
                <a:latin typeface="Times New Roman" pitchFamily="18" charset="0"/>
                <a:ea typeface="+mn-ea"/>
                <a:cs typeface="Times New Roman" pitchFamily="18" charset="0"/>
              </a:rPr>
              <a:t>6.3.4.1.4</a:t>
            </a:r>
          </a:p>
          <a:p>
            <a:pPr marL="800100" lvl="1" indent="-342900" algn="l">
              <a:buFont typeface="Arial"/>
              <a:buChar char="•"/>
            </a:pPr>
            <a:r>
              <a:rPr lang="en-US" altLang="en-US" sz="1800" dirty="0" smtClean="0">
                <a:cs typeface="Times New Roman" pitchFamily="18" charset="0"/>
              </a:rPr>
              <a:t>Intervals </a:t>
            </a:r>
            <a:r>
              <a:rPr lang="en-US" altLang="en-US" sz="1800" dirty="0">
                <a:cs typeface="Times New Roman" pitchFamily="18" charset="0"/>
              </a:rPr>
              <a:t>not longer than one month by actuating the LIM test switch.</a:t>
            </a:r>
          </a:p>
          <a:p>
            <a:pPr marL="800100" lvl="1" indent="-342900" algn="l">
              <a:buFont typeface="Arial"/>
              <a:buChar char="•"/>
            </a:pPr>
            <a:r>
              <a:rPr lang="en-US" sz="1800" dirty="0">
                <a:cs typeface="Times New Roman" pitchFamily="18" charset="0"/>
              </a:rPr>
              <a:t>LIM with automatic self-test, intervals not longer than 12 months.</a:t>
            </a:r>
          </a:p>
          <a:p>
            <a:pPr marL="1257300" lvl="2" indent="-342900" algn="l">
              <a:buFont typeface="Arial"/>
              <a:buChar char="•"/>
            </a:pPr>
            <a:r>
              <a:rPr lang="en-US" altLang="en-US" sz="1800" dirty="0">
                <a:solidFill>
                  <a:srgbClr val="8C001B"/>
                </a:solidFill>
                <a:cs typeface="Times New Roman" pitchFamily="18" charset="0"/>
              </a:rPr>
              <a:t>(2002: 4.3.3..3.2.2) same</a:t>
            </a:r>
            <a:endParaRPr lang="en-US" sz="1800" dirty="0">
              <a:solidFill>
                <a:srgbClr val="8C001B"/>
              </a:solidFill>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26</a:t>
            </a:fld>
            <a:endParaRPr lang="en-US" dirty="0"/>
          </a:p>
        </p:txBody>
      </p:sp>
    </p:spTree>
    <p:extLst>
      <p:ext uri="{BB962C8B-B14F-4D97-AF65-F5344CB8AC3E}">
        <p14:creationId xmlns:p14="http://schemas.microsoft.com/office/powerpoint/2010/main" val="38374738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Line isolation monitor.</a:t>
            </a:r>
            <a:endParaRPr lang="en-US" altLang="en-US" sz="24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27</a:t>
            </a:fld>
            <a:endParaRPr lang="en-US" dirty="0"/>
          </a:p>
        </p:txBody>
      </p:sp>
      <p:pic>
        <p:nvPicPr>
          <p:cNvPr id="4" name="Picture 3" descr="LIM 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200" y="2590800"/>
            <a:ext cx="3492500" cy="2324100"/>
          </a:xfrm>
          <a:prstGeom prst="rect">
            <a:avLst/>
          </a:prstGeom>
        </p:spPr>
      </p:pic>
      <p:pic>
        <p:nvPicPr>
          <p:cNvPr id="6" name="Picture 5" descr="LIM.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00" y="2487337"/>
            <a:ext cx="4648200" cy="3481663"/>
          </a:xfrm>
          <a:prstGeom prst="rect">
            <a:avLst/>
          </a:prstGeom>
        </p:spPr>
      </p:pic>
    </p:spTree>
    <p:extLst>
      <p:ext uri="{BB962C8B-B14F-4D97-AF65-F5344CB8AC3E}">
        <p14:creationId xmlns:p14="http://schemas.microsoft.com/office/powerpoint/2010/main" val="41568548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cs typeface="Times New Roman" pitchFamily="18" charset="0"/>
              </a:rPr>
              <a:t>90 minute battery-powered lighting units: </a:t>
            </a:r>
            <a:r>
              <a:rPr lang="en-US" dirty="0" smtClean="0">
                <a:solidFill>
                  <a:srgbClr val="00B0F0"/>
                </a:solidFill>
                <a:latin typeface="Times New Roman" pitchFamily="18" charset="0"/>
                <a:cs typeface="Times New Roman" pitchFamily="18" charset="0"/>
              </a:rPr>
              <a:t>6.3.2.2.11</a:t>
            </a:r>
            <a:endParaRPr lang="en-US" altLang="en-US" sz="2400" dirty="0" smtClean="0">
              <a:solidFill>
                <a:srgbClr val="00B0F0"/>
              </a:solidFill>
              <a:latin typeface="Times New Roman" pitchFamily="18" charset="0"/>
              <a:ea typeface="+mn-ea"/>
              <a:cs typeface="Times New Roman" pitchFamily="18" charset="0"/>
            </a:endParaRPr>
          </a:p>
          <a:p>
            <a:pPr marL="342900" indent="-342900" algn="l">
              <a:buFont typeface="Arial"/>
              <a:buChar char="•"/>
            </a:pPr>
            <a:r>
              <a:rPr lang="en-US" sz="2400" dirty="0">
                <a:latin typeface="Times New Roman" pitchFamily="18" charset="0"/>
                <a:ea typeface="+mn-ea"/>
                <a:cs typeface="Times New Roman" pitchFamily="18" charset="0"/>
              </a:rPr>
              <a:t>Where: Deep Sedation And General Anesthesia Locations</a:t>
            </a:r>
            <a:r>
              <a:rPr lang="en-US" sz="2400" dirty="0" smtClean="0">
                <a:latin typeface="Times New Roman" pitchFamily="18" charset="0"/>
                <a:ea typeface="+mn-ea"/>
                <a:cs typeface="Times New Roman" pitchFamily="18" charset="0"/>
              </a:rPr>
              <a:t>.</a:t>
            </a:r>
          </a:p>
          <a:p>
            <a:pPr marL="342900" indent="-342900" algn="l">
              <a:buFont typeface="Arial"/>
              <a:buChar char="•"/>
            </a:pPr>
            <a:r>
              <a:rPr lang="en-US" sz="2400" dirty="0" smtClean="0">
                <a:latin typeface="Times New Roman" pitchFamily="18" charset="0"/>
                <a:ea typeface="+mn-ea"/>
                <a:cs typeface="Times New Roman" pitchFamily="18" charset="0"/>
              </a:rPr>
              <a:t>Why: Backup </a:t>
            </a:r>
            <a:r>
              <a:rPr lang="en-US" sz="2400" dirty="0">
                <a:latin typeface="Times New Roman" pitchFamily="18" charset="0"/>
                <a:ea typeface="+mn-ea"/>
                <a:cs typeface="Times New Roman" pitchFamily="18" charset="0"/>
              </a:rPr>
              <a:t>lighting units are an interim operational mechanism for supplying some measure of lighting in an operating room when power to general lighting is interrupted for any </a:t>
            </a:r>
            <a:r>
              <a:rPr lang="en-US" sz="2400" dirty="0" smtClean="0">
                <a:latin typeface="Times New Roman" pitchFamily="18" charset="0"/>
                <a:ea typeface="+mn-ea"/>
                <a:cs typeface="Times New Roman" pitchFamily="18" charset="0"/>
              </a:rPr>
              <a:t>reason.</a:t>
            </a:r>
          </a:p>
          <a:p>
            <a:pPr marL="800100" lvl="1" indent="-342900" algn="l">
              <a:buFont typeface="Arial"/>
              <a:buChar char="•"/>
            </a:pPr>
            <a:r>
              <a:rPr lang="en-US" sz="1800" dirty="0" smtClean="0">
                <a:ea typeface="+mn-ea"/>
                <a:cs typeface="Times New Roman" pitchFamily="18" charset="0"/>
              </a:rPr>
              <a:t>Installed </a:t>
            </a:r>
            <a:r>
              <a:rPr lang="en-US" sz="1800" dirty="0">
                <a:ea typeface="+mn-ea"/>
                <a:cs typeface="Times New Roman" pitchFamily="18" charset="0"/>
              </a:rPr>
              <a:t>in accordance with NFPA </a:t>
            </a:r>
            <a:r>
              <a:rPr lang="en-US" sz="1800" dirty="0" smtClean="0">
                <a:ea typeface="+mn-ea"/>
                <a:cs typeface="Times New Roman" pitchFamily="18" charset="0"/>
              </a:rPr>
              <a:t>70.</a:t>
            </a:r>
          </a:p>
          <a:p>
            <a:pPr marL="800100" lvl="1" indent="-342900" algn="l">
              <a:buFont typeface="Arial"/>
              <a:buChar char="•"/>
            </a:pPr>
            <a:r>
              <a:rPr lang="en-US" sz="1800" dirty="0" smtClean="0">
                <a:ea typeface="+mn-ea"/>
                <a:cs typeface="Times New Roman" pitchFamily="18" charset="0"/>
              </a:rPr>
              <a:t>Connected </a:t>
            </a:r>
            <a:r>
              <a:rPr lang="en-US" sz="1800" dirty="0">
                <a:ea typeface="+mn-ea"/>
                <a:cs typeface="Times New Roman" pitchFamily="18" charset="0"/>
              </a:rPr>
              <a:t>to the circuits of general lighting in order to monitor them for power. </a:t>
            </a:r>
            <a:r>
              <a:rPr lang="en-US" sz="1800" dirty="0">
                <a:solidFill>
                  <a:srgbClr val="00B0F0"/>
                </a:solidFill>
                <a:ea typeface="+mn-ea"/>
                <a:cs typeface="Times New Roman" pitchFamily="18" charset="0"/>
              </a:rPr>
              <a:t>6.3.2.2.11.3</a:t>
            </a:r>
            <a:r>
              <a:rPr lang="en-US" sz="1800" dirty="0">
                <a:ea typeface="+mn-ea"/>
                <a:cs typeface="Times New Roman" pitchFamily="18" charset="0"/>
              </a:rPr>
              <a:t> </a:t>
            </a:r>
          </a:p>
          <a:p>
            <a:pPr marL="342900" indent="-342900" algn="l">
              <a:buFont typeface="Arial"/>
              <a:buChar char="•"/>
            </a:pPr>
            <a:r>
              <a:rPr lang="en-US" sz="2400" dirty="0" smtClean="0">
                <a:latin typeface="Times New Roman" pitchFamily="18" charset="0"/>
                <a:ea typeface="+mn-ea"/>
                <a:cs typeface="Times New Roman" pitchFamily="18" charset="0"/>
              </a:rPr>
              <a:t>Life </a:t>
            </a:r>
            <a:r>
              <a:rPr lang="en-US" sz="2400" dirty="0">
                <a:latin typeface="Times New Roman" pitchFamily="18" charset="0"/>
                <a:ea typeface="+mn-ea"/>
                <a:cs typeface="Times New Roman" pitchFamily="18" charset="0"/>
              </a:rPr>
              <a:t>Safety Survey </a:t>
            </a:r>
            <a:r>
              <a:rPr lang="en-US" sz="2400" dirty="0" smtClean="0">
                <a:latin typeface="Times New Roman" pitchFamily="18" charset="0"/>
                <a:ea typeface="+mn-ea"/>
                <a:cs typeface="Times New Roman" pitchFamily="18" charset="0"/>
              </a:rPr>
              <a:t>Records</a:t>
            </a:r>
          </a:p>
          <a:p>
            <a:pPr marL="800100" lvl="1" indent="-342900" algn="l">
              <a:buFont typeface="Arial"/>
              <a:buChar char="•"/>
            </a:pPr>
            <a:r>
              <a:rPr lang="en-US" sz="1800" dirty="0" smtClean="0"/>
              <a:t>Test </a:t>
            </a:r>
            <a:r>
              <a:rPr lang="en-US" sz="1800" dirty="0">
                <a:ea typeface="+mn-ea"/>
                <a:cs typeface="Times New Roman" pitchFamily="18" charset="0"/>
              </a:rPr>
              <a:t>30 seconds monthly OR 30 minutes annually. </a:t>
            </a:r>
            <a:r>
              <a:rPr lang="en-US" sz="1800" dirty="0">
                <a:solidFill>
                  <a:srgbClr val="00B0F0"/>
                </a:solidFill>
                <a:ea typeface="+mn-ea"/>
                <a:cs typeface="Times New Roman" pitchFamily="18" charset="0"/>
              </a:rPr>
              <a:t>6.3.2.2.11.5</a:t>
            </a:r>
            <a:endParaRPr lang="en-US" altLang="en-US" sz="1800" dirty="0">
              <a:solidFill>
                <a:srgbClr val="00B0F0"/>
              </a:solidFill>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28</a:t>
            </a:fld>
            <a:endParaRPr lang="en-US" dirty="0"/>
          </a:p>
        </p:txBody>
      </p:sp>
    </p:spTree>
    <p:extLst>
      <p:ext uri="{BB962C8B-B14F-4D97-AF65-F5344CB8AC3E}">
        <p14:creationId xmlns:p14="http://schemas.microsoft.com/office/powerpoint/2010/main" val="904403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0" lvl="1" algn="l">
              <a:buClrTx/>
            </a:pPr>
            <a:r>
              <a:rPr lang="en-US" sz="2800" dirty="0" smtClean="0">
                <a:solidFill>
                  <a:srgbClr val="000066"/>
                </a:solidFill>
                <a:latin typeface="Times New Roman"/>
                <a:cs typeface="Times New Roman"/>
              </a:rPr>
              <a:t>2 </a:t>
            </a:r>
            <a:r>
              <a:rPr lang="en-US" sz="2800" dirty="0">
                <a:solidFill>
                  <a:srgbClr val="000066"/>
                </a:solidFill>
                <a:latin typeface="Times New Roman"/>
                <a:cs typeface="Times New Roman"/>
              </a:rPr>
              <a:t>independent power sources minimum, 1 must be located on site</a:t>
            </a:r>
            <a:r>
              <a:rPr lang="en-US" sz="2800" dirty="0" smtClean="0">
                <a:solidFill>
                  <a:srgbClr val="000066"/>
                </a:solidFill>
                <a:latin typeface="Times New Roman"/>
                <a:cs typeface="Times New Roman"/>
              </a:rPr>
              <a:t>.</a:t>
            </a:r>
            <a:r>
              <a:rPr lang="en-US" dirty="0" smtClean="0">
                <a:solidFill>
                  <a:srgbClr val="000066"/>
                </a:solidFill>
                <a:latin typeface="Times New Roman"/>
                <a:cs typeface="Times New Roman"/>
              </a:rPr>
              <a:t> </a:t>
            </a:r>
            <a:endParaRPr lang="en-US" dirty="0">
              <a:solidFill>
                <a:srgbClr val="000066"/>
              </a:solidFill>
              <a:latin typeface="Times New Roman"/>
              <a:cs typeface="Times New Roman"/>
            </a:endParaRPr>
          </a:p>
          <a:p>
            <a:pPr algn="l"/>
            <a:endParaRPr lang="en-US" dirty="0" smtClean="0">
              <a:latin typeface="Times New Roman"/>
              <a:cs typeface="Times New Roman"/>
            </a:endParaRPr>
          </a:p>
          <a:p>
            <a:pPr algn="l"/>
            <a:r>
              <a:rPr lang="en-US" dirty="0">
                <a:latin typeface="Times New Roman"/>
                <a:cs typeface="Times New Roman"/>
              </a:rPr>
              <a:t>Emergency Power Supply (EPS) Definition: </a:t>
            </a:r>
            <a:endParaRPr lang="en-US" dirty="0" smtClean="0">
              <a:latin typeface="Times New Roman"/>
              <a:cs typeface="Times New Roman"/>
            </a:endParaRPr>
          </a:p>
          <a:p>
            <a:pPr marL="342900" indent="-342900" algn="l">
              <a:buFont typeface="Arial"/>
              <a:buChar char="•"/>
            </a:pPr>
            <a:r>
              <a:rPr lang="en-US" sz="2400" dirty="0" smtClean="0">
                <a:latin typeface="Times New Roman"/>
                <a:cs typeface="Times New Roman"/>
              </a:rPr>
              <a:t>“</a:t>
            </a:r>
            <a:r>
              <a:rPr lang="en-US" sz="2400" dirty="0">
                <a:latin typeface="Times New Roman"/>
                <a:cs typeface="Times New Roman"/>
              </a:rPr>
              <a:t>The source of electric power of the required capacity and quality for an emergency power supply system. </a:t>
            </a:r>
            <a:r>
              <a:rPr lang="en-US" sz="2400" dirty="0">
                <a:solidFill>
                  <a:srgbClr val="00B0F0"/>
                </a:solidFill>
                <a:latin typeface="Times New Roman"/>
                <a:cs typeface="Times New Roman"/>
              </a:rPr>
              <a:t>NFPA </a:t>
            </a:r>
            <a:r>
              <a:rPr lang="en-US" sz="2400" dirty="0" smtClean="0">
                <a:solidFill>
                  <a:srgbClr val="00B0F0"/>
                </a:solidFill>
                <a:latin typeface="Times New Roman"/>
                <a:cs typeface="Times New Roman"/>
              </a:rPr>
              <a:t>110: 3.3.3</a:t>
            </a:r>
            <a:endParaRPr lang="en-US" sz="2400" dirty="0">
              <a:latin typeface="Times New Roman"/>
              <a:cs typeface="Times New Roman"/>
            </a:endParaRPr>
          </a:p>
          <a:p>
            <a:pPr marL="800100" lvl="1" indent="-342900" algn="l">
              <a:buFont typeface="Arial"/>
              <a:buChar char="•"/>
            </a:pPr>
            <a:r>
              <a:rPr lang="en-US" sz="2000" dirty="0" smtClean="0"/>
              <a:t>In </a:t>
            </a:r>
            <a:r>
              <a:rPr lang="en-US" sz="2000" dirty="0"/>
              <a:t>simple terms, the generator and directly associated components constitute the </a:t>
            </a:r>
            <a:r>
              <a:rPr lang="en-US" sz="2000" dirty="0" smtClean="0"/>
              <a:t>EPS. ATS are not part of EPS.</a:t>
            </a:r>
          </a:p>
          <a:p>
            <a:pPr marL="800100" lvl="1" indent="-342900" algn="l">
              <a:buFont typeface="Arial"/>
              <a:buChar char="•"/>
            </a:pPr>
            <a:endParaRPr lang="en-US" sz="20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29</a:t>
            </a:fld>
            <a:endParaRPr lang="en-US" dirty="0"/>
          </a:p>
        </p:txBody>
      </p:sp>
    </p:spTree>
    <p:extLst>
      <p:ext uri="{BB962C8B-B14F-4D97-AF65-F5344CB8AC3E}">
        <p14:creationId xmlns:p14="http://schemas.microsoft.com/office/powerpoint/2010/main" val="5243808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a:latin typeface="Times New Roman"/>
                <a:cs typeface="Times New Roman"/>
              </a:rPr>
              <a:t>Emergency Power Supply System (EPSS</a:t>
            </a:r>
            <a:r>
              <a:rPr lang="en-US" dirty="0" smtClean="0">
                <a:latin typeface="Times New Roman"/>
                <a:cs typeface="Times New Roman"/>
              </a:rPr>
              <a:t>): </a:t>
            </a:r>
          </a:p>
          <a:p>
            <a:pPr marL="342900" indent="-342900" algn="l">
              <a:buFont typeface="Arial"/>
              <a:buChar char="•"/>
            </a:pPr>
            <a:r>
              <a:rPr lang="en-US" sz="2400" dirty="0" smtClean="0"/>
              <a:t>“EPS </a:t>
            </a:r>
            <a:r>
              <a:rPr lang="en-US" sz="2400" dirty="0"/>
              <a:t>coupled to a system </a:t>
            </a:r>
            <a:r>
              <a:rPr lang="en-US" sz="2400" dirty="0" smtClean="0"/>
              <a:t>of </a:t>
            </a:r>
            <a:r>
              <a:rPr lang="en-US" sz="2400" dirty="0"/>
              <a:t>conductors, disconnecting </a:t>
            </a:r>
            <a:r>
              <a:rPr lang="en-US" sz="2400" dirty="0" smtClean="0"/>
              <a:t>means </a:t>
            </a:r>
            <a:r>
              <a:rPr lang="en-US" sz="2400" dirty="0"/>
              <a:t>and overcurrent protective devices, transfer switches, and all control, supervisory, and support devices up to and including the load terminals of the transfer equipment needed for the system to operate as a safe and reliable source of electrical power.” </a:t>
            </a:r>
            <a:r>
              <a:rPr lang="en-US" sz="2400" dirty="0">
                <a:solidFill>
                  <a:srgbClr val="00B0F0"/>
                </a:solidFill>
              </a:rPr>
              <a:t>NFPA </a:t>
            </a:r>
            <a:r>
              <a:rPr lang="en-US" sz="2400" dirty="0" smtClean="0">
                <a:solidFill>
                  <a:srgbClr val="00B0F0"/>
                </a:solidFill>
              </a:rPr>
              <a:t>110: </a:t>
            </a:r>
            <a:r>
              <a:rPr lang="en-US" sz="2400" dirty="0">
                <a:solidFill>
                  <a:srgbClr val="00B0F0"/>
                </a:solidFill>
              </a:rPr>
              <a:t>3.3.4</a:t>
            </a:r>
          </a:p>
          <a:p>
            <a:pPr marL="800100" lvl="1" indent="-342900" algn="l">
              <a:buFont typeface="Arial"/>
              <a:buChar char="•"/>
            </a:pPr>
            <a:r>
              <a:rPr lang="en-US" sz="2000" dirty="0"/>
              <a:t>In simple terms, ATSs, distribution panels and breakers needed to couple the EPS to the facility, along with the components installed in the facility constitute the </a:t>
            </a:r>
            <a:r>
              <a:rPr lang="en-US" sz="2000" dirty="0" smtClean="0"/>
              <a:t>EPSS.</a:t>
            </a:r>
            <a:endParaRPr lang="en-US" sz="20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30</a:t>
            </a:fld>
            <a:endParaRPr lang="en-US" dirty="0"/>
          </a:p>
        </p:txBody>
      </p:sp>
    </p:spTree>
    <p:extLst>
      <p:ext uri="{BB962C8B-B14F-4D97-AF65-F5344CB8AC3E}">
        <p14:creationId xmlns:p14="http://schemas.microsoft.com/office/powerpoint/2010/main" val="1298633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smtClean="0">
                <a:latin typeface="Times New Roman" pitchFamily="18" charset="0"/>
                <a:cs typeface="Times New Roman" pitchFamily="18" charset="0"/>
              </a:rPr>
              <a:t>Types of Levels:</a:t>
            </a:r>
            <a:endParaRPr lang="en-US" sz="1800" dirty="0" smtClean="0">
              <a:latin typeface="Times New Roman" pitchFamily="18" charset="0"/>
              <a:cs typeface="Times New Roman" pitchFamily="18" charset="0"/>
            </a:endParaRPr>
          </a:p>
          <a:p>
            <a:pPr marL="342900" indent="-342900" algn="l">
              <a:buFont typeface="Arial"/>
              <a:buChar char="•"/>
            </a:pPr>
            <a:r>
              <a:rPr lang="en-US" sz="2400" dirty="0" smtClean="0">
                <a:latin typeface="Times New Roman"/>
                <a:cs typeface="Times New Roman"/>
              </a:rPr>
              <a:t>Level 1 is Cat. 1, where failure of equipment could result in loss of life or serious injuries. </a:t>
            </a:r>
            <a:r>
              <a:rPr lang="en-US" sz="2400" dirty="0" smtClean="0">
                <a:solidFill>
                  <a:srgbClr val="00B0F0"/>
                </a:solidFill>
                <a:latin typeface="Times New Roman"/>
                <a:cs typeface="Times New Roman"/>
              </a:rPr>
              <a:t>4.4.1</a:t>
            </a:r>
          </a:p>
          <a:p>
            <a:pPr marL="342900" indent="-342900" algn="l">
              <a:buFont typeface="Arial"/>
              <a:buChar char="•"/>
            </a:pPr>
            <a:r>
              <a:rPr lang="en-US" sz="2400" dirty="0" smtClean="0">
                <a:latin typeface="Times New Roman"/>
                <a:cs typeface="Times New Roman"/>
              </a:rPr>
              <a:t>Level 2 </a:t>
            </a:r>
            <a:r>
              <a:rPr lang="en-US" sz="2400" dirty="0">
                <a:latin typeface="Times New Roman"/>
                <a:cs typeface="Times New Roman"/>
              </a:rPr>
              <a:t>is Cat. </a:t>
            </a:r>
            <a:r>
              <a:rPr lang="en-US" sz="2400" dirty="0" smtClean="0">
                <a:latin typeface="Times New Roman"/>
                <a:cs typeface="Times New Roman"/>
              </a:rPr>
              <a:t>2, </a:t>
            </a:r>
            <a:r>
              <a:rPr lang="en-US" sz="2400" dirty="0">
                <a:latin typeface="Times New Roman"/>
                <a:cs typeface="Times New Roman"/>
              </a:rPr>
              <a:t>where failure of </a:t>
            </a:r>
            <a:r>
              <a:rPr lang="en-US" sz="2400" dirty="0" smtClean="0">
                <a:latin typeface="Times New Roman"/>
                <a:cs typeface="Times New Roman"/>
              </a:rPr>
              <a:t>EPSS is less critical to human life. </a:t>
            </a:r>
            <a:r>
              <a:rPr lang="en-US" sz="2400" dirty="0" smtClean="0">
                <a:solidFill>
                  <a:srgbClr val="00B0F0"/>
                </a:solidFill>
                <a:latin typeface="Times New Roman"/>
                <a:cs typeface="Times New Roman"/>
              </a:rPr>
              <a:t>4.4.2</a:t>
            </a:r>
            <a:endParaRPr lang="en-US" sz="2400" dirty="0">
              <a:solidFill>
                <a:srgbClr val="00B0F0"/>
              </a:solidFill>
              <a:latin typeface="Times New Roman"/>
              <a:cs typeface="Times New Roman"/>
            </a:endParaRPr>
          </a:p>
          <a:p>
            <a:pPr algn="l"/>
            <a:r>
              <a:rPr lang="en-US" dirty="0" smtClean="0">
                <a:latin typeface="Times New Roman" pitchFamily="18" charset="0"/>
                <a:cs typeface="Times New Roman" pitchFamily="18" charset="0"/>
              </a:rPr>
              <a:t>Alarms:</a:t>
            </a:r>
            <a:endParaRPr lang="en-US" dirty="0">
              <a:latin typeface="Times New Roman" pitchFamily="18" charset="0"/>
              <a:cs typeface="Times New Roman" pitchFamily="18" charset="0"/>
            </a:endParaRPr>
          </a:p>
          <a:p>
            <a:pPr marL="342900" indent="-342900" algn="l">
              <a:buFont typeface="Arial"/>
              <a:buChar char="•"/>
            </a:pPr>
            <a:r>
              <a:rPr lang="en-US" sz="2400" dirty="0">
                <a:latin typeface="Times New Roman"/>
                <a:cs typeface="Times New Roman"/>
              </a:rPr>
              <a:t>Level </a:t>
            </a:r>
            <a:r>
              <a:rPr lang="en-US" sz="2400" dirty="0" smtClean="0">
                <a:latin typeface="Times New Roman"/>
                <a:cs typeface="Times New Roman"/>
              </a:rPr>
              <a:t>1 EPS requires 2 alarms </a:t>
            </a:r>
            <a:r>
              <a:rPr lang="en-US" sz="2400" dirty="0" smtClean="0">
                <a:solidFill>
                  <a:srgbClr val="00B0F0"/>
                </a:solidFill>
                <a:latin typeface="Times New Roman"/>
                <a:cs typeface="Times New Roman"/>
              </a:rPr>
              <a:t>5.6.6.2</a:t>
            </a:r>
          </a:p>
          <a:p>
            <a:pPr marL="800100" lvl="1" indent="-342900" algn="l">
              <a:buFont typeface="Arial"/>
              <a:buChar char="•"/>
            </a:pPr>
            <a:r>
              <a:rPr lang="en-US" sz="2000" dirty="0">
                <a:cs typeface="Times New Roman"/>
              </a:rPr>
              <a:t>L</a:t>
            </a:r>
            <a:r>
              <a:rPr lang="en-US" sz="2000" dirty="0" smtClean="0">
                <a:cs typeface="Times New Roman"/>
              </a:rPr>
              <a:t>ocal annunciation</a:t>
            </a:r>
            <a:endParaRPr lang="en-US" sz="2000" dirty="0">
              <a:cs typeface="Times New Roman"/>
            </a:endParaRPr>
          </a:p>
          <a:p>
            <a:pPr marL="800100" lvl="1" indent="-342900" algn="l">
              <a:buFont typeface="Arial"/>
              <a:buChar char="•"/>
            </a:pPr>
            <a:r>
              <a:rPr lang="en-US" sz="2000" dirty="0" smtClean="0">
                <a:cs typeface="Times New Roman"/>
              </a:rPr>
              <a:t>Facility remote annunciator</a:t>
            </a:r>
          </a:p>
          <a:p>
            <a:pPr marL="800100" lvl="1" indent="-342900" algn="l">
              <a:buFont typeface="Arial"/>
              <a:buChar char="•"/>
            </a:pPr>
            <a:r>
              <a:rPr lang="en-US" sz="2000" dirty="0" smtClean="0">
                <a:cs typeface="Times New Roman"/>
              </a:rPr>
              <a:t>Centralized computer system not permitted to substitute alarm annunciator. </a:t>
            </a:r>
            <a:r>
              <a:rPr lang="en-US" sz="2000" dirty="0" smtClean="0">
                <a:solidFill>
                  <a:srgbClr val="00B0F0"/>
                </a:solidFill>
                <a:cs typeface="Times New Roman"/>
              </a:rPr>
              <a:t>6.4.1.1.7.5</a:t>
            </a:r>
          </a:p>
          <a:p>
            <a:pPr marL="342900" indent="-342900" algn="l">
              <a:buFont typeface="Arial"/>
              <a:buChar char="•"/>
            </a:pPr>
            <a:r>
              <a:rPr lang="en-US" sz="2400" dirty="0" smtClean="0">
                <a:latin typeface="Times New Roman"/>
                <a:cs typeface="Times New Roman"/>
              </a:rPr>
              <a:t>Level 2 EPS requires 1 local alarms </a:t>
            </a:r>
            <a:r>
              <a:rPr lang="en-US" sz="2400" dirty="0" smtClean="0">
                <a:solidFill>
                  <a:srgbClr val="00B0F0"/>
                </a:solidFill>
                <a:latin typeface="Times New Roman"/>
                <a:cs typeface="Times New Roman"/>
              </a:rPr>
              <a:t>5.6.6.2</a:t>
            </a:r>
            <a:endParaRPr lang="en-US" sz="2000" dirty="0" smtClean="0">
              <a:solidFill>
                <a:srgbClr val="00B0F0"/>
              </a:solidFill>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31</a:t>
            </a:fld>
            <a:endParaRPr lang="en-US" dirty="0"/>
          </a:p>
        </p:txBody>
      </p:sp>
    </p:spTree>
    <p:extLst>
      <p:ext uri="{BB962C8B-B14F-4D97-AF65-F5344CB8AC3E}">
        <p14:creationId xmlns:p14="http://schemas.microsoft.com/office/powerpoint/2010/main" val="14171099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smtClean="0">
                <a:latin typeface="Times New Roman" pitchFamily="18" charset="0"/>
                <a:cs typeface="Times New Roman" pitchFamily="18" charset="0"/>
              </a:rPr>
              <a:t>Design:</a:t>
            </a:r>
            <a:endParaRPr lang="en-US" sz="1800" dirty="0" smtClean="0">
              <a:latin typeface="Times New Roman" pitchFamily="18" charset="0"/>
              <a:cs typeface="Times New Roman" pitchFamily="18" charset="0"/>
            </a:endParaRPr>
          </a:p>
          <a:p>
            <a:pPr marL="342900" indent="-342900" algn="l">
              <a:buFont typeface="Arial"/>
              <a:buChar char="•"/>
            </a:pPr>
            <a:r>
              <a:rPr lang="en-US" sz="2400" dirty="0" smtClean="0">
                <a:latin typeface="Times New Roman"/>
                <a:cs typeface="Times New Roman"/>
              </a:rPr>
              <a:t>Separate room. Only EPS and EPSS can be this room. </a:t>
            </a:r>
            <a:r>
              <a:rPr lang="en-US" sz="2400" dirty="0" smtClean="0">
                <a:solidFill>
                  <a:srgbClr val="00B0F0"/>
                </a:solidFill>
                <a:latin typeface="Times New Roman"/>
                <a:cs typeface="Times New Roman"/>
              </a:rPr>
              <a:t>6.4.1.1.8.1 / NFPA 110 7.2.1.3 / </a:t>
            </a:r>
            <a:r>
              <a:rPr lang="en-US" sz="2400" dirty="0">
                <a:solidFill>
                  <a:srgbClr val="00B0F0"/>
                </a:solidFill>
                <a:latin typeface="Times New Roman"/>
                <a:cs typeface="Times New Roman"/>
              </a:rPr>
              <a:t>NFPA </a:t>
            </a:r>
            <a:r>
              <a:rPr lang="en-US" sz="2400" dirty="0" smtClean="0">
                <a:solidFill>
                  <a:srgbClr val="00B0F0"/>
                </a:solidFill>
                <a:latin typeface="Times New Roman"/>
                <a:cs typeface="Times New Roman"/>
              </a:rPr>
              <a:t>110: </a:t>
            </a:r>
            <a:r>
              <a:rPr lang="en-US" sz="2400" dirty="0" smtClean="0">
                <a:solidFill>
                  <a:srgbClr val="00B0F0"/>
                </a:solidFill>
                <a:latin typeface="Times New Roman"/>
                <a:cs typeface="Times New Roman"/>
              </a:rPr>
              <a:t>7.2.2.3 </a:t>
            </a:r>
            <a:r>
              <a:rPr lang="en-US" sz="2400" dirty="0" smtClean="0">
                <a:latin typeface="Times New Roman"/>
                <a:cs typeface="Times New Roman"/>
              </a:rPr>
              <a:t>(same)</a:t>
            </a:r>
          </a:p>
          <a:p>
            <a:pPr marL="342900" indent="-342900" algn="l">
              <a:buFont typeface="Arial"/>
              <a:buChar char="•"/>
            </a:pPr>
            <a:r>
              <a:rPr lang="en-US" sz="2400" dirty="0" smtClean="0">
                <a:latin typeface="Times New Roman"/>
                <a:cs typeface="Times New Roman"/>
              </a:rPr>
              <a:t>Minimize damage from flooding. </a:t>
            </a:r>
            <a:r>
              <a:rPr lang="en-US" sz="2400" dirty="0">
                <a:solidFill>
                  <a:srgbClr val="00B0F0"/>
                </a:solidFill>
                <a:latin typeface="Times New Roman"/>
                <a:cs typeface="Times New Roman"/>
              </a:rPr>
              <a:t>NFPA </a:t>
            </a:r>
            <a:r>
              <a:rPr lang="en-US" sz="2400" dirty="0" smtClean="0">
                <a:solidFill>
                  <a:srgbClr val="00B0F0"/>
                </a:solidFill>
                <a:latin typeface="Times New Roman"/>
                <a:cs typeface="Times New Roman"/>
              </a:rPr>
              <a:t>110: </a:t>
            </a:r>
            <a:r>
              <a:rPr lang="en-US" sz="2400" dirty="0" smtClean="0">
                <a:solidFill>
                  <a:srgbClr val="00B0F0"/>
                </a:solidFill>
                <a:latin typeface="Times New Roman"/>
                <a:cs typeface="Times New Roman"/>
              </a:rPr>
              <a:t>7.2.4 </a:t>
            </a:r>
            <a:r>
              <a:rPr lang="en-US" sz="2400" dirty="0" smtClean="0">
                <a:latin typeface="Times New Roman"/>
                <a:cs typeface="Times New Roman"/>
              </a:rPr>
              <a:t>(same)</a:t>
            </a:r>
          </a:p>
          <a:p>
            <a:pPr marL="342900" indent="-342900" algn="l">
              <a:buFont typeface="Arial"/>
              <a:buChar char="•"/>
            </a:pPr>
            <a:r>
              <a:rPr lang="en-US" sz="2400" dirty="0" smtClean="0">
                <a:latin typeface="Times New Roman"/>
                <a:cs typeface="Times New Roman"/>
              </a:rPr>
              <a:t>Accessible to authorized persons </a:t>
            </a:r>
            <a:r>
              <a:rPr lang="en-US" sz="2400" dirty="0" smtClean="0">
                <a:latin typeface="Times New Roman"/>
                <a:cs typeface="Times New Roman"/>
              </a:rPr>
              <a:t>only. </a:t>
            </a:r>
            <a:r>
              <a:rPr lang="en-US" sz="2400" dirty="0">
                <a:solidFill>
                  <a:srgbClr val="00B0F0"/>
                </a:solidFill>
                <a:latin typeface="Times New Roman"/>
                <a:cs typeface="Times New Roman"/>
              </a:rPr>
              <a:t>NFPA </a:t>
            </a:r>
            <a:r>
              <a:rPr lang="en-US" sz="2400" dirty="0" smtClean="0">
                <a:solidFill>
                  <a:srgbClr val="00B0F0"/>
                </a:solidFill>
                <a:latin typeface="Times New Roman"/>
                <a:cs typeface="Times New Roman"/>
              </a:rPr>
              <a:t>110: </a:t>
            </a:r>
            <a:r>
              <a:rPr lang="en-US" sz="2400" dirty="0" smtClean="0">
                <a:solidFill>
                  <a:srgbClr val="00B0F0"/>
                </a:solidFill>
                <a:latin typeface="Times New Roman"/>
                <a:cs typeface="Times New Roman"/>
              </a:rPr>
              <a:t>6.5.4</a:t>
            </a:r>
          </a:p>
          <a:p>
            <a:pPr marL="342900" lvl="1" indent="-342900" algn="l">
              <a:buClrTx/>
              <a:buFont typeface="Arial"/>
              <a:buChar char="•"/>
            </a:pPr>
            <a:r>
              <a:rPr lang="en-US" dirty="0">
                <a:solidFill>
                  <a:srgbClr val="000066"/>
                </a:solidFill>
                <a:latin typeface="Times New Roman"/>
                <a:cs typeface="Times New Roman"/>
              </a:rPr>
              <a:t>36 inches around </a:t>
            </a:r>
            <a:r>
              <a:rPr lang="en-US" dirty="0" smtClean="0">
                <a:solidFill>
                  <a:srgbClr val="000066"/>
                </a:solidFill>
                <a:latin typeface="Times New Roman"/>
                <a:cs typeface="Times New Roman"/>
              </a:rPr>
              <a:t>generator</a:t>
            </a:r>
            <a:r>
              <a:rPr lang="en-US" dirty="0">
                <a:solidFill>
                  <a:srgbClr val="000066"/>
                </a:solidFill>
                <a:latin typeface="Times New Roman"/>
                <a:cs typeface="Times New Roman"/>
              </a:rPr>
              <a:t>. </a:t>
            </a:r>
            <a:r>
              <a:rPr lang="en-US" dirty="0">
                <a:solidFill>
                  <a:srgbClr val="00B0F0"/>
                </a:solidFill>
                <a:latin typeface="Times New Roman"/>
                <a:cs typeface="Times New Roman"/>
              </a:rPr>
              <a:t>NFPA </a:t>
            </a:r>
            <a:r>
              <a:rPr lang="en-US" dirty="0" smtClean="0">
                <a:solidFill>
                  <a:srgbClr val="00B0F0"/>
                </a:solidFill>
                <a:latin typeface="Times New Roman"/>
                <a:cs typeface="Times New Roman"/>
              </a:rPr>
              <a:t>110: </a:t>
            </a:r>
            <a:r>
              <a:rPr lang="en-US" dirty="0">
                <a:solidFill>
                  <a:srgbClr val="00B0F0"/>
                </a:solidFill>
                <a:latin typeface="Times New Roman"/>
                <a:cs typeface="Times New Roman"/>
              </a:rPr>
              <a:t>7.2.6</a:t>
            </a:r>
          </a:p>
          <a:p>
            <a:pPr marL="800100" lvl="2" indent="-342900" algn="l">
              <a:buFont typeface="Arial"/>
              <a:buChar char="•"/>
            </a:pPr>
            <a:r>
              <a:rPr lang="en-US" dirty="0" smtClean="0">
                <a:solidFill>
                  <a:srgbClr val="8C001B"/>
                </a:solidFill>
                <a:latin typeface="Times New Roman"/>
                <a:cs typeface="Times New Roman"/>
              </a:rPr>
              <a:t>(</a:t>
            </a:r>
            <a:r>
              <a:rPr lang="en-US" dirty="0">
                <a:solidFill>
                  <a:srgbClr val="8C001B"/>
                </a:solidFill>
                <a:latin typeface="Times New Roman"/>
                <a:cs typeface="Times New Roman"/>
              </a:rPr>
              <a:t>2002: 30 inches</a:t>
            </a:r>
            <a:r>
              <a:rPr lang="en-US" dirty="0" smtClean="0">
                <a:solidFill>
                  <a:srgbClr val="8C001B"/>
                </a:solidFill>
                <a:latin typeface="Times New Roman"/>
                <a:cs typeface="Times New Roman"/>
              </a:rPr>
              <a:t>)</a:t>
            </a:r>
            <a:endParaRPr lang="en-US" dirty="0">
              <a:solidFill>
                <a:srgbClr val="8C001B"/>
              </a:solidFill>
              <a:latin typeface="Times New Roman"/>
              <a:cs typeface="Times New Roman"/>
            </a:endParaRPr>
          </a:p>
          <a:p>
            <a:pPr marL="342900" indent="-342900" algn="l">
              <a:buFont typeface="Arial"/>
              <a:buChar char="•"/>
            </a:pPr>
            <a:r>
              <a:rPr lang="en-US" sz="2400" dirty="0" smtClean="0">
                <a:latin typeface="Times New Roman"/>
                <a:cs typeface="Times New Roman"/>
              </a:rPr>
              <a:t>Level 1 EPSS not in room where normal service equipment is installed (if over 150 volts/greater 1000 amperes) </a:t>
            </a:r>
            <a:r>
              <a:rPr lang="en-US" sz="2400" dirty="0">
                <a:solidFill>
                  <a:srgbClr val="00B0F0"/>
                </a:solidFill>
                <a:latin typeface="Times New Roman"/>
                <a:cs typeface="Times New Roman"/>
              </a:rPr>
              <a:t>NFPA </a:t>
            </a:r>
            <a:r>
              <a:rPr lang="en-US" sz="2400" dirty="0" smtClean="0">
                <a:solidFill>
                  <a:srgbClr val="00B0F0"/>
                </a:solidFill>
                <a:latin typeface="Times New Roman"/>
                <a:cs typeface="Times New Roman"/>
              </a:rPr>
              <a:t>110: </a:t>
            </a:r>
            <a:r>
              <a:rPr lang="en-US" sz="2400" dirty="0" smtClean="0">
                <a:solidFill>
                  <a:srgbClr val="00B0F0"/>
                </a:solidFill>
                <a:latin typeface="Times New Roman"/>
                <a:cs typeface="Times New Roman"/>
              </a:rPr>
              <a:t>7.2.3 </a:t>
            </a:r>
            <a:r>
              <a:rPr lang="en-US" sz="2400" dirty="0" smtClean="0">
                <a:latin typeface="Times New Roman"/>
                <a:cs typeface="Times New Roman"/>
              </a:rPr>
              <a:t>(same)</a:t>
            </a:r>
          </a:p>
          <a:p>
            <a:pPr marL="342900" indent="-342900" algn="l">
              <a:buFont typeface="Arial"/>
              <a:buChar char="•"/>
            </a:pPr>
            <a:r>
              <a:rPr lang="en-US" sz="2400" dirty="0" smtClean="0">
                <a:latin typeface="Times New Roman"/>
                <a:cs typeface="Times New Roman"/>
              </a:rPr>
              <a:t>Final Inspection: submit commissioning report.</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32</a:t>
            </a:fld>
            <a:endParaRPr lang="en-US" dirty="0"/>
          </a:p>
        </p:txBody>
      </p:sp>
    </p:spTree>
    <p:extLst>
      <p:ext uri="{BB962C8B-B14F-4D97-AF65-F5344CB8AC3E}">
        <p14:creationId xmlns:p14="http://schemas.microsoft.com/office/powerpoint/2010/main" val="30667909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smtClean="0">
                <a:latin typeface="Times New Roman" pitchFamily="18" charset="0"/>
                <a:cs typeface="Times New Roman" pitchFamily="18" charset="0"/>
              </a:rPr>
              <a:t>Design: </a:t>
            </a:r>
            <a:endParaRPr lang="en-US" sz="1800" dirty="0" smtClean="0">
              <a:latin typeface="Times New Roman" pitchFamily="18" charset="0"/>
              <a:cs typeface="Times New Roman" pitchFamily="18" charset="0"/>
            </a:endParaRPr>
          </a:p>
          <a:p>
            <a:pPr marL="342900" indent="-342900" algn="l">
              <a:buFont typeface="Arial"/>
              <a:buChar char="•"/>
            </a:pPr>
            <a:r>
              <a:rPr lang="en-US" sz="2400" dirty="0" smtClean="0">
                <a:latin typeface="Times New Roman"/>
                <a:cs typeface="Times New Roman"/>
              </a:rPr>
              <a:t>Indoor</a:t>
            </a:r>
            <a:r>
              <a:rPr lang="en-US" sz="2400" dirty="0">
                <a:latin typeface="Times New Roman"/>
                <a:cs typeface="Times New Roman"/>
              </a:rPr>
              <a:t>: </a:t>
            </a:r>
            <a:endParaRPr lang="en-US" sz="2400" dirty="0" smtClean="0">
              <a:latin typeface="Times New Roman"/>
              <a:cs typeface="Times New Roman"/>
            </a:endParaRPr>
          </a:p>
          <a:p>
            <a:pPr marL="800100" lvl="1" indent="-342900" algn="l">
              <a:buFont typeface="Arial"/>
              <a:buChar char="•"/>
            </a:pPr>
            <a:r>
              <a:rPr lang="en-US" sz="2000" dirty="0">
                <a:cs typeface="Times New Roman"/>
              </a:rPr>
              <a:t>2 hour </a:t>
            </a:r>
            <a:r>
              <a:rPr lang="en-US" sz="2000" dirty="0" smtClean="0">
                <a:cs typeface="Times New Roman"/>
              </a:rPr>
              <a:t>containment </a:t>
            </a:r>
            <a:r>
              <a:rPr lang="en-US" sz="2000" dirty="0">
                <a:solidFill>
                  <a:srgbClr val="00B0F0"/>
                </a:solidFill>
                <a:cs typeface="Times New Roman"/>
              </a:rPr>
              <a:t>6.4.1.1.8.1 / NFPA </a:t>
            </a:r>
            <a:r>
              <a:rPr lang="en-US" sz="2000" dirty="0" smtClean="0">
                <a:solidFill>
                  <a:srgbClr val="00B0F0"/>
                </a:solidFill>
                <a:cs typeface="Times New Roman"/>
              </a:rPr>
              <a:t>110: </a:t>
            </a:r>
            <a:r>
              <a:rPr lang="en-US" sz="2000" dirty="0">
                <a:solidFill>
                  <a:srgbClr val="00B0F0"/>
                </a:solidFill>
                <a:cs typeface="Times New Roman"/>
              </a:rPr>
              <a:t>7.2.1.1 </a:t>
            </a:r>
            <a:r>
              <a:rPr lang="en-US" sz="2000" dirty="0">
                <a:cs typeface="Times New Roman"/>
              </a:rPr>
              <a:t>(same)</a:t>
            </a:r>
          </a:p>
          <a:p>
            <a:pPr marL="800100" lvl="1" indent="-342900" algn="l">
              <a:buFont typeface="Arial"/>
              <a:buChar char="•"/>
            </a:pPr>
            <a:r>
              <a:rPr lang="en-US" sz="2000" dirty="0">
                <a:cs typeface="Times New Roman"/>
              </a:rPr>
              <a:t>40-degree </a:t>
            </a:r>
            <a:r>
              <a:rPr lang="en-US" sz="2000" dirty="0" smtClean="0">
                <a:cs typeface="Times New Roman"/>
              </a:rPr>
              <a:t>minimum. </a:t>
            </a:r>
            <a:r>
              <a:rPr lang="en-US" sz="2000" dirty="0">
                <a:solidFill>
                  <a:srgbClr val="00B0F0"/>
                </a:solidFill>
                <a:cs typeface="Times New Roman"/>
              </a:rPr>
              <a:t>NFPA </a:t>
            </a:r>
            <a:r>
              <a:rPr lang="en-US" sz="2000" dirty="0" smtClean="0">
                <a:solidFill>
                  <a:srgbClr val="00B0F0"/>
                </a:solidFill>
                <a:cs typeface="Times New Roman"/>
              </a:rPr>
              <a:t>110: </a:t>
            </a:r>
            <a:r>
              <a:rPr lang="en-US" sz="2000" dirty="0">
                <a:solidFill>
                  <a:srgbClr val="00B0F0"/>
                </a:solidFill>
                <a:cs typeface="Times New Roman"/>
              </a:rPr>
              <a:t>9.3.10.3.6</a:t>
            </a:r>
          </a:p>
          <a:p>
            <a:pPr marL="1257300" lvl="2" indent="-342900" algn="l">
              <a:buFont typeface="Arial"/>
              <a:buChar char="•"/>
            </a:pPr>
            <a:r>
              <a:rPr lang="en-US" sz="1800" dirty="0">
                <a:latin typeface="Times New Roman"/>
                <a:cs typeface="Times New Roman"/>
              </a:rPr>
              <a:t>(2002: 50 degree minimum in room)</a:t>
            </a:r>
          </a:p>
          <a:p>
            <a:pPr marL="800100" lvl="1" indent="-342900" algn="l">
              <a:buFont typeface="Arial"/>
              <a:buChar char="•"/>
            </a:pPr>
            <a:r>
              <a:rPr lang="en-US" sz="2000" dirty="0">
                <a:cs typeface="Times New Roman"/>
              </a:rPr>
              <a:t>Heated as necessary to maintain engine water and battery jacket</a:t>
            </a:r>
          </a:p>
          <a:p>
            <a:pPr marL="1257300" lvl="2" indent="-342900" algn="l">
              <a:buFont typeface="Arial"/>
              <a:buChar char="•"/>
            </a:pPr>
            <a:r>
              <a:rPr lang="en-US" sz="1800" dirty="0">
                <a:latin typeface="Times New Roman"/>
                <a:cs typeface="Times New Roman"/>
              </a:rPr>
              <a:t>Engine water-jacket temperature per manufacturer (2002: 50 degree)</a:t>
            </a:r>
          </a:p>
          <a:p>
            <a:pPr marL="800100" lvl="1" indent="-342900" algn="l">
              <a:buFont typeface="Arial"/>
              <a:buChar char="•"/>
            </a:pPr>
            <a:r>
              <a:rPr lang="en-US" sz="2000" dirty="0">
                <a:cs typeface="Times New Roman"/>
              </a:rPr>
              <a:t>Exterior air for both ventilation and exhaust (preferably on opposite walls) </a:t>
            </a:r>
            <a:r>
              <a:rPr lang="en-US" sz="2000" dirty="0">
                <a:solidFill>
                  <a:srgbClr val="00B0F0"/>
                </a:solidFill>
                <a:cs typeface="Times New Roman"/>
              </a:rPr>
              <a:t>9.3.10.3.1 &amp; 9.3.10.3.1.1 / NFPA 110: 7.7.1</a:t>
            </a:r>
          </a:p>
          <a:p>
            <a:pPr marL="1257300" lvl="2" indent="-342900" algn="l">
              <a:buFont typeface="Arial"/>
              <a:buChar char="•"/>
            </a:pPr>
            <a:r>
              <a:rPr lang="en-US" sz="1800" dirty="0">
                <a:latin typeface="Times New Roman"/>
                <a:cs typeface="Times New Roman"/>
              </a:rPr>
              <a:t>Level 1 requires exterior opening or 2 hour rated air transfer system. </a:t>
            </a:r>
            <a:r>
              <a:rPr lang="en-US" sz="1800" dirty="0">
                <a:solidFill>
                  <a:srgbClr val="00B0F0"/>
                </a:solidFill>
                <a:latin typeface="Times New Roman"/>
                <a:cs typeface="Times New Roman"/>
              </a:rPr>
              <a:t>9.3.10.3,2,2, / NFPA7.7.2.2</a:t>
            </a:r>
          </a:p>
          <a:p>
            <a:pPr marL="1257300" lvl="2" indent="-342900" algn="l">
              <a:buFont typeface="Arial"/>
              <a:buChar char="•"/>
            </a:pPr>
            <a:r>
              <a:rPr lang="en-US" sz="1800" dirty="0">
                <a:latin typeface="Times New Roman"/>
                <a:cs typeface="Times New Roman"/>
              </a:rPr>
              <a:t>No self closing louvers/devices </a:t>
            </a:r>
            <a:r>
              <a:rPr lang="en-US" sz="1800" dirty="0" smtClean="0">
                <a:solidFill>
                  <a:srgbClr val="00B0F0"/>
                </a:solidFill>
                <a:latin typeface="Times New Roman"/>
                <a:cs typeface="Times New Roman"/>
              </a:rPr>
              <a:t>9.3.10.3.2.3 </a:t>
            </a:r>
            <a:r>
              <a:rPr lang="en-US" sz="1800" dirty="0">
                <a:solidFill>
                  <a:srgbClr val="00B0F0"/>
                </a:solidFill>
                <a:latin typeface="Times New Roman"/>
                <a:cs typeface="Times New Roman"/>
              </a:rPr>
              <a:t>/ </a:t>
            </a:r>
            <a:r>
              <a:rPr lang="en-US" sz="1800" dirty="0" smtClean="0">
                <a:solidFill>
                  <a:srgbClr val="00B0F0"/>
                </a:solidFill>
                <a:latin typeface="Times New Roman"/>
                <a:cs typeface="Times New Roman"/>
              </a:rPr>
              <a:t>NFPA 110: 7.7.2.3</a:t>
            </a:r>
            <a:endParaRPr lang="en-US" sz="1800" dirty="0">
              <a:solidFill>
                <a:srgbClr val="00B0F0"/>
              </a:solidFill>
              <a:latin typeface="Times New Roman"/>
              <a:cs typeface="Times New Roman"/>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33</a:t>
            </a:fld>
            <a:endParaRPr lang="en-US" dirty="0"/>
          </a:p>
        </p:txBody>
      </p:sp>
    </p:spTree>
    <p:extLst>
      <p:ext uri="{BB962C8B-B14F-4D97-AF65-F5344CB8AC3E}">
        <p14:creationId xmlns:p14="http://schemas.microsoft.com/office/powerpoint/2010/main" val="15520607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smtClean="0">
                <a:latin typeface="Times New Roman" pitchFamily="18" charset="0"/>
                <a:cs typeface="Times New Roman" pitchFamily="18" charset="0"/>
              </a:rPr>
              <a:t>Design: </a:t>
            </a:r>
            <a:endParaRPr lang="en-US" sz="1800" dirty="0" smtClean="0">
              <a:latin typeface="Times New Roman" pitchFamily="18" charset="0"/>
              <a:cs typeface="Times New Roman" pitchFamily="18" charset="0"/>
            </a:endParaRPr>
          </a:p>
          <a:p>
            <a:pPr marL="342900" indent="-342900" algn="l">
              <a:buFont typeface="Arial"/>
              <a:buChar char="•"/>
            </a:pPr>
            <a:r>
              <a:rPr lang="en-US" sz="2400" dirty="0" smtClean="0">
                <a:latin typeface="Times New Roman"/>
                <a:cs typeface="Times New Roman"/>
              </a:rPr>
              <a:t>Outdoor</a:t>
            </a:r>
            <a:r>
              <a:rPr lang="en-US" sz="2400" dirty="0">
                <a:latin typeface="Times New Roman"/>
                <a:cs typeface="Times New Roman"/>
              </a:rPr>
              <a:t>: </a:t>
            </a:r>
          </a:p>
          <a:p>
            <a:pPr marL="800100" lvl="1" indent="-342900" algn="l">
              <a:buFont typeface="Arial"/>
              <a:buChar char="•"/>
            </a:pPr>
            <a:r>
              <a:rPr lang="en-US" sz="2000" dirty="0">
                <a:cs typeface="Times New Roman"/>
              </a:rPr>
              <a:t>Resist snow and rain. </a:t>
            </a:r>
            <a:r>
              <a:rPr lang="en-US" sz="2000" dirty="0">
                <a:solidFill>
                  <a:srgbClr val="00B0F0"/>
                </a:solidFill>
                <a:cs typeface="Times New Roman"/>
              </a:rPr>
              <a:t>7.2.2.1</a:t>
            </a:r>
            <a:r>
              <a:rPr lang="en-US" sz="2000" dirty="0">
                <a:cs typeface="Times New Roman"/>
              </a:rPr>
              <a:t> (same)</a:t>
            </a:r>
          </a:p>
          <a:p>
            <a:pPr marL="800100" lvl="1" indent="-342900" algn="l">
              <a:buFont typeface="Arial"/>
              <a:buChar char="•"/>
            </a:pPr>
            <a:r>
              <a:rPr lang="en-US" sz="2000" dirty="0">
                <a:cs typeface="Times New Roman"/>
              </a:rPr>
              <a:t>Exterior wall opening OR 2 hour rated air transfer system.</a:t>
            </a:r>
          </a:p>
          <a:p>
            <a:pPr marL="800100" lvl="1" indent="-342900" algn="l">
              <a:buFont typeface="Arial"/>
              <a:buChar char="•"/>
            </a:pPr>
            <a:r>
              <a:rPr lang="en-US" sz="2000" dirty="0">
                <a:cs typeface="Times New Roman"/>
              </a:rPr>
              <a:t>Ambient air temperature containing </a:t>
            </a:r>
            <a:r>
              <a:rPr lang="en-US" sz="2000" dirty="0" smtClean="0">
                <a:cs typeface="Times New Roman"/>
              </a:rPr>
              <a:t>Level 1 </a:t>
            </a:r>
            <a:r>
              <a:rPr lang="en-US" sz="2000" dirty="0">
                <a:cs typeface="Times New Roman"/>
              </a:rPr>
              <a:t>rotating equipment 40 degrees minimum </a:t>
            </a:r>
          </a:p>
          <a:p>
            <a:pPr marL="1257300" lvl="2" indent="-342900" algn="l">
              <a:buFont typeface="Arial"/>
              <a:buChar char="•"/>
            </a:pPr>
            <a:r>
              <a:rPr lang="en-US" sz="1800" dirty="0" smtClean="0">
                <a:cs typeface="Times New Roman"/>
              </a:rPr>
              <a:t>(2002 not stated temperature)</a:t>
            </a:r>
            <a:endParaRPr lang="en-US" sz="1800" dirty="0">
              <a:cs typeface="Times New Roman"/>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34</a:t>
            </a:fld>
            <a:endParaRPr lang="en-US" dirty="0"/>
          </a:p>
        </p:txBody>
      </p:sp>
    </p:spTree>
    <p:extLst>
      <p:ext uri="{BB962C8B-B14F-4D97-AF65-F5344CB8AC3E}">
        <p14:creationId xmlns:p14="http://schemas.microsoft.com/office/powerpoint/2010/main" val="10308515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smtClean="0">
                <a:latin typeface="Times New Roman" pitchFamily="18" charset="0"/>
                <a:cs typeface="Times New Roman" pitchFamily="18" charset="0"/>
              </a:rPr>
              <a:t>Generator Lighting</a:t>
            </a:r>
            <a:r>
              <a:rPr lang="en-US" sz="1800" dirty="0" smtClean="0">
                <a:latin typeface="Times New Roman" pitchFamily="18" charset="0"/>
                <a:cs typeface="Times New Roman" pitchFamily="18" charset="0"/>
              </a:rPr>
              <a:t>:</a:t>
            </a:r>
          </a:p>
          <a:p>
            <a:pPr marL="342900" indent="-342900" algn="l">
              <a:buFont typeface="Arial"/>
              <a:buChar char="•"/>
            </a:pPr>
            <a:r>
              <a:rPr lang="en-US" sz="2000" dirty="0" smtClean="0">
                <a:latin typeface="Times New Roman"/>
                <a:ea typeface="+mn-ea"/>
                <a:cs typeface="Times New Roman"/>
              </a:rPr>
              <a:t>Level </a:t>
            </a:r>
            <a:r>
              <a:rPr lang="en-US" sz="2000" dirty="0">
                <a:latin typeface="Times New Roman"/>
                <a:ea typeface="+mn-ea"/>
                <a:cs typeface="Times New Roman"/>
              </a:rPr>
              <a:t>1 or Level 2 EPS equipment location(s) </a:t>
            </a:r>
            <a:r>
              <a:rPr lang="en-US" sz="2000" dirty="0" smtClean="0">
                <a:latin typeface="Times New Roman"/>
                <a:ea typeface="+mn-ea"/>
                <a:cs typeface="Times New Roman"/>
              </a:rPr>
              <a:t>require battery</a:t>
            </a:r>
            <a:r>
              <a:rPr lang="en-US" sz="2000" dirty="0">
                <a:latin typeface="Times New Roman"/>
                <a:ea typeface="+mn-ea"/>
                <a:cs typeface="Times New Roman"/>
              </a:rPr>
              <a:t>-powered emergency lighting. </a:t>
            </a:r>
            <a:r>
              <a:rPr lang="en-US" sz="2000" dirty="0" smtClean="0">
                <a:latin typeface="Times New Roman"/>
                <a:ea typeface="+mn-ea"/>
                <a:cs typeface="Times New Roman"/>
              </a:rPr>
              <a:t>This requirement </a:t>
            </a:r>
            <a:r>
              <a:rPr lang="en-US" sz="2000" dirty="0">
                <a:latin typeface="Times New Roman"/>
                <a:ea typeface="+mn-ea"/>
                <a:cs typeface="Times New Roman"/>
              </a:rPr>
              <a:t>shall not apply to units </a:t>
            </a:r>
            <a:r>
              <a:rPr lang="en-US" sz="2000" dirty="0" smtClean="0">
                <a:latin typeface="Times New Roman"/>
                <a:ea typeface="+mn-ea"/>
                <a:cs typeface="Times New Roman"/>
              </a:rPr>
              <a:t>in outdoor enclosures without walk</a:t>
            </a:r>
            <a:r>
              <a:rPr lang="en-US" sz="2000" dirty="0">
                <a:latin typeface="Times New Roman"/>
                <a:ea typeface="+mn-ea"/>
                <a:cs typeface="Times New Roman"/>
              </a:rPr>
              <a:t>-in access</a:t>
            </a:r>
            <a:r>
              <a:rPr lang="en-US" sz="2000" dirty="0" smtClean="0">
                <a:latin typeface="Times New Roman"/>
                <a:ea typeface="+mn-ea"/>
                <a:cs typeface="Times New Roman"/>
              </a:rPr>
              <a:t>. </a:t>
            </a:r>
            <a:r>
              <a:rPr lang="en-US" sz="2000" dirty="0" smtClean="0">
                <a:solidFill>
                  <a:srgbClr val="00B0F0"/>
                </a:solidFill>
                <a:latin typeface="Times New Roman"/>
                <a:ea typeface="+mn-ea"/>
                <a:cs typeface="Times New Roman"/>
              </a:rPr>
              <a:t>110: </a:t>
            </a:r>
            <a:r>
              <a:rPr lang="en-US" sz="2000" dirty="0" smtClean="0">
                <a:solidFill>
                  <a:srgbClr val="00B0F0"/>
                </a:solidFill>
                <a:latin typeface="Times New Roman"/>
                <a:cs typeface="Times New Roman"/>
              </a:rPr>
              <a:t>7.3.1</a:t>
            </a:r>
            <a:r>
              <a:rPr lang="en-US" sz="2000" dirty="0">
                <a:latin typeface="Times New Roman"/>
                <a:cs typeface="Times New Roman"/>
              </a:rPr>
              <a:t> </a:t>
            </a:r>
            <a:r>
              <a:rPr lang="en-US" sz="2000" dirty="0" smtClean="0">
                <a:latin typeface="Times New Roman"/>
                <a:cs typeface="Times New Roman"/>
              </a:rPr>
              <a:t>(same)</a:t>
            </a:r>
            <a:endParaRPr lang="en-US" sz="2000" dirty="0" smtClean="0">
              <a:latin typeface="Times New Roman"/>
              <a:ea typeface="+mn-ea"/>
              <a:cs typeface="Times New Roman"/>
            </a:endParaRPr>
          </a:p>
          <a:p>
            <a:pPr marL="342900" indent="-342900" algn="l">
              <a:buFont typeface="Arial"/>
              <a:buChar char="•"/>
            </a:pPr>
            <a:r>
              <a:rPr lang="en-US" sz="2000" dirty="0" smtClean="0">
                <a:latin typeface="Times New Roman"/>
                <a:ea typeface="+mn-ea"/>
                <a:cs typeface="Times New Roman"/>
              </a:rPr>
              <a:t>“The emergency lighting charging system and the normal service room lighting shall be supplied from the load side of the transfer switch.” </a:t>
            </a:r>
            <a:r>
              <a:rPr lang="en-US" sz="2000" dirty="0" smtClean="0">
                <a:solidFill>
                  <a:srgbClr val="00B0F0"/>
                </a:solidFill>
                <a:latin typeface="Times New Roman"/>
                <a:ea typeface="+mn-ea"/>
                <a:cs typeface="Times New Roman"/>
              </a:rPr>
              <a:t>110: </a:t>
            </a:r>
            <a:r>
              <a:rPr lang="en-US" sz="2000" dirty="0" smtClean="0">
                <a:solidFill>
                  <a:srgbClr val="00B0F0"/>
                </a:solidFill>
                <a:latin typeface="Times New Roman"/>
                <a:cs typeface="Times New Roman"/>
              </a:rPr>
              <a:t>7.3.2</a:t>
            </a:r>
            <a:r>
              <a:rPr lang="en-US" sz="2000" dirty="0" smtClean="0">
                <a:latin typeface="Times New Roman"/>
                <a:cs typeface="Times New Roman"/>
              </a:rPr>
              <a:t> (same)</a:t>
            </a:r>
            <a:endParaRPr lang="en-US" sz="2000" dirty="0" smtClean="0">
              <a:latin typeface="Times New Roman"/>
              <a:ea typeface="+mn-ea"/>
              <a:cs typeface="Times New Roman"/>
            </a:endParaRPr>
          </a:p>
          <a:p>
            <a:pPr marL="342900" indent="-342900" algn="l">
              <a:buFont typeface="Arial"/>
              <a:buChar char="•"/>
            </a:pPr>
            <a:r>
              <a:rPr lang="en-US" sz="2000" dirty="0" smtClean="0">
                <a:latin typeface="Times New Roman"/>
                <a:ea typeface="+mn-ea"/>
                <a:cs typeface="Times New Roman"/>
              </a:rPr>
              <a:t>“The minimum average horizontal illumination provided by normal lighting sources in the separate building or room </a:t>
            </a:r>
            <a:r>
              <a:rPr lang="en-US" sz="2000" dirty="0">
                <a:latin typeface="Times New Roman"/>
                <a:ea typeface="+mn-ea"/>
                <a:cs typeface="Times New Roman"/>
              </a:rPr>
              <a:t>housing the EPS equipment for Level 1 shall be 32.3 </a:t>
            </a:r>
            <a:r>
              <a:rPr lang="en-US" sz="2000" dirty="0" smtClean="0">
                <a:latin typeface="Times New Roman"/>
                <a:ea typeface="+mn-ea"/>
                <a:cs typeface="Times New Roman"/>
              </a:rPr>
              <a:t>lux (</a:t>
            </a:r>
            <a:r>
              <a:rPr lang="en-US" sz="2000" dirty="0">
                <a:latin typeface="Times New Roman"/>
                <a:ea typeface="+mn-ea"/>
                <a:cs typeface="Times New Roman"/>
              </a:rPr>
              <a:t>3.0 ft-candles</a:t>
            </a:r>
            <a:r>
              <a:rPr lang="en-US" sz="2000" dirty="0" smtClean="0">
                <a:latin typeface="Times New Roman"/>
                <a:ea typeface="+mn-ea"/>
                <a:cs typeface="Times New Roman"/>
              </a:rPr>
              <a:t>) measured at the floor level, </a:t>
            </a:r>
            <a:r>
              <a:rPr lang="en-US" sz="2000" dirty="0">
                <a:latin typeface="Times New Roman"/>
                <a:ea typeface="+mn-ea"/>
                <a:cs typeface="Times New Roman"/>
              </a:rPr>
              <a:t>unless otherwise specified by </a:t>
            </a:r>
            <a:r>
              <a:rPr lang="en-US" sz="1800" dirty="0">
                <a:ea typeface="+mn-ea"/>
                <a:cs typeface="Times New Roman" pitchFamily="18" charset="0"/>
              </a:rPr>
              <a:t>a </a:t>
            </a:r>
            <a:r>
              <a:rPr lang="en-US" sz="1800" dirty="0" smtClean="0">
                <a:ea typeface="+mn-ea"/>
                <a:cs typeface="Times New Roman" pitchFamily="18" charset="0"/>
              </a:rPr>
              <a:t>requirement recognized </a:t>
            </a:r>
            <a:r>
              <a:rPr lang="en-US" sz="1800" dirty="0">
                <a:ea typeface="+mn-ea"/>
                <a:cs typeface="Times New Roman" pitchFamily="18" charset="0"/>
              </a:rPr>
              <a:t>by the authority having jurisdiction</a:t>
            </a:r>
            <a:r>
              <a:rPr lang="en-US" sz="1800" dirty="0" smtClean="0">
                <a:ea typeface="+mn-ea"/>
                <a:cs typeface="Times New Roman" pitchFamily="18" charset="0"/>
              </a:rPr>
              <a:t>.” </a:t>
            </a:r>
            <a:r>
              <a:rPr lang="en-US" sz="1800" dirty="0" smtClean="0">
                <a:solidFill>
                  <a:srgbClr val="00B0F0"/>
                </a:solidFill>
                <a:ea typeface="+mn-ea"/>
                <a:cs typeface="Times New Roman" pitchFamily="18" charset="0"/>
              </a:rPr>
              <a:t>110: </a:t>
            </a:r>
            <a:r>
              <a:rPr lang="en-US" sz="1800" dirty="0" smtClean="0">
                <a:solidFill>
                  <a:srgbClr val="00B0F0"/>
                </a:solidFill>
                <a:cs typeface="Times New Roman" pitchFamily="18" charset="0"/>
              </a:rPr>
              <a:t>7.3.3 </a:t>
            </a:r>
          </a:p>
          <a:p>
            <a:pPr marL="800100" lvl="1" indent="-342900" algn="l">
              <a:buFont typeface="Arial"/>
              <a:buChar char="•"/>
            </a:pPr>
            <a:r>
              <a:rPr lang="en-US" sz="1800" dirty="0" smtClean="0">
                <a:cs typeface="Times New Roman" pitchFamily="18" charset="0"/>
              </a:rPr>
              <a:t>(2002: no horizontal illuminate mentioned).</a:t>
            </a:r>
            <a:endParaRPr lang="en-US" sz="1800" dirty="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35</a:t>
            </a:fld>
            <a:endParaRPr lang="en-US" dirty="0"/>
          </a:p>
        </p:txBody>
      </p:sp>
    </p:spTree>
    <p:extLst>
      <p:ext uri="{BB962C8B-B14F-4D97-AF65-F5344CB8AC3E}">
        <p14:creationId xmlns:p14="http://schemas.microsoft.com/office/powerpoint/2010/main" val="37869397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Branches for </a:t>
            </a:r>
            <a:r>
              <a:rPr lang="en-US" dirty="0" smtClean="0">
                <a:latin typeface="Times New Roman"/>
                <a:cs typeface="Times New Roman"/>
              </a:rPr>
              <a:t>Essential </a:t>
            </a:r>
            <a:r>
              <a:rPr lang="en-US" dirty="0">
                <a:latin typeface="Times New Roman"/>
                <a:cs typeface="Times New Roman"/>
              </a:rPr>
              <a:t>Electrical </a:t>
            </a:r>
            <a:r>
              <a:rPr lang="en-US" dirty="0" smtClean="0">
                <a:latin typeface="Times New Roman"/>
                <a:cs typeface="Times New Roman"/>
              </a:rPr>
              <a:t>System: </a:t>
            </a:r>
            <a:r>
              <a:rPr lang="en-US" dirty="0">
                <a:solidFill>
                  <a:srgbClr val="00B0F0"/>
                </a:solidFill>
                <a:latin typeface="Times New Roman"/>
                <a:cs typeface="Times New Roman"/>
              </a:rPr>
              <a:t>6.4.2.2</a:t>
            </a:r>
          </a:p>
          <a:p>
            <a:pPr marL="457200" indent="-457200" algn="l">
              <a:buFont typeface="Arial"/>
              <a:buChar char="•"/>
            </a:pPr>
            <a:r>
              <a:rPr lang="en-US" sz="2400" dirty="0" smtClean="0">
                <a:latin typeface="Times New Roman"/>
                <a:cs typeface="Times New Roman"/>
              </a:rPr>
              <a:t>Life </a:t>
            </a:r>
            <a:r>
              <a:rPr lang="en-US" sz="2400" dirty="0">
                <a:latin typeface="Times New Roman"/>
                <a:cs typeface="Times New Roman"/>
              </a:rPr>
              <a:t>safety, critical and equipment </a:t>
            </a:r>
            <a:r>
              <a:rPr lang="en-US" sz="2400" dirty="0" smtClean="0">
                <a:latin typeface="Times New Roman"/>
                <a:cs typeface="Times New Roman"/>
              </a:rPr>
              <a:t>branches. Type 1 EES</a:t>
            </a:r>
            <a:endParaRPr lang="en-US" sz="2400" dirty="0" smtClean="0">
              <a:solidFill>
                <a:srgbClr val="0000FF"/>
              </a:solidFill>
              <a:latin typeface="Times New Roman"/>
              <a:cs typeface="Times New Roman"/>
            </a:endParaRPr>
          </a:p>
          <a:p>
            <a:pPr marL="914400" lvl="1" indent="-457200" algn="l">
              <a:buFont typeface="Arial"/>
              <a:buChar char="•"/>
            </a:pPr>
            <a:r>
              <a:rPr lang="en-US" sz="2000" dirty="0" smtClean="0">
                <a:cs typeface="Times New Roman"/>
              </a:rPr>
              <a:t>(</a:t>
            </a:r>
            <a:r>
              <a:rPr lang="en-US" sz="2000" dirty="0">
                <a:cs typeface="Times New Roman"/>
              </a:rPr>
              <a:t>2002: </a:t>
            </a:r>
            <a:r>
              <a:rPr lang="en-US" sz="2000" dirty="0" smtClean="0">
                <a:cs typeface="Times New Roman"/>
              </a:rPr>
              <a:t>4.4.2.2.1.1 Life </a:t>
            </a:r>
            <a:r>
              <a:rPr lang="en-US" sz="2000" dirty="0">
                <a:cs typeface="Times New Roman"/>
              </a:rPr>
              <a:t>safety and critical called emergency system)</a:t>
            </a:r>
          </a:p>
          <a:p>
            <a:pPr marL="457200" indent="-457200" algn="l">
              <a:buFont typeface="Arial"/>
              <a:buChar char="•"/>
            </a:pPr>
            <a:r>
              <a:rPr lang="en-US" sz="2400" dirty="0" smtClean="0">
                <a:latin typeface="Times New Roman"/>
                <a:cs typeface="Times New Roman"/>
              </a:rPr>
              <a:t>One </a:t>
            </a:r>
            <a:r>
              <a:rPr lang="en-US" sz="2400" dirty="0">
                <a:latin typeface="Times New Roman"/>
                <a:cs typeface="Times New Roman"/>
              </a:rPr>
              <a:t>transfer switch if continuous load of 150 kVa or </a:t>
            </a:r>
            <a:r>
              <a:rPr lang="en-US" sz="2400" dirty="0" smtClean="0">
                <a:latin typeface="Times New Roman"/>
                <a:cs typeface="Times New Roman"/>
              </a:rPr>
              <a:t>less. </a:t>
            </a:r>
            <a:r>
              <a:rPr lang="en-US" sz="2400" dirty="0" smtClean="0">
                <a:solidFill>
                  <a:srgbClr val="00B0F0"/>
                </a:solidFill>
                <a:latin typeface="Times New Roman"/>
                <a:cs typeface="Times New Roman"/>
              </a:rPr>
              <a:t>6.4.2.2.1.4 (B)</a:t>
            </a:r>
          </a:p>
          <a:p>
            <a:pPr marL="914400" lvl="1" indent="-457200" algn="l">
              <a:buFont typeface="Arial"/>
              <a:buChar char="•"/>
            </a:pPr>
            <a:r>
              <a:rPr lang="en-US" sz="2000" dirty="0">
                <a:cs typeface="Times New Roman"/>
              </a:rPr>
              <a:t>(2002: </a:t>
            </a:r>
            <a:r>
              <a:rPr lang="en-US" sz="2000" dirty="0" smtClean="0">
                <a:cs typeface="Times New Roman"/>
              </a:rPr>
              <a:t>4.4.2.2.1.4)</a:t>
            </a:r>
            <a:endParaRPr lang="en-US" sz="2000" dirty="0">
              <a:cs typeface="Times New Roman"/>
            </a:endParaRPr>
          </a:p>
          <a:p>
            <a:pPr marL="457200" indent="-457200" algn="l">
              <a:buFont typeface="Arial"/>
              <a:buChar char="•"/>
            </a:pPr>
            <a:r>
              <a:rPr lang="en-US" sz="2400" dirty="0">
                <a:latin typeface="Times New Roman"/>
                <a:cs typeface="Times New Roman"/>
              </a:rPr>
              <a:t>Division of the branches occurs at the transfer </a:t>
            </a:r>
            <a:r>
              <a:rPr lang="en-US" sz="2400" dirty="0" smtClean="0">
                <a:latin typeface="Times New Roman"/>
                <a:cs typeface="Times New Roman"/>
              </a:rPr>
              <a:t>switch. </a:t>
            </a:r>
            <a:r>
              <a:rPr lang="en-US" sz="2400" dirty="0" smtClean="0">
                <a:solidFill>
                  <a:srgbClr val="00B0F0"/>
                </a:solidFill>
                <a:latin typeface="Times New Roman"/>
                <a:cs typeface="Times New Roman"/>
              </a:rPr>
              <a:t>6.4.2.2.1.2</a:t>
            </a:r>
            <a:endParaRPr lang="en-US" sz="2400" dirty="0">
              <a:solidFill>
                <a:srgbClr val="00B0F0"/>
              </a:solidFill>
              <a:latin typeface="Times New Roman"/>
              <a:cs typeface="Times New Roman"/>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36</a:t>
            </a:fld>
            <a:endParaRPr lang="en-US" dirty="0"/>
          </a:p>
        </p:txBody>
      </p:sp>
    </p:spTree>
    <p:extLst>
      <p:ext uri="{BB962C8B-B14F-4D97-AF65-F5344CB8AC3E}">
        <p14:creationId xmlns:p14="http://schemas.microsoft.com/office/powerpoint/2010/main" val="4119762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a:latin typeface="Times New Roman" pitchFamily="18" charset="0"/>
                <a:cs typeface="Times New Roman" pitchFamily="18" charset="0"/>
              </a:rPr>
              <a:t>Life Safety Branch (Type 1 </a:t>
            </a:r>
            <a:r>
              <a:rPr lang="en-US" sz="2400" dirty="0" smtClean="0">
                <a:latin typeface="Times New Roman" pitchFamily="18" charset="0"/>
                <a:cs typeface="Times New Roman" pitchFamily="18" charset="0"/>
              </a:rPr>
              <a:t>EES)</a:t>
            </a:r>
            <a:r>
              <a:rPr lang="en-US" sz="2400" dirty="0" smtClean="0">
                <a:latin typeface="Times New Roman"/>
                <a:cs typeface="Times New Roman"/>
              </a:rPr>
              <a:t>:</a:t>
            </a:r>
            <a:endParaRPr lang="en-US" sz="2400" dirty="0">
              <a:latin typeface="Times New Roman"/>
              <a:cs typeface="Times New Roman"/>
            </a:endParaRPr>
          </a:p>
          <a:p>
            <a:pPr marL="457200" indent="-457200" algn="l">
              <a:buFont typeface="Arial"/>
              <a:buChar char="•"/>
            </a:pPr>
            <a:r>
              <a:rPr lang="en-US" sz="2400" dirty="0" smtClean="0">
                <a:latin typeface="Times New Roman"/>
                <a:cs typeface="Times New Roman"/>
              </a:rPr>
              <a:t>Life </a:t>
            </a:r>
            <a:r>
              <a:rPr lang="en-US" sz="2400" dirty="0">
                <a:latin typeface="Times New Roman"/>
                <a:cs typeface="Times New Roman"/>
              </a:rPr>
              <a:t>safety branch </a:t>
            </a:r>
            <a:r>
              <a:rPr lang="en-US" sz="2400" dirty="0">
                <a:solidFill>
                  <a:srgbClr val="00B0F0"/>
                </a:solidFill>
                <a:latin typeface="Times New Roman"/>
                <a:cs typeface="Times New Roman"/>
              </a:rPr>
              <a:t>6.4.2.2.3</a:t>
            </a:r>
          </a:p>
          <a:p>
            <a:pPr marL="914400" lvl="1" indent="-457200" algn="l">
              <a:buFont typeface="Arial"/>
              <a:buChar char="•"/>
            </a:pPr>
            <a:r>
              <a:rPr lang="en-US" sz="2000" dirty="0" smtClean="0">
                <a:cs typeface="Times New Roman"/>
              </a:rPr>
              <a:t>(2002: 4.4.2.2.2.2)</a:t>
            </a:r>
          </a:p>
          <a:p>
            <a:pPr marL="457200" indent="-457200" algn="l">
              <a:buFont typeface="Arial"/>
              <a:buChar char="•"/>
            </a:pPr>
            <a:r>
              <a:rPr lang="en-US" sz="2400" dirty="0" smtClean="0">
                <a:latin typeface="Times New Roman"/>
                <a:cs typeface="Times New Roman"/>
              </a:rPr>
              <a:t>Med </a:t>
            </a:r>
            <a:r>
              <a:rPr lang="en-US" sz="2400" dirty="0">
                <a:latin typeface="Times New Roman"/>
                <a:cs typeface="Times New Roman"/>
              </a:rPr>
              <a:t>Gas alarm for Cat. 1 can be on life safety or critical 6.4.2.2.3.3  &amp; Cat. 2 gas alarm </a:t>
            </a:r>
            <a:r>
              <a:rPr lang="en-US" sz="2400" dirty="0" smtClean="0">
                <a:latin typeface="Times New Roman"/>
                <a:cs typeface="Times New Roman"/>
              </a:rPr>
              <a:t>on life safety. </a:t>
            </a:r>
            <a:r>
              <a:rPr lang="en-US" sz="2400" dirty="0" smtClean="0">
                <a:solidFill>
                  <a:srgbClr val="00B0F0"/>
                </a:solidFill>
                <a:latin typeface="Times New Roman"/>
                <a:cs typeface="Times New Roman"/>
              </a:rPr>
              <a:t>6.5.2.2.2.1</a:t>
            </a:r>
            <a:r>
              <a:rPr lang="en-US" sz="2400" dirty="0" smtClean="0">
                <a:latin typeface="Times New Roman"/>
                <a:cs typeface="Times New Roman"/>
              </a:rPr>
              <a:t> </a:t>
            </a:r>
            <a:r>
              <a:rPr lang="en-US" sz="2400" dirty="0" smtClean="0">
                <a:solidFill>
                  <a:srgbClr val="00B0F0"/>
                </a:solidFill>
                <a:latin typeface="Times New Roman"/>
                <a:cs typeface="Times New Roman"/>
              </a:rPr>
              <a:t>(3)(b)</a:t>
            </a:r>
            <a:endParaRPr lang="en-US" sz="2400" dirty="0">
              <a:solidFill>
                <a:srgbClr val="00B0F0"/>
              </a:solidFill>
              <a:latin typeface="Times New Roman"/>
              <a:cs typeface="Times New Roman"/>
            </a:endParaRPr>
          </a:p>
          <a:p>
            <a:pPr marL="914400" lvl="1" indent="-457200" algn="l">
              <a:buFont typeface="Arial"/>
              <a:buChar char="•"/>
            </a:pPr>
            <a:r>
              <a:rPr lang="en-US" sz="2000" dirty="0">
                <a:cs typeface="Times New Roman"/>
              </a:rPr>
              <a:t>(2002: 4.4.2.2.2.2. (3)(b) life safety only)</a:t>
            </a:r>
          </a:p>
          <a:p>
            <a:pPr marL="457200" indent="-457200" algn="l">
              <a:buFont typeface="Arial"/>
              <a:buChar char="•"/>
            </a:pPr>
            <a:r>
              <a:rPr lang="en-US" sz="2400" dirty="0" smtClean="0">
                <a:latin typeface="Times New Roman"/>
                <a:cs typeface="Times New Roman"/>
              </a:rPr>
              <a:t>Generator accessories </a:t>
            </a:r>
            <a:r>
              <a:rPr lang="en-US" sz="2400" dirty="0">
                <a:latin typeface="Times New Roman"/>
                <a:cs typeface="Times New Roman"/>
              </a:rPr>
              <a:t>for Cat. 1 on life safety. </a:t>
            </a:r>
            <a:r>
              <a:rPr lang="en-US" sz="2400" dirty="0">
                <a:solidFill>
                  <a:srgbClr val="00B0F0"/>
                </a:solidFill>
                <a:latin typeface="Times New Roman"/>
                <a:cs typeface="Times New Roman"/>
              </a:rPr>
              <a:t>6.4.2.2.3.4</a:t>
            </a:r>
            <a:r>
              <a:rPr lang="en-US" sz="2400" dirty="0">
                <a:latin typeface="Times New Roman"/>
                <a:cs typeface="Times New Roman"/>
              </a:rPr>
              <a:t> </a:t>
            </a:r>
          </a:p>
          <a:p>
            <a:pPr marL="914400" lvl="1" indent="-457200" algn="l">
              <a:buFont typeface="Arial"/>
              <a:buChar char="•"/>
            </a:pPr>
            <a:r>
              <a:rPr lang="en-US" sz="2000" dirty="0">
                <a:latin typeface="Times New Roman"/>
                <a:cs typeface="Times New Roman"/>
              </a:rPr>
              <a:t>Fuel transfer pumps, receptacles, vent fans, louvers, controls, cooling system and other generator accessories.</a:t>
            </a:r>
            <a:endParaRPr lang="en-US" altLang="en-US" sz="1000" dirty="0">
              <a:latin typeface="Times New Roman" pitchFamily="18" charset="0"/>
              <a:cs typeface="Times New Roman" pitchFamily="18" charset="0"/>
            </a:endParaRPr>
          </a:p>
          <a:p>
            <a:pPr marL="914400" lvl="1" indent="-457200" algn="l">
              <a:buFont typeface="Arial"/>
              <a:buChar char="•"/>
            </a:pPr>
            <a:r>
              <a:rPr lang="en-US" sz="2000" dirty="0" smtClean="0">
                <a:latin typeface="Times New Roman"/>
                <a:cs typeface="Times New Roman"/>
              </a:rPr>
              <a:t>(</a:t>
            </a:r>
            <a:r>
              <a:rPr lang="en-US" sz="2000" dirty="0">
                <a:latin typeface="Times New Roman"/>
                <a:cs typeface="Times New Roman"/>
              </a:rPr>
              <a:t>2002: 4.4.2.2.2.2. (5</a:t>
            </a:r>
            <a:r>
              <a:rPr lang="en-US" sz="2000" dirty="0" smtClean="0">
                <a:latin typeface="Times New Roman"/>
                <a:cs typeface="Times New Roman"/>
              </a:rPr>
              <a:t>) did </a:t>
            </a:r>
            <a:r>
              <a:rPr lang="en-US" sz="2000" dirty="0">
                <a:latin typeface="Times New Roman"/>
                <a:cs typeface="Times New Roman"/>
              </a:rPr>
              <a:t>not state the generator </a:t>
            </a:r>
            <a:r>
              <a:rPr lang="en-US" sz="2000" dirty="0" smtClean="0">
                <a:latin typeface="Times New Roman"/>
                <a:cs typeface="Times New Roman"/>
              </a:rPr>
              <a:t>accessories. Typically these were located on equipment branch.</a:t>
            </a:r>
          </a:p>
          <a:p>
            <a:pPr marL="914400" lvl="1" indent="-457200" algn="l">
              <a:buFont typeface="Arial"/>
              <a:buChar char="•"/>
            </a:pPr>
            <a:r>
              <a:rPr lang="en-US" sz="2000" dirty="0" smtClean="0">
                <a:latin typeface="Times New Roman"/>
                <a:cs typeface="Times New Roman"/>
              </a:rPr>
              <a:t>Type 2 EES only task lighting &amp;receptacle. </a:t>
            </a:r>
            <a:r>
              <a:rPr lang="en-US" sz="2000" dirty="0" smtClean="0">
                <a:solidFill>
                  <a:srgbClr val="00B0F0"/>
                </a:solidFill>
                <a:latin typeface="Times New Roman"/>
                <a:cs typeface="Times New Roman"/>
              </a:rPr>
              <a:t>6.5.2.2.2.1 </a:t>
            </a:r>
            <a:r>
              <a:rPr lang="en-US" sz="2000" dirty="0" smtClean="0">
                <a:solidFill>
                  <a:srgbClr val="00B0F0"/>
                </a:solidFill>
                <a:latin typeface="Times New Roman"/>
                <a:cs typeface="Times New Roman"/>
              </a:rPr>
              <a:t>(6)</a:t>
            </a:r>
            <a:endParaRPr lang="en-US" sz="2000" dirty="0">
              <a:solidFill>
                <a:srgbClr val="00B0F0"/>
              </a:solidFill>
              <a:latin typeface="Times New Roman"/>
              <a:cs typeface="Times New Roman"/>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37</a:t>
            </a:fld>
            <a:endParaRPr lang="en-US" dirty="0"/>
          </a:p>
        </p:txBody>
      </p:sp>
    </p:spTree>
    <p:extLst>
      <p:ext uri="{BB962C8B-B14F-4D97-AF65-F5344CB8AC3E}">
        <p14:creationId xmlns:p14="http://schemas.microsoft.com/office/powerpoint/2010/main" val="24765467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a:latin typeface="Times New Roman" pitchFamily="18" charset="0"/>
                <a:cs typeface="Times New Roman" pitchFamily="18" charset="0"/>
              </a:rPr>
              <a:t>Life Safety Branch (Type 1 </a:t>
            </a:r>
            <a:r>
              <a:rPr lang="en-US" dirty="0" smtClean="0">
                <a:latin typeface="Times New Roman" pitchFamily="18" charset="0"/>
                <a:cs typeface="Times New Roman" pitchFamily="18" charset="0"/>
              </a:rPr>
              <a:t>EES)</a:t>
            </a:r>
            <a:r>
              <a:rPr lang="en-US" dirty="0" smtClean="0">
                <a:latin typeface="Times New Roman"/>
                <a:cs typeface="Times New Roman"/>
              </a:rPr>
              <a:t>:</a:t>
            </a:r>
            <a:endParaRPr lang="en-US" dirty="0">
              <a:latin typeface="Times New Roman"/>
              <a:cs typeface="Times New Roman"/>
            </a:endParaRPr>
          </a:p>
          <a:p>
            <a:pPr marL="457200" indent="-457200" algn="l">
              <a:buFont typeface="Arial"/>
              <a:buChar char="•"/>
            </a:pPr>
            <a:r>
              <a:rPr lang="en-US" sz="2400" dirty="0" smtClean="0">
                <a:latin typeface="Times New Roman"/>
                <a:cs typeface="Times New Roman"/>
              </a:rPr>
              <a:t>Fire alarm (same)</a:t>
            </a:r>
          </a:p>
          <a:p>
            <a:pPr marL="914400" lvl="1" indent="-457200" algn="l">
              <a:buFont typeface="Arial"/>
              <a:buChar char="•"/>
            </a:pPr>
            <a:r>
              <a:rPr lang="en-US" sz="2000" dirty="0" smtClean="0">
                <a:cs typeface="Times New Roman"/>
              </a:rPr>
              <a:t>Reminder</a:t>
            </a:r>
            <a:r>
              <a:rPr lang="en-US" sz="2000" dirty="0">
                <a:cs typeface="Times New Roman"/>
              </a:rPr>
              <a:t>: Battery in the fire alarm annunciator shall be replaced every </a:t>
            </a:r>
            <a:r>
              <a:rPr lang="en-US" sz="2000" dirty="0" smtClean="0">
                <a:cs typeface="Times New Roman"/>
              </a:rPr>
              <a:t>five years.</a:t>
            </a:r>
            <a:endParaRPr lang="en-US" sz="2000" dirty="0">
              <a:cs typeface="Times New Roman"/>
            </a:endParaRPr>
          </a:p>
          <a:p>
            <a:pPr marL="914400" lvl="1" indent="-457200" algn="l">
              <a:buFont typeface="Arial"/>
              <a:buChar char="•"/>
            </a:pPr>
            <a:r>
              <a:rPr lang="en-US" sz="2000" dirty="0">
                <a:cs typeface="Times New Roman"/>
              </a:rPr>
              <a:t>On battery, label the battery installation </a:t>
            </a:r>
            <a:r>
              <a:rPr lang="en-US" sz="2000" dirty="0" smtClean="0">
                <a:cs typeface="Times New Roman"/>
              </a:rPr>
              <a:t>date.</a:t>
            </a:r>
            <a:endParaRPr lang="en-US" sz="2000" dirty="0">
              <a:cs typeface="Times New Roman"/>
            </a:endParaRPr>
          </a:p>
          <a:p>
            <a:pPr marL="457200" indent="-457200" algn="l">
              <a:buFont typeface="Arial"/>
              <a:buChar char="•"/>
            </a:pPr>
            <a:r>
              <a:rPr lang="en-US" sz="2400" dirty="0" smtClean="0">
                <a:latin typeface="Times New Roman"/>
                <a:cs typeface="Times New Roman"/>
              </a:rPr>
              <a:t>Powered </a:t>
            </a:r>
            <a:r>
              <a:rPr lang="en-US" sz="2400" dirty="0">
                <a:latin typeface="Times New Roman"/>
                <a:cs typeface="Times New Roman"/>
              </a:rPr>
              <a:t>doors used for </a:t>
            </a:r>
            <a:r>
              <a:rPr lang="en-US" sz="2400" dirty="0" smtClean="0">
                <a:latin typeface="Times New Roman"/>
                <a:cs typeface="Times New Roman"/>
              </a:rPr>
              <a:t>egress for Type 1 EES serving Category 1. </a:t>
            </a:r>
            <a:r>
              <a:rPr lang="en-US" sz="2400" dirty="0" smtClean="0">
                <a:solidFill>
                  <a:srgbClr val="00B0F0"/>
                </a:solidFill>
                <a:latin typeface="Times New Roman"/>
                <a:cs typeface="Times New Roman"/>
              </a:rPr>
              <a:t>6.4.2.2.3.2 (6</a:t>
            </a:r>
            <a:r>
              <a:rPr lang="en-US" sz="2400" dirty="0" smtClean="0">
                <a:solidFill>
                  <a:srgbClr val="00B0F0"/>
                </a:solidFill>
                <a:latin typeface="Times New Roman"/>
                <a:cs typeface="Times New Roman"/>
              </a:rPr>
              <a:t>) </a:t>
            </a:r>
            <a:r>
              <a:rPr lang="en-US" sz="2400" dirty="0" smtClean="0">
                <a:latin typeface="Times New Roman"/>
                <a:cs typeface="Times New Roman"/>
              </a:rPr>
              <a:t>(</a:t>
            </a:r>
            <a:r>
              <a:rPr lang="en-US" sz="2400" dirty="0">
                <a:latin typeface="Times New Roman"/>
                <a:cs typeface="Times New Roman"/>
              </a:rPr>
              <a:t>same) </a:t>
            </a:r>
          </a:p>
          <a:p>
            <a:pPr marL="914400" lvl="1" indent="-457200" algn="l">
              <a:buFont typeface="Arial"/>
              <a:buChar char="•"/>
            </a:pPr>
            <a:r>
              <a:rPr lang="en-US" sz="2000" dirty="0" smtClean="0">
                <a:cs typeface="Times New Roman"/>
              </a:rPr>
              <a:t>Type 2 EES  does not include these doors so best </a:t>
            </a:r>
            <a:r>
              <a:rPr lang="en-US" sz="2000" dirty="0">
                <a:cs typeface="Times New Roman"/>
              </a:rPr>
              <a:t>p</a:t>
            </a:r>
            <a:r>
              <a:rPr lang="en-US" sz="2000" dirty="0" smtClean="0">
                <a:cs typeface="Times New Roman"/>
              </a:rPr>
              <a:t>ractice is to place doors on equipment branch.</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38</a:t>
            </a:fld>
            <a:endParaRPr lang="en-US" dirty="0"/>
          </a:p>
        </p:txBody>
      </p:sp>
    </p:spTree>
    <p:extLst>
      <p:ext uri="{BB962C8B-B14F-4D97-AF65-F5344CB8AC3E}">
        <p14:creationId xmlns:p14="http://schemas.microsoft.com/office/powerpoint/2010/main" val="6625553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Life Safety Branch (Type 1 EES)</a:t>
            </a:r>
            <a:r>
              <a:rPr lang="en-US" dirty="0" smtClean="0">
                <a:latin typeface="Times New Roman"/>
                <a:cs typeface="Times New Roman"/>
              </a:rPr>
              <a:t>:</a:t>
            </a:r>
            <a:endParaRPr lang="en-US" sz="2400" dirty="0" smtClean="0">
              <a:latin typeface="Times New Roman"/>
              <a:cs typeface="Times New Roman"/>
            </a:endParaRPr>
          </a:p>
          <a:p>
            <a:pPr marL="457200" indent="-457200" algn="l">
              <a:buFont typeface="Arial"/>
              <a:buChar char="•"/>
            </a:pPr>
            <a:r>
              <a:rPr lang="en-US" sz="2400" dirty="0" smtClean="0">
                <a:latin typeface="Times New Roman"/>
                <a:cs typeface="Times New Roman"/>
              </a:rPr>
              <a:t>Type 1 (life safety branch and critical branch) and Type 2 (life safety &amp; equipment): Operable </a:t>
            </a:r>
            <a:r>
              <a:rPr lang="en-US" sz="2400" dirty="0">
                <a:latin typeface="Times New Roman"/>
                <a:cs typeface="Times New Roman"/>
              </a:rPr>
              <a:t>within 10 seconds of losing normal </a:t>
            </a:r>
            <a:r>
              <a:rPr lang="en-US" sz="2400" dirty="0" smtClean="0">
                <a:latin typeface="Times New Roman"/>
                <a:cs typeface="Times New Roman"/>
              </a:rPr>
              <a:t>power. </a:t>
            </a:r>
            <a:r>
              <a:rPr lang="en-US" sz="2400" dirty="0" smtClean="0">
                <a:solidFill>
                  <a:srgbClr val="00B0F0"/>
                </a:solidFill>
                <a:latin typeface="Times New Roman"/>
                <a:cs typeface="Times New Roman"/>
              </a:rPr>
              <a:t>6.4.3.1 / 6.5.3.1</a:t>
            </a:r>
            <a:endParaRPr lang="en-US" sz="2400" dirty="0">
              <a:solidFill>
                <a:srgbClr val="00B0F0"/>
              </a:solidFill>
              <a:latin typeface="Times New Roman"/>
              <a:cs typeface="Times New Roman"/>
            </a:endParaRPr>
          </a:p>
          <a:p>
            <a:pPr marL="914400" lvl="1" indent="-457200" algn="l">
              <a:buFont typeface="Arial"/>
              <a:buChar char="•"/>
            </a:pPr>
            <a:r>
              <a:rPr lang="en-US" sz="2000" dirty="0">
                <a:latin typeface="Times New Roman"/>
                <a:cs typeface="Times New Roman"/>
              </a:rPr>
              <a:t>“The life safety branch shall be so arranged that, in the event of failure of the normal power source, the alternate source of power shall be automatically connected to the load within 10 seconds</a:t>
            </a:r>
            <a:r>
              <a:rPr lang="en-US" sz="2000" dirty="0" smtClean="0">
                <a:latin typeface="Times New Roman"/>
                <a:cs typeface="Times New Roman"/>
              </a:rPr>
              <a:t>.” </a:t>
            </a:r>
            <a:r>
              <a:rPr lang="en-US" sz="2000" dirty="0" smtClean="0">
                <a:solidFill>
                  <a:srgbClr val="00B0F0"/>
                </a:solidFill>
                <a:latin typeface="Times New Roman"/>
                <a:cs typeface="Times New Roman"/>
              </a:rPr>
              <a:t>6.6.3.1.2 </a:t>
            </a:r>
            <a:r>
              <a:rPr lang="en-US" sz="2000" dirty="0">
                <a:latin typeface="Times New Roman"/>
                <a:cs typeface="Times New Roman"/>
              </a:rPr>
              <a:t>and TIA 12-3</a:t>
            </a:r>
          </a:p>
          <a:p>
            <a:pPr marL="457200" indent="-457200" algn="l">
              <a:buFont typeface="Arial"/>
              <a:buChar char="•"/>
            </a:pPr>
            <a:r>
              <a:rPr lang="en-US" sz="2400" dirty="0" smtClean="0">
                <a:latin typeface="Times New Roman"/>
                <a:cs typeface="Times New Roman"/>
              </a:rPr>
              <a:t>Lighting </a:t>
            </a:r>
            <a:r>
              <a:rPr lang="en-US" sz="2400" dirty="0">
                <a:latin typeface="Times New Roman"/>
                <a:cs typeface="Times New Roman"/>
              </a:rPr>
              <a:t>in dining and recreation areas for Cat. </a:t>
            </a:r>
            <a:r>
              <a:rPr lang="en-US" sz="2400" dirty="0" smtClean="0">
                <a:latin typeface="Times New Roman"/>
                <a:cs typeface="Times New Roman"/>
              </a:rPr>
              <a:t>2</a:t>
            </a:r>
            <a:r>
              <a:rPr lang="en-US" sz="2400" dirty="0">
                <a:latin typeface="Times New Roman"/>
                <a:cs typeface="Times New Roman"/>
              </a:rPr>
              <a:t> </a:t>
            </a:r>
            <a:r>
              <a:rPr lang="en-US" sz="2400" dirty="0" smtClean="0">
                <a:latin typeface="Times New Roman"/>
                <a:cs typeface="Times New Roman"/>
              </a:rPr>
              <a:t>(Type 2 EES). </a:t>
            </a:r>
            <a:r>
              <a:rPr lang="en-US" sz="2400" dirty="0" smtClean="0">
                <a:solidFill>
                  <a:srgbClr val="00B0F0"/>
                </a:solidFill>
                <a:latin typeface="Times New Roman"/>
                <a:cs typeface="Times New Roman"/>
              </a:rPr>
              <a:t>6.5.2.2.2.1 (5)</a:t>
            </a:r>
            <a:endParaRPr lang="en-US" sz="2400" dirty="0">
              <a:solidFill>
                <a:srgbClr val="00B0F0"/>
              </a:solidFill>
              <a:latin typeface="Times New Roman"/>
              <a:cs typeface="Times New Roman"/>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39</a:t>
            </a:fld>
            <a:endParaRPr lang="en-US" dirty="0"/>
          </a:p>
        </p:txBody>
      </p:sp>
    </p:spTree>
    <p:extLst>
      <p:ext uri="{BB962C8B-B14F-4D97-AF65-F5344CB8AC3E}">
        <p14:creationId xmlns:p14="http://schemas.microsoft.com/office/powerpoint/2010/main" val="23212136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Critical Branch (Type 1 EES)</a:t>
            </a:r>
            <a:r>
              <a:rPr lang="en-US" dirty="0" smtClean="0">
                <a:latin typeface="Times New Roman"/>
                <a:cs typeface="Times New Roman"/>
              </a:rPr>
              <a:t>:</a:t>
            </a:r>
            <a:endParaRPr lang="en-US" sz="2400" dirty="0" smtClean="0">
              <a:latin typeface="Times New Roman"/>
              <a:cs typeface="Times New Roman"/>
            </a:endParaRPr>
          </a:p>
          <a:p>
            <a:pPr marL="457200" indent="-457200" algn="l">
              <a:buFont typeface="Arial"/>
              <a:buChar char="•"/>
            </a:pPr>
            <a:r>
              <a:rPr lang="en-US" sz="2400" dirty="0" smtClean="0">
                <a:latin typeface="Times New Roman"/>
                <a:cs typeface="Times New Roman"/>
              </a:rPr>
              <a:t>Cat. </a:t>
            </a:r>
            <a:r>
              <a:rPr lang="en-US" sz="2400" dirty="0">
                <a:latin typeface="Times New Roman"/>
                <a:cs typeface="Times New Roman"/>
              </a:rPr>
              <a:t>1 </a:t>
            </a:r>
            <a:r>
              <a:rPr lang="en-US" sz="2400" dirty="0" smtClean="0">
                <a:latin typeface="Times New Roman"/>
                <a:cs typeface="Times New Roman"/>
              </a:rPr>
              <a:t>(Type 1 EES) has </a:t>
            </a:r>
            <a:r>
              <a:rPr lang="en-US" sz="2400" dirty="0">
                <a:latin typeface="Times New Roman"/>
                <a:cs typeface="Times New Roman"/>
              </a:rPr>
              <a:t>c</a:t>
            </a:r>
            <a:r>
              <a:rPr lang="en-US" sz="2400" dirty="0" smtClean="0">
                <a:latin typeface="Times New Roman"/>
                <a:cs typeface="Times New Roman"/>
              </a:rPr>
              <a:t>ritical branch, </a:t>
            </a:r>
            <a:r>
              <a:rPr lang="en-US" sz="2400" dirty="0">
                <a:latin typeface="Times New Roman"/>
                <a:cs typeface="Times New Roman"/>
              </a:rPr>
              <a:t>Cat. 2 </a:t>
            </a:r>
            <a:r>
              <a:rPr lang="en-US" sz="2400" dirty="0" smtClean="0">
                <a:latin typeface="Times New Roman"/>
                <a:cs typeface="Times New Roman"/>
              </a:rPr>
              <a:t>(Type 2 EES) does </a:t>
            </a:r>
            <a:r>
              <a:rPr lang="en-US" sz="2400" dirty="0">
                <a:latin typeface="Times New Roman"/>
                <a:cs typeface="Times New Roman"/>
              </a:rPr>
              <a:t>not have critical branch but </a:t>
            </a:r>
            <a:r>
              <a:rPr lang="en-US" sz="2400" dirty="0" smtClean="0">
                <a:latin typeface="Times New Roman"/>
                <a:cs typeface="Times New Roman"/>
              </a:rPr>
              <a:t>life safety and equipment branch only.</a:t>
            </a:r>
          </a:p>
          <a:p>
            <a:pPr marL="457200" indent="-457200" algn="l">
              <a:buFont typeface="Arial"/>
              <a:buChar char="•"/>
            </a:pPr>
            <a:r>
              <a:rPr lang="en-US" sz="2400" dirty="0" smtClean="0">
                <a:latin typeface="Times New Roman"/>
                <a:cs typeface="Times New Roman"/>
              </a:rPr>
              <a:t>Nurse call (same) for Type 1 EES</a:t>
            </a:r>
          </a:p>
          <a:p>
            <a:pPr marL="914400" lvl="1" indent="-457200" algn="l">
              <a:buFont typeface="Arial"/>
              <a:buChar char="•"/>
            </a:pPr>
            <a:r>
              <a:rPr lang="en-US" sz="2000" dirty="0" smtClean="0">
                <a:cs typeface="Times New Roman"/>
              </a:rPr>
              <a:t>Type 2 EES has no mention of nurse call on a certain branch. ARG (having AHJ) will require nurse call on equipment branch. </a:t>
            </a:r>
          </a:p>
          <a:p>
            <a:pPr marL="914400" lvl="1" indent="-457200" algn="l">
              <a:buFont typeface="Arial"/>
              <a:buChar char="•"/>
            </a:pPr>
            <a:r>
              <a:rPr lang="en-US" sz="2000" dirty="0" smtClean="0">
                <a:cs typeface="Times New Roman"/>
              </a:rPr>
              <a:t>Inspection</a:t>
            </a:r>
            <a:r>
              <a:rPr lang="en-US" sz="2000" dirty="0">
                <a:cs typeface="Times New Roman"/>
              </a:rPr>
              <a:t>: This is often on life safety and if not on critical branch, this will fail an inspection and facility will be </a:t>
            </a:r>
            <a:r>
              <a:rPr lang="en-US" sz="2000" dirty="0" smtClean="0">
                <a:cs typeface="Times New Roman"/>
              </a:rPr>
              <a:t>re-inspected. </a:t>
            </a:r>
            <a:r>
              <a:rPr lang="en-US" sz="2000" dirty="0">
                <a:cs typeface="Times New Roman"/>
              </a:rPr>
              <a:t>Therefore delay </a:t>
            </a:r>
            <a:r>
              <a:rPr lang="en-US" sz="2000" dirty="0" smtClean="0">
                <a:cs typeface="Times New Roman"/>
              </a:rPr>
              <a:t>opening </a:t>
            </a:r>
            <a:r>
              <a:rPr lang="en-US" sz="2000" dirty="0">
                <a:cs typeface="Times New Roman"/>
              </a:rPr>
              <a:t>the facility.</a:t>
            </a:r>
          </a:p>
          <a:p>
            <a:pPr marL="914400" lvl="1" indent="-457200" algn="l">
              <a:buFont typeface="Arial"/>
              <a:buChar char="•"/>
            </a:pPr>
            <a:r>
              <a:rPr lang="en-US" sz="2000" dirty="0">
                <a:cs typeface="Times New Roman"/>
              </a:rPr>
              <a:t>On battery, label the battery installation </a:t>
            </a:r>
            <a:r>
              <a:rPr lang="en-US" sz="2000" dirty="0" smtClean="0">
                <a:cs typeface="Times New Roman"/>
              </a:rPr>
              <a:t>date.</a:t>
            </a:r>
            <a:endParaRPr lang="en-US" sz="2000" dirty="0">
              <a:cs typeface="Times New Roman"/>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40</a:t>
            </a:fld>
            <a:endParaRPr lang="en-US" dirty="0"/>
          </a:p>
        </p:txBody>
      </p:sp>
    </p:spTree>
    <p:extLst>
      <p:ext uri="{BB962C8B-B14F-4D97-AF65-F5344CB8AC3E}">
        <p14:creationId xmlns:p14="http://schemas.microsoft.com/office/powerpoint/2010/main" val="14134731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Equipment Branch (Type 1 EES). </a:t>
            </a:r>
            <a:r>
              <a:rPr lang="en-US" dirty="0" smtClean="0">
                <a:solidFill>
                  <a:srgbClr val="00B0F0"/>
                </a:solidFill>
                <a:latin typeface="Times New Roman" pitchFamily="18" charset="0"/>
                <a:ea typeface="+mn-ea"/>
                <a:cs typeface="Times New Roman" pitchFamily="18" charset="0"/>
              </a:rPr>
              <a:t>6.4.2.2.5</a:t>
            </a:r>
            <a:r>
              <a:rPr lang="en-US" dirty="0" smtClean="0">
                <a:latin typeface="Times New Roman"/>
                <a:cs typeface="Times New Roman"/>
              </a:rPr>
              <a:t>:</a:t>
            </a:r>
            <a:endParaRPr lang="en-US" sz="2400" dirty="0" smtClean="0">
              <a:latin typeface="Times New Roman"/>
              <a:cs typeface="Times New Roman"/>
            </a:endParaRPr>
          </a:p>
          <a:p>
            <a:pPr marL="342900" indent="-342900" algn="l">
              <a:buFont typeface="Arial"/>
              <a:buChar char="•"/>
            </a:pPr>
            <a:r>
              <a:rPr lang="en-US" sz="2400" dirty="0" smtClean="0">
                <a:latin typeface="Times New Roman"/>
                <a:cs typeface="Times New Roman"/>
              </a:rPr>
              <a:t>Isolation </a:t>
            </a:r>
            <a:r>
              <a:rPr lang="en-US" sz="2400" dirty="0">
                <a:latin typeface="Times New Roman"/>
                <a:cs typeface="Times New Roman"/>
              </a:rPr>
              <a:t>rooms. Supply, return and exhaust must be operational at </a:t>
            </a:r>
            <a:r>
              <a:rPr lang="en-US" sz="2400" dirty="0" smtClean="0">
                <a:latin typeface="Times New Roman"/>
                <a:cs typeface="Times New Roman"/>
              </a:rPr>
              <a:t>final </a:t>
            </a:r>
            <a:r>
              <a:rPr lang="en-US" sz="2400" dirty="0">
                <a:latin typeface="Times New Roman"/>
                <a:cs typeface="Times New Roman"/>
              </a:rPr>
              <a:t>inspection. </a:t>
            </a:r>
            <a:r>
              <a:rPr lang="en-US" sz="2400" dirty="0">
                <a:solidFill>
                  <a:srgbClr val="00B0F0"/>
                </a:solidFill>
                <a:latin typeface="Times New Roman"/>
                <a:cs typeface="Times New Roman"/>
              </a:rPr>
              <a:t>6.4.2.2.5 (6)(a)</a:t>
            </a:r>
          </a:p>
          <a:p>
            <a:pPr marL="342900" indent="-342900" algn="l">
              <a:buFont typeface="Arial"/>
              <a:buChar char="•"/>
            </a:pPr>
            <a:r>
              <a:rPr lang="en-US" sz="2400" dirty="0">
                <a:latin typeface="Times New Roman"/>
                <a:cs typeface="Times New Roman"/>
              </a:rPr>
              <a:t>Nuclear med areas. Supply, return and exhaust must be operational at </a:t>
            </a:r>
            <a:r>
              <a:rPr lang="en-US" sz="2400" dirty="0" smtClean="0">
                <a:latin typeface="Times New Roman"/>
                <a:cs typeface="Times New Roman"/>
              </a:rPr>
              <a:t>final </a:t>
            </a:r>
            <a:r>
              <a:rPr lang="en-US" sz="2400" dirty="0">
                <a:latin typeface="Times New Roman"/>
                <a:cs typeface="Times New Roman"/>
              </a:rPr>
              <a:t>inspection. </a:t>
            </a:r>
            <a:r>
              <a:rPr lang="en-US" sz="2400" dirty="0">
                <a:solidFill>
                  <a:srgbClr val="00B0F0"/>
                </a:solidFill>
                <a:latin typeface="Times New Roman"/>
                <a:cs typeface="Times New Roman"/>
              </a:rPr>
              <a:t>6.4.2.2.5 (6)</a:t>
            </a:r>
            <a:r>
              <a:rPr lang="en-US" sz="2400" dirty="0" smtClean="0">
                <a:solidFill>
                  <a:srgbClr val="00B0F0"/>
                </a:solidFill>
                <a:latin typeface="Times New Roman"/>
                <a:cs typeface="Times New Roman"/>
              </a:rPr>
              <a:t>(d)</a:t>
            </a:r>
            <a:endParaRPr lang="en-US" sz="2400" dirty="0">
              <a:solidFill>
                <a:srgbClr val="00B0F0"/>
              </a:solidFill>
              <a:latin typeface="Times New Roman"/>
              <a:cs typeface="Times New Roman"/>
            </a:endParaRPr>
          </a:p>
          <a:p>
            <a:pPr marL="342900" indent="-342900" algn="l">
              <a:buFont typeface="Arial"/>
              <a:buChar char="•"/>
            </a:pPr>
            <a:r>
              <a:rPr lang="en-US" sz="2400" dirty="0">
                <a:latin typeface="Times New Roman"/>
                <a:cs typeface="Times New Roman"/>
              </a:rPr>
              <a:t>Lab hoods. Point out circuit at </a:t>
            </a:r>
            <a:r>
              <a:rPr lang="en-US" sz="2400" dirty="0" smtClean="0">
                <a:latin typeface="Times New Roman"/>
                <a:cs typeface="Times New Roman"/>
              </a:rPr>
              <a:t>final </a:t>
            </a:r>
            <a:r>
              <a:rPr lang="en-US" sz="2400" dirty="0">
                <a:latin typeface="Times New Roman"/>
                <a:cs typeface="Times New Roman"/>
              </a:rPr>
              <a:t>inspection. </a:t>
            </a:r>
            <a:r>
              <a:rPr lang="en-US" sz="2400" dirty="0">
                <a:solidFill>
                  <a:srgbClr val="00B0F0"/>
                </a:solidFill>
                <a:latin typeface="Times New Roman"/>
                <a:cs typeface="Times New Roman"/>
              </a:rPr>
              <a:t>6.4.2.2.5</a:t>
            </a:r>
            <a:r>
              <a:rPr lang="en-US" sz="2400" dirty="0">
                <a:latin typeface="Times New Roman"/>
                <a:cs typeface="Times New Roman"/>
              </a:rPr>
              <a:t> </a:t>
            </a:r>
            <a:r>
              <a:rPr lang="en-US" sz="2400" dirty="0">
                <a:solidFill>
                  <a:srgbClr val="00B0F0"/>
                </a:solidFill>
                <a:latin typeface="Times New Roman"/>
                <a:cs typeface="Times New Roman"/>
              </a:rPr>
              <a:t>(6</a:t>
            </a:r>
            <a:r>
              <a:rPr lang="en-US" sz="2400" dirty="0" smtClean="0">
                <a:solidFill>
                  <a:srgbClr val="00B0F0"/>
                </a:solidFill>
                <a:latin typeface="Times New Roman"/>
                <a:cs typeface="Times New Roman"/>
              </a:rPr>
              <a:t>)(c)</a:t>
            </a:r>
            <a:endParaRPr lang="en-US" sz="2400" dirty="0">
              <a:solidFill>
                <a:srgbClr val="00B0F0"/>
              </a:solidFill>
              <a:latin typeface="Times New Roman"/>
              <a:cs typeface="Times New Roman"/>
            </a:endParaRPr>
          </a:p>
          <a:p>
            <a:pPr marL="342900" indent="-342900" algn="l">
              <a:buFont typeface="Arial"/>
              <a:buChar char="•"/>
            </a:pPr>
            <a:r>
              <a:rPr lang="en-US" sz="2400" dirty="0">
                <a:latin typeface="Times New Roman"/>
                <a:cs typeface="Times New Roman"/>
              </a:rPr>
              <a:t>Elevator recall (DSHS requires one stretcher size) must be operational at </a:t>
            </a:r>
            <a:r>
              <a:rPr lang="en-US" sz="2400" dirty="0" smtClean="0">
                <a:latin typeface="Times New Roman"/>
                <a:cs typeface="Times New Roman"/>
              </a:rPr>
              <a:t>final inspection for both Type 1 &amp; 2 EES for floors serving patient areas. </a:t>
            </a:r>
            <a:r>
              <a:rPr lang="en-US" sz="2400" dirty="0" smtClean="0">
                <a:solidFill>
                  <a:srgbClr val="00B0F0"/>
                </a:solidFill>
                <a:latin typeface="Times New Roman"/>
                <a:cs typeface="Times New Roman"/>
              </a:rPr>
              <a:t>6.4.2.2.5.4 (3)</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41</a:t>
            </a:fld>
            <a:endParaRPr lang="en-US" dirty="0"/>
          </a:p>
        </p:txBody>
      </p:sp>
    </p:spTree>
    <p:extLst>
      <p:ext uri="{BB962C8B-B14F-4D97-AF65-F5344CB8AC3E}">
        <p14:creationId xmlns:p14="http://schemas.microsoft.com/office/powerpoint/2010/main" val="19921504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Electrical</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Equipment Branch (Type 1 EES).</a:t>
            </a:r>
            <a:r>
              <a:rPr lang="en-US" dirty="0" smtClean="0">
                <a:solidFill>
                  <a:srgbClr val="00B0F0"/>
                </a:solidFill>
                <a:latin typeface="Times New Roman" pitchFamily="18" charset="0"/>
                <a:ea typeface="+mn-ea"/>
                <a:cs typeface="Times New Roman" pitchFamily="18" charset="0"/>
              </a:rPr>
              <a:t> 6.4.2.2.5</a:t>
            </a:r>
            <a:r>
              <a:rPr lang="en-US" dirty="0" smtClean="0">
                <a:latin typeface="Times New Roman"/>
                <a:cs typeface="Times New Roman"/>
              </a:rPr>
              <a:t>:</a:t>
            </a:r>
            <a:endParaRPr lang="en-US" sz="2400" dirty="0" smtClean="0">
              <a:latin typeface="Times New Roman"/>
              <a:cs typeface="Times New Roman"/>
            </a:endParaRPr>
          </a:p>
          <a:p>
            <a:pPr marL="342900" indent="-342900" algn="l">
              <a:buFont typeface="Arial"/>
              <a:buChar char="•"/>
            </a:pPr>
            <a:r>
              <a:rPr lang="en-US" sz="2400" dirty="0" smtClean="0">
                <a:latin typeface="Times New Roman"/>
                <a:cs typeface="Times New Roman"/>
              </a:rPr>
              <a:t>Surgical, obstetrical delivery, intensive care, nurseries, emergency treatment require supply, return and exhaust. </a:t>
            </a:r>
            <a:r>
              <a:rPr lang="en-US" sz="2400" dirty="0">
                <a:solidFill>
                  <a:srgbClr val="00B0F0"/>
                </a:solidFill>
                <a:latin typeface="Times New Roman"/>
                <a:cs typeface="Times New Roman"/>
              </a:rPr>
              <a:t>6.4.2.2.5 </a:t>
            </a:r>
            <a:r>
              <a:rPr lang="en-US" sz="2400" dirty="0" smtClean="0">
                <a:solidFill>
                  <a:srgbClr val="00B0F0"/>
                </a:solidFill>
                <a:latin typeface="Times New Roman"/>
                <a:cs typeface="Times New Roman"/>
              </a:rPr>
              <a:t>(4)</a:t>
            </a:r>
            <a:endParaRPr lang="en-US" sz="2400" dirty="0">
              <a:solidFill>
                <a:srgbClr val="00B0F0"/>
              </a:solidFill>
              <a:latin typeface="Times New Roman"/>
              <a:cs typeface="Times New Roman"/>
            </a:endParaRPr>
          </a:p>
          <a:p>
            <a:pPr marL="342900" indent="-342900" algn="l">
              <a:buFont typeface="Arial"/>
              <a:buChar char="•"/>
            </a:pPr>
            <a:r>
              <a:rPr lang="en-US" sz="2400" dirty="0" smtClean="0">
                <a:latin typeface="Times New Roman"/>
                <a:cs typeface="Times New Roman"/>
              </a:rPr>
              <a:t>Heating equipment for operating, delivery, labor, recovery, intensive care, nurseries, isolation rooms, emergency treatment and general patient rooms</a:t>
            </a:r>
            <a:r>
              <a:rPr lang="en-US" sz="2400" dirty="0">
                <a:latin typeface="Times New Roman"/>
                <a:cs typeface="Times New Roman"/>
              </a:rPr>
              <a:t>. </a:t>
            </a:r>
            <a:r>
              <a:rPr lang="en-US" sz="2400" dirty="0">
                <a:solidFill>
                  <a:srgbClr val="00B0F0"/>
                </a:solidFill>
                <a:latin typeface="Times New Roman"/>
                <a:cs typeface="Times New Roman"/>
              </a:rPr>
              <a:t>6.4.2.2.5 </a:t>
            </a:r>
            <a:r>
              <a:rPr lang="en-US" sz="2400" dirty="0" smtClean="0">
                <a:solidFill>
                  <a:srgbClr val="00B0F0"/>
                </a:solidFill>
                <a:latin typeface="Times New Roman"/>
                <a:cs typeface="Times New Roman"/>
              </a:rPr>
              <a:t>(2)</a:t>
            </a:r>
          </a:p>
          <a:p>
            <a:pPr marL="342900" indent="-342900" algn="l">
              <a:buFont typeface="Arial"/>
              <a:buChar char="•"/>
            </a:pPr>
            <a:r>
              <a:rPr lang="en-US" sz="2400" dirty="0" smtClean="0">
                <a:latin typeface="Times New Roman"/>
                <a:cs typeface="Times New Roman"/>
              </a:rPr>
              <a:t>Autoclave. </a:t>
            </a:r>
            <a:r>
              <a:rPr lang="en-US" sz="2400" dirty="0">
                <a:solidFill>
                  <a:srgbClr val="00B0F0"/>
                </a:solidFill>
                <a:latin typeface="Times New Roman"/>
                <a:cs typeface="Times New Roman"/>
              </a:rPr>
              <a:t>6.4.2.2.5 </a:t>
            </a:r>
            <a:r>
              <a:rPr lang="en-US" sz="2400" dirty="0" smtClean="0">
                <a:solidFill>
                  <a:srgbClr val="00B0F0"/>
                </a:solidFill>
                <a:latin typeface="Times New Roman"/>
                <a:cs typeface="Times New Roman"/>
              </a:rPr>
              <a:t>(7)</a:t>
            </a:r>
          </a:p>
          <a:p>
            <a:pPr marL="457200" indent="-457200" algn="l">
              <a:buFont typeface="Arial"/>
              <a:buChar char="•"/>
            </a:pPr>
            <a:r>
              <a:rPr lang="en-US" sz="2400" dirty="0" smtClean="0">
                <a:latin typeface="Times New Roman"/>
                <a:cs typeface="Times New Roman"/>
              </a:rPr>
              <a:t>Best Practice for food service. </a:t>
            </a:r>
          </a:p>
          <a:p>
            <a:pPr marL="914400" lvl="1" indent="-457200" algn="l">
              <a:buFont typeface="Arial"/>
              <a:buChar char="•"/>
            </a:pPr>
            <a:r>
              <a:rPr lang="en-US" sz="2000" dirty="0" smtClean="0">
                <a:cs typeface="Times New Roman"/>
              </a:rPr>
              <a:t>If an on-site food service is provided, power certain appliances on equipment branch.</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42</a:t>
            </a:fld>
            <a:endParaRPr lang="en-US" dirty="0"/>
          </a:p>
        </p:txBody>
      </p:sp>
    </p:spTree>
    <p:extLst>
      <p:ext uri="{BB962C8B-B14F-4D97-AF65-F5344CB8AC3E}">
        <p14:creationId xmlns:p14="http://schemas.microsoft.com/office/powerpoint/2010/main" val="8574174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Medical Gases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Gas and Vacuum Systems - General:</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Cat. 1 new or alterations to piping. </a:t>
            </a:r>
            <a:r>
              <a:rPr lang="en-US" sz="2400" dirty="0" smtClean="0">
                <a:solidFill>
                  <a:srgbClr val="00B0F0"/>
                </a:solidFill>
                <a:latin typeface="Times New Roman" pitchFamily="18" charset="0"/>
                <a:ea typeface="+mn-ea"/>
                <a:cs typeface="Times New Roman" pitchFamily="18" charset="0"/>
              </a:rPr>
              <a:t>5.1.2-5.1.12.3.14.5 &amp; 5.1.14.4.2</a:t>
            </a:r>
          </a:p>
          <a:p>
            <a:pPr marL="342900" indent="-342900" algn="l">
              <a:buFont typeface="Arial"/>
              <a:buChar char="•"/>
            </a:pPr>
            <a:r>
              <a:rPr lang="en-US" sz="2400" dirty="0" smtClean="0">
                <a:latin typeface="Times New Roman" pitchFamily="18" charset="0"/>
                <a:cs typeface="Times New Roman" pitchFamily="18" charset="0"/>
              </a:rPr>
              <a:t>Cat</a:t>
            </a:r>
            <a:r>
              <a:rPr lang="en-US" sz="2400" dirty="0">
                <a:latin typeface="Times New Roman" pitchFamily="18" charset="0"/>
                <a:cs typeface="Times New Roman" pitchFamily="18" charset="0"/>
              </a:rPr>
              <a:t>. 1</a:t>
            </a:r>
            <a:r>
              <a:rPr lang="en-US" sz="2400" dirty="0" smtClean="0">
                <a:latin typeface="Times New Roman" pitchFamily="18" charset="0"/>
                <a:cs typeface="Times New Roman" pitchFamily="18" charset="0"/>
              </a:rPr>
              <a:t> existing piping</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Refer to TIA</a:t>
            </a:r>
            <a:endParaRPr lang="en-US" sz="2400" dirty="0">
              <a:latin typeface="Times New Roman" pitchFamily="18" charset="0"/>
              <a:cs typeface="Times New Roman" pitchFamily="18" charset="0"/>
            </a:endParaRPr>
          </a:p>
          <a:p>
            <a:pPr marL="800100" lvl="1" indent="-342900" algn="l">
              <a:buFont typeface="Arial"/>
              <a:buChar char="•"/>
            </a:pPr>
            <a:r>
              <a:rPr lang="en-US" sz="2000" dirty="0">
                <a:cs typeface="Times New Roman" pitchFamily="18" charset="0"/>
              </a:rPr>
              <a:t>Tentative Interim Amendment (TIA) </a:t>
            </a:r>
            <a:r>
              <a:rPr lang="en-US" sz="2000" dirty="0" smtClean="0">
                <a:cs typeface="Times New Roman" pitchFamily="18" charset="0"/>
              </a:rPr>
              <a:t>TIA99 12</a:t>
            </a:r>
            <a:r>
              <a:rPr lang="en-US" sz="2000" dirty="0">
                <a:cs typeface="Times New Roman" pitchFamily="18" charset="0"/>
              </a:rPr>
              <a:t>-4 3/27/2013</a:t>
            </a:r>
          </a:p>
          <a:p>
            <a:pPr marL="342900" indent="-342900" algn="l">
              <a:buFont typeface="Arial"/>
              <a:buChar char="•"/>
            </a:pPr>
            <a:r>
              <a:rPr lang="en-US" sz="2400" dirty="0" smtClean="0">
                <a:latin typeface="Times New Roman" pitchFamily="18" charset="0"/>
                <a:cs typeface="Times New Roman" pitchFamily="18" charset="0"/>
              </a:rPr>
              <a:t>Central supply </a:t>
            </a:r>
            <a:r>
              <a:rPr lang="en-US" sz="2400" dirty="0" smtClean="0">
                <a:latin typeface="Times New Roman" pitchFamily="18" charset="0"/>
                <a:cs typeface="Times New Roman" pitchFamily="18" charset="0"/>
              </a:rPr>
              <a:t>system </a:t>
            </a:r>
            <a:r>
              <a:rPr lang="en-US" sz="2400" dirty="0">
                <a:latin typeface="Times New Roman" pitchFamily="18" charset="0"/>
                <a:cs typeface="Times New Roman" pitchFamily="18" charset="0"/>
              </a:rPr>
              <a:t>r</a:t>
            </a:r>
            <a:r>
              <a:rPr lang="en-US" sz="2400" dirty="0" smtClean="0">
                <a:latin typeface="Times New Roman" pitchFamily="18" charset="0"/>
                <a:cs typeface="Times New Roman" pitchFamily="18" charset="0"/>
              </a:rPr>
              <a:t>elief </a:t>
            </a:r>
            <a:r>
              <a:rPr lang="en-US" sz="2400" dirty="0" smtClean="0">
                <a:latin typeface="Times New Roman" pitchFamily="18" charset="0"/>
                <a:cs typeface="Times New Roman" pitchFamily="18" charset="0"/>
              </a:rPr>
              <a:t>valves Cat</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5.1.3.5.6.1.4-9</a:t>
            </a:r>
          </a:p>
          <a:p>
            <a:pPr marL="800100" lvl="1" indent="-342900" algn="l">
              <a:buFont typeface="Arial"/>
              <a:buChar char="•"/>
            </a:pPr>
            <a:r>
              <a:rPr lang="en-US" sz="2000" dirty="0">
                <a:cs typeface="Times New Roman" pitchFamily="18" charset="0"/>
              </a:rPr>
              <a:t>(2002: 5.1.3.4.5.1 (3) only final line relief valve vented to outside)</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43</a:t>
            </a:fld>
            <a:endParaRPr lang="en-US" dirty="0"/>
          </a:p>
        </p:txBody>
      </p:sp>
    </p:spTree>
    <p:extLst>
      <p:ext uri="{BB962C8B-B14F-4D97-AF65-F5344CB8AC3E}">
        <p14:creationId xmlns:p14="http://schemas.microsoft.com/office/powerpoint/2010/main" val="29332738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Medical Gases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Central </a:t>
            </a:r>
            <a:r>
              <a:rPr lang="en-US" dirty="0">
                <a:latin typeface="Times New Roman" pitchFamily="18" charset="0"/>
                <a:ea typeface="+mn-ea"/>
                <a:cs typeface="Times New Roman" pitchFamily="18" charset="0"/>
              </a:rPr>
              <a:t>Supply </a:t>
            </a:r>
            <a:r>
              <a:rPr lang="en-US" dirty="0" smtClean="0">
                <a:latin typeface="Times New Roman" pitchFamily="18" charset="0"/>
                <a:ea typeface="+mn-ea"/>
                <a:cs typeface="Times New Roman" pitchFamily="18" charset="0"/>
              </a:rPr>
              <a:t>Systems Locations and </a:t>
            </a:r>
            <a:r>
              <a:rPr lang="en-US" dirty="0">
                <a:latin typeface="Times New Roman" pitchFamily="18" charset="0"/>
                <a:ea typeface="+mn-ea"/>
                <a:cs typeface="Times New Roman" pitchFamily="18" charset="0"/>
              </a:rPr>
              <a:t>Positive-Pressure Gases (Liquid Containers) Construction for Cat. 1 &amp; 2</a:t>
            </a:r>
            <a:r>
              <a:rPr lang="en-US" dirty="0" smtClean="0">
                <a:latin typeface="Times New Roman" pitchFamily="18" charset="0"/>
                <a:ea typeface="+mn-ea"/>
                <a:cs typeface="Times New Roman" pitchFamily="18" charset="0"/>
              </a:rPr>
              <a:t>:</a:t>
            </a:r>
          </a:p>
          <a:p>
            <a:pPr marL="342900" indent="-342900" algn="l">
              <a:buFont typeface="Arial"/>
              <a:buChar char="•"/>
            </a:pPr>
            <a:r>
              <a:rPr lang="en-US" sz="2400" dirty="0" smtClean="0">
                <a:latin typeface="Times New Roman" pitchFamily="18" charset="0"/>
                <a:ea typeface="+mn-ea"/>
                <a:cs typeface="Times New Roman" pitchFamily="18" charset="0"/>
              </a:rPr>
              <a:t>Containers identified with labels from all directions with 360 </a:t>
            </a:r>
            <a:r>
              <a:rPr lang="en-US" sz="2400" dirty="0">
                <a:latin typeface="Times New Roman" pitchFamily="18" charset="0"/>
                <a:ea typeface="+mn-ea"/>
                <a:cs typeface="Times New Roman" pitchFamily="18" charset="0"/>
              </a:rPr>
              <a:t>degree wraparound tape having 2 inch high letters. </a:t>
            </a:r>
            <a:r>
              <a:rPr lang="en-US" sz="2400" dirty="0">
                <a:solidFill>
                  <a:srgbClr val="00B0F0"/>
                </a:solidFill>
                <a:latin typeface="Times New Roman" pitchFamily="18" charset="0"/>
                <a:ea typeface="+mn-ea"/>
                <a:cs typeface="Times New Roman" pitchFamily="18" charset="0"/>
              </a:rPr>
              <a:t>5.1.3.1.3</a:t>
            </a:r>
          </a:p>
          <a:p>
            <a:pPr marL="342900" indent="-342900" algn="l">
              <a:buFont typeface="Arial"/>
              <a:buChar char="•"/>
            </a:pPr>
            <a:r>
              <a:rPr lang="en-US" sz="2400" dirty="0" smtClean="0">
                <a:latin typeface="Times New Roman" pitchFamily="18" charset="0"/>
                <a:ea typeface="+mn-ea"/>
                <a:cs typeface="Times New Roman" pitchFamily="18" charset="0"/>
              </a:rPr>
              <a:t>Lockable </a:t>
            </a:r>
            <a:r>
              <a:rPr lang="en-US" sz="2400" dirty="0">
                <a:latin typeface="Times New Roman" pitchFamily="18" charset="0"/>
                <a:ea typeface="+mn-ea"/>
                <a:cs typeface="Times New Roman" pitchFamily="18" charset="0"/>
              </a:rPr>
              <a:t>door or gate. </a:t>
            </a:r>
            <a:r>
              <a:rPr lang="en-US" sz="2400" dirty="0">
                <a:solidFill>
                  <a:srgbClr val="00B0F0"/>
                </a:solidFill>
                <a:latin typeface="Times New Roman" pitchFamily="18" charset="0"/>
                <a:ea typeface="+mn-ea"/>
                <a:cs typeface="Times New Roman" pitchFamily="18" charset="0"/>
              </a:rPr>
              <a:t>5.1.3.3.2 (2)/ 5.2.3.3 </a:t>
            </a:r>
          </a:p>
          <a:p>
            <a:pPr marL="800100" lvl="1" indent="-342900" algn="l">
              <a:buFont typeface="Arial"/>
              <a:buChar char="•"/>
            </a:pPr>
            <a:r>
              <a:rPr lang="en-US" sz="1800" dirty="0">
                <a:cs typeface="Times New Roman" pitchFamily="18" charset="0"/>
              </a:rPr>
              <a:t>(2002 5.1.3.3.2 (2)) same</a:t>
            </a:r>
          </a:p>
          <a:p>
            <a:pPr marL="342900" indent="-342900" algn="l">
              <a:buFont typeface="Arial"/>
              <a:buChar char="•"/>
            </a:pPr>
            <a:r>
              <a:rPr lang="en-US" sz="2400" dirty="0">
                <a:latin typeface="Times New Roman" pitchFamily="18" charset="0"/>
                <a:ea typeface="+mn-ea"/>
                <a:cs typeface="Times New Roman" pitchFamily="18" charset="0"/>
              </a:rPr>
              <a:t>Secure cylinders. </a:t>
            </a:r>
            <a:r>
              <a:rPr lang="en-US" sz="2400" dirty="0">
                <a:solidFill>
                  <a:srgbClr val="00B0F0"/>
                </a:solidFill>
                <a:latin typeface="Times New Roman" pitchFamily="18" charset="0"/>
                <a:ea typeface="+mn-ea"/>
                <a:cs typeface="Times New Roman" pitchFamily="18" charset="0"/>
              </a:rPr>
              <a:t>5.1.3.3.2 (7)/ 5.2.3.3 </a:t>
            </a:r>
            <a:endParaRPr lang="en-US" sz="2400" dirty="0" smtClean="0">
              <a:solidFill>
                <a:srgbClr val="00B0F0"/>
              </a:solidFill>
              <a:latin typeface="Times New Roman" pitchFamily="18" charset="0"/>
              <a:ea typeface="+mn-ea"/>
              <a:cs typeface="Times New Roman" pitchFamily="18" charset="0"/>
            </a:endParaRPr>
          </a:p>
          <a:p>
            <a:pPr marL="800100" lvl="1" indent="-342900" algn="l">
              <a:buFont typeface="Arial"/>
              <a:buChar char="•"/>
            </a:pPr>
            <a:r>
              <a:rPr lang="en-US" sz="1800" dirty="0">
                <a:cs typeface="Times New Roman" pitchFamily="18" charset="0"/>
              </a:rPr>
              <a:t>Applies to empty, full, connected, unconnected</a:t>
            </a:r>
          </a:p>
          <a:p>
            <a:pPr marL="800100" lvl="1" indent="-342900" algn="l">
              <a:buFont typeface="Arial"/>
              <a:buChar char="•"/>
            </a:pPr>
            <a:r>
              <a:rPr lang="en-US" sz="1800" dirty="0">
                <a:cs typeface="Times New Roman" pitchFamily="18" charset="0"/>
              </a:rPr>
              <a:t>(2002 5.1.3.3.2 (7) state individually secure)</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44</a:t>
            </a:fld>
            <a:endParaRPr lang="en-US" dirty="0"/>
          </a:p>
        </p:txBody>
      </p:sp>
    </p:spTree>
    <p:extLst>
      <p:ext uri="{BB962C8B-B14F-4D97-AF65-F5344CB8AC3E}">
        <p14:creationId xmlns:p14="http://schemas.microsoft.com/office/powerpoint/2010/main" val="4559800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Medical Gases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ea typeface="+mn-ea"/>
                <a:cs typeface="Times New Roman" pitchFamily="18" charset="0"/>
              </a:rPr>
              <a:t>Labeling </a:t>
            </a:r>
            <a:r>
              <a:rPr lang="en-US" sz="2400" dirty="0">
                <a:latin typeface="Times New Roman" pitchFamily="18" charset="0"/>
                <a:ea typeface="+mn-ea"/>
                <a:cs typeface="Times New Roman" pitchFamily="18" charset="0"/>
              </a:rPr>
              <a:t>slightly different. Use “Positive Pressure Gases”. Doorway labeling of locations containing central supply systems and cylinder storage. </a:t>
            </a:r>
            <a:r>
              <a:rPr lang="en-US" sz="2400" dirty="0">
                <a:solidFill>
                  <a:srgbClr val="00B0F0"/>
                </a:solidFill>
                <a:latin typeface="Times New Roman" pitchFamily="18" charset="0"/>
                <a:ea typeface="+mn-ea"/>
                <a:cs typeface="Times New Roman" pitchFamily="18" charset="0"/>
              </a:rPr>
              <a:t>5.1.3.1.8/ 5.1.3.1.9 / </a:t>
            </a:r>
            <a:r>
              <a:rPr lang="en-US" sz="2400" dirty="0" smtClean="0">
                <a:solidFill>
                  <a:srgbClr val="00B0F0"/>
                </a:solidFill>
                <a:latin typeface="Times New Roman" pitchFamily="18" charset="0"/>
                <a:ea typeface="+mn-ea"/>
                <a:cs typeface="Times New Roman" pitchFamily="18" charset="0"/>
              </a:rPr>
              <a:t>5.2.3.1</a:t>
            </a:r>
            <a:endParaRPr lang="en-US" sz="2400" dirty="0">
              <a:solidFill>
                <a:srgbClr val="00B0F0"/>
              </a:solidFill>
              <a:latin typeface="Times New Roman" pitchFamily="18" charset="0"/>
              <a:ea typeface="+mn-ea"/>
              <a:cs typeface="Times New Roman" pitchFamily="18" charset="0"/>
            </a:endParaRPr>
          </a:p>
          <a:p>
            <a:pPr marL="800100" lvl="1" indent="-342900" algn="l">
              <a:buFont typeface="Arial"/>
              <a:buChar char="•"/>
            </a:pPr>
            <a:r>
              <a:rPr lang="en-US" sz="1800" dirty="0"/>
              <a:t>(2002: 5.1.3.1.5 / 5.1.3.1.6 stated the word  “Medical Gases”)</a:t>
            </a:r>
          </a:p>
          <a:p>
            <a:pPr marL="342900" indent="-342900" algn="l">
              <a:buFont typeface="Arial"/>
              <a:buChar char="•"/>
            </a:pPr>
            <a:r>
              <a:rPr lang="en-US" sz="2400" dirty="0" smtClean="0">
                <a:latin typeface="Times New Roman" pitchFamily="18" charset="0"/>
                <a:cs typeface="Times New Roman" pitchFamily="18" charset="0"/>
              </a:rPr>
              <a:t>Cylinders can </a:t>
            </a:r>
            <a:r>
              <a:rPr lang="en-US" sz="2400" dirty="0">
                <a:latin typeface="Times New Roman" pitchFamily="18" charset="0"/>
                <a:cs typeface="Times New Roman" pitchFamily="18" charset="0"/>
              </a:rPr>
              <a:t>not share room with central supply system if central supply system room contains motor-driven machinery. </a:t>
            </a:r>
            <a:r>
              <a:rPr lang="en-US" sz="2400" dirty="0">
                <a:solidFill>
                  <a:srgbClr val="00B0F0"/>
                </a:solidFill>
                <a:latin typeface="Times New Roman" pitchFamily="18" charset="0"/>
                <a:ea typeface="+mn-ea"/>
                <a:cs typeface="Times New Roman" pitchFamily="18" charset="0"/>
              </a:rPr>
              <a:t>5.1.3.3.4 / 5.2.3.3 </a:t>
            </a:r>
          </a:p>
          <a:p>
            <a:pPr marL="342900" lvl="1" indent="-342900" algn="l">
              <a:buClrTx/>
              <a:buFont typeface="Arial"/>
              <a:buChar char="•"/>
            </a:pPr>
            <a:r>
              <a:rPr lang="en-US" dirty="0">
                <a:solidFill>
                  <a:srgbClr val="000066"/>
                </a:solidFill>
                <a:latin typeface="Times New Roman" pitchFamily="18" charset="0"/>
                <a:ea typeface="+mn-ea"/>
                <a:cs typeface="Times New Roman" pitchFamily="18" charset="0"/>
              </a:rPr>
              <a:t>No storage requirements for 300 cubic feet and less of non-flammable compressed gas per smoke </a:t>
            </a:r>
            <a:r>
              <a:rPr lang="en-US" dirty="0" smtClean="0">
                <a:solidFill>
                  <a:srgbClr val="000066"/>
                </a:solidFill>
                <a:latin typeface="Times New Roman" pitchFamily="18" charset="0"/>
                <a:ea typeface="+mn-ea"/>
                <a:cs typeface="Times New Roman" pitchFamily="18" charset="0"/>
              </a:rPr>
              <a:t>compartment.  </a:t>
            </a:r>
          </a:p>
          <a:p>
            <a:pPr marL="800100" lvl="2" indent="-342900" algn="l">
              <a:buFont typeface="Arial"/>
              <a:buChar char="•"/>
            </a:pPr>
            <a:r>
              <a:rPr lang="en-US" sz="1800" dirty="0">
                <a:solidFill>
                  <a:srgbClr val="8C001B"/>
                </a:solidFill>
              </a:rPr>
              <a:t>CMS S&amp;C-07-10 </a:t>
            </a:r>
          </a:p>
          <a:p>
            <a:pPr marL="342900" indent="-342900" algn="l">
              <a:buFont typeface="Arial"/>
              <a:buChar char="•"/>
            </a:pPr>
            <a:endParaRPr lang="en-US" sz="2400" dirty="0">
              <a:solidFill>
                <a:srgbClr val="0000FF"/>
              </a:solidFill>
              <a:latin typeface="Times New Roman" pitchFamily="18" charset="0"/>
              <a:cs typeface="Times New Roman" pitchFamily="18" charset="0"/>
            </a:endParaRPr>
          </a:p>
          <a:p>
            <a:pPr marL="1257300" lvl="2" indent="-342900" algn="l">
              <a:buFont typeface="Arial"/>
              <a:buChar char="•"/>
            </a:pPr>
            <a:endParaRPr lang="en-US" sz="1800" dirty="0">
              <a:solidFill>
                <a:srgbClr val="8C001B"/>
              </a:solidFill>
            </a:endParaRPr>
          </a:p>
          <a:p>
            <a:pPr marL="800100" lvl="1" indent="-342900" algn="l">
              <a:buFont typeface="Arial"/>
              <a:buChar char="•"/>
            </a:pPr>
            <a:endParaRPr lang="en-US" sz="20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45</a:t>
            </a:fld>
            <a:endParaRPr lang="en-US" dirty="0"/>
          </a:p>
        </p:txBody>
      </p:sp>
    </p:spTree>
    <p:extLst>
      <p:ext uri="{BB962C8B-B14F-4D97-AF65-F5344CB8AC3E}">
        <p14:creationId xmlns:p14="http://schemas.microsoft.com/office/powerpoint/2010/main" val="31446578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Medical Gases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lvl="2" indent="-342900" algn="l">
              <a:buFont typeface="Arial"/>
              <a:buChar char="•"/>
            </a:pPr>
            <a:r>
              <a:rPr lang="en-US" sz="2400" dirty="0" smtClean="0">
                <a:latin typeface="Times New Roman" pitchFamily="18" charset="0"/>
                <a:ea typeface="+mn-ea"/>
                <a:cs typeface="Times New Roman" pitchFamily="18" charset="0"/>
              </a:rPr>
              <a:t>Protect electrical devices </a:t>
            </a:r>
            <a:r>
              <a:rPr lang="en-US" sz="2400" dirty="0">
                <a:latin typeface="Times New Roman" pitchFamily="18" charset="0"/>
                <a:ea typeface="+mn-ea"/>
                <a:cs typeface="Times New Roman" pitchFamily="18" charset="0"/>
              </a:rPr>
              <a:t>per </a:t>
            </a:r>
            <a:r>
              <a:rPr lang="en-US" sz="2400" dirty="0" smtClean="0">
                <a:solidFill>
                  <a:srgbClr val="00B0F0"/>
                </a:solidFill>
                <a:latin typeface="Times New Roman" pitchFamily="18" charset="0"/>
                <a:ea typeface="+mn-ea"/>
                <a:cs typeface="Times New Roman" pitchFamily="18" charset="0"/>
              </a:rPr>
              <a:t>70:  </a:t>
            </a:r>
            <a:r>
              <a:rPr lang="en-US" sz="2400" dirty="0">
                <a:solidFill>
                  <a:srgbClr val="00B0F0"/>
                </a:solidFill>
                <a:latin typeface="Times New Roman" pitchFamily="18" charset="0"/>
                <a:ea typeface="+mn-ea"/>
                <a:cs typeface="Times New Roman" pitchFamily="18" charset="0"/>
              </a:rPr>
              <a:t>5.1.3.3.2 (5)</a:t>
            </a:r>
            <a:r>
              <a:rPr lang="en-US" sz="2400" dirty="0">
                <a:latin typeface="Times New Roman" pitchFamily="18" charset="0"/>
                <a:ea typeface="+mn-ea"/>
                <a:cs typeface="Times New Roman" pitchFamily="18" charset="0"/>
              </a:rPr>
              <a:t>  and protected from physical damage. </a:t>
            </a:r>
            <a:r>
              <a:rPr lang="en-US" sz="2400" dirty="0">
                <a:solidFill>
                  <a:srgbClr val="00B0F0"/>
                </a:solidFill>
                <a:latin typeface="Times New Roman" pitchFamily="18" charset="0"/>
                <a:ea typeface="+mn-ea"/>
                <a:cs typeface="Times New Roman" pitchFamily="18" charset="0"/>
              </a:rPr>
              <a:t>5.1.3.3.2 </a:t>
            </a:r>
            <a:r>
              <a:rPr lang="en-US" sz="2400" dirty="0" smtClean="0">
                <a:solidFill>
                  <a:srgbClr val="00B0F0"/>
                </a:solidFill>
                <a:latin typeface="Times New Roman" pitchFamily="18" charset="0"/>
                <a:ea typeface="+mn-ea"/>
                <a:cs typeface="Times New Roman" pitchFamily="18" charset="0"/>
              </a:rPr>
              <a:t>(10)</a:t>
            </a:r>
          </a:p>
          <a:p>
            <a:pPr marL="800100" lvl="1" indent="-342900" algn="l">
              <a:buFont typeface="Arial"/>
              <a:buChar char="•"/>
            </a:pPr>
            <a:r>
              <a:rPr lang="en-US" sz="2000" dirty="0" smtClean="0">
                <a:latin typeface="Times New Roman" pitchFamily="18" charset="0"/>
                <a:ea typeface="+mn-ea"/>
                <a:cs typeface="Times New Roman" pitchFamily="18" charset="0"/>
              </a:rPr>
              <a:t>(2002: 5.1.3.3.2 (5) stated 5</a:t>
            </a:r>
            <a:r>
              <a:rPr lang="en-US" sz="2000" dirty="0">
                <a:latin typeface="Times New Roman" pitchFamily="18" charset="0"/>
                <a:ea typeface="+mn-ea"/>
                <a:cs typeface="Times New Roman" pitchFamily="18" charset="0"/>
              </a:rPr>
              <a:t>’ AFF</a:t>
            </a:r>
            <a:r>
              <a:rPr lang="en-US" sz="2000" dirty="0" smtClean="0">
                <a:latin typeface="Times New Roman" pitchFamily="18" charset="0"/>
                <a:ea typeface="+mn-ea"/>
                <a:cs typeface="Times New Roman" pitchFamily="18" charset="0"/>
              </a:rPr>
              <a:t>)</a:t>
            </a:r>
          </a:p>
          <a:p>
            <a:pPr marL="342900" indent="-342900" algn="l">
              <a:buFont typeface="Arial"/>
              <a:buChar char="•"/>
            </a:pPr>
            <a:r>
              <a:rPr lang="en-US" sz="2400" dirty="0" smtClean="0">
                <a:latin typeface="Times New Roman" pitchFamily="18" charset="0"/>
                <a:ea typeface="+mn-ea"/>
                <a:cs typeface="Times New Roman" pitchFamily="18" charset="0"/>
              </a:rPr>
              <a:t>Indirect </a:t>
            </a:r>
            <a:r>
              <a:rPr lang="en-US" sz="2400" dirty="0">
                <a:latin typeface="Times New Roman" pitchFamily="18" charset="0"/>
                <a:ea typeface="+mn-ea"/>
                <a:cs typeface="Times New Roman" pitchFamily="18" charset="0"/>
              </a:rPr>
              <a:t>heat, if applicable. </a:t>
            </a:r>
            <a:r>
              <a:rPr lang="en-US" sz="2400" dirty="0">
                <a:solidFill>
                  <a:srgbClr val="00B0F0"/>
                </a:solidFill>
                <a:latin typeface="Times New Roman" pitchFamily="18" charset="0"/>
                <a:ea typeface="+mn-ea"/>
                <a:cs typeface="Times New Roman" pitchFamily="18" charset="0"/>
              </a:rPr>
              <a:t>5.1.3.3.2 (6) </a:t>
            </a:r>
            <a:r>
              <a:rPr lang="en-US" sz="2400" dirty="0">
                <a:latin typeface="Times New Roman" pitchFamily="18" charset="0"/>
                <a:ea typeface="+mn-ea"/>
                <a:cs typeface="Times New Roman" pitchFamily="18" charset="0"/>
              </a:rPr>
              <a:t>same</a:t>
            </a:r>
          </a:p>
          <a:p>
            <a:pPr marL="342900" indent="-342900" algn="l">
              <a:buFont typeface="Arial"/>
              <a:buChar char="•"/>
            </a:pPr>
            <a:r>
              <a:rPr lang="en-US" sz="2400" dirty="0">
                <a:latin typeface="Times New Roman" pitchFamily="18" charset="0"/>
                <a:ea typeface="+mn-ea"/>
                <a:cs typeface="Times New Roman" pitchFamily="18" charset="0"/>
              </a:rPr>
              <a:t>Access to move cylinders on hand trucks. </a:t>
            </a:r>
            <a:r>
              <a:rPr lang="en-US" sz="2400" dirty="0">
                <a:solidFill>
                  <a:srgbClr val="00B0F0"/>
                </a:solidFill>
                <a:latin typeface="Times New Roman" pitchFamily="18" charset="0"/>
                <a:ea typeface="+mn-ea"/>
                <a:cs typeface="Times New Roman" pitchFamily="18" charset="0"/>
              </a:rPr>
              <a:t>5.1.3.3.2 (</a:t>
            </a:r>
            <a:r>
              <a:rPr lang="en-US" sz="2400" dirty="0" smtClean="0">
                <a:solidFill>
                  <a:srgbClr val="00B0F0"/>
                </a:solidFill>
                <a:latin typeface="Times New Roman" pitchFamily="18" charset="0"/>
                <a:ea typeface="+mn-ea"/>
                <a:cs typeface="Times New Roman" pitchFamily="18" charset="0"/>
              </a:rPr>
              <a:t>1)</a:t>
            </a:r>
            <a:endParaRPr lang="en-US" sz="2400" dirty="0">
              <a:solidFill>
                <a:srgbClr val="00B0F0"/>
              </a:solidFill>
              <a:latin typeface="Times New Roman" pitchFamily="18" charset="0"/>
              <a:ea typeface="+mn-ea"/>
              <a:cs typeface="Times New Roman" pitchFamily="18" charset="0"/>
            </a:endParaRPr>
          </a:p>
          <a:p>
            <a:pPr marL="800100" lvl="1" indent="-342900" algn="l">
              <a:buFont typeface="Arial"/>
              <a:buChar char="•"/>
            </a:pPr>
            <a:r>
              <a:rPr lang="en-US" sz="2000" dirty="0">
                <a:latin typeface="Times New Roman" pitchFamily="18" charset="0"/>
                <a:ea typeface="+mn-ea"/>
                <a:cs typeface="Times New Roman" pitchFamily="18" charset="0"/>
              </a:rPr>
              <a:t>(2002: 5.1.3.3.2 (1) no mention of hand trucks).</a:t>
            </a:r>
          </a:p>
          <a:p>
            <a:pPr marL="342900" lvl="1" indent="-342900" algn="l">
              <a:buClrTx/>
              <a:buFont typeface="Arial"/>
              <a:buChar char="•"/>
            </a:pPr>
            <a:r>
              <a:rPr lang="en-US" dirty="0">
                <a:solidFill>
                  <a:srgbClr val="000066"/>
                </a:solidFill>
                <a:latin typeface="Times New Roman" pitchFamily="18" charset="0"/>
                <a:ea typeface="+mn-ea"/>
                <a:cs typeface="Times New Roman" pitchFamily="18" charset="0"/>
              </a:rPr>
              <a:t>Do not use room as storage (often a deficiency</a:t>
            </a:r>
            <a:r>
              <a:rPr lang="en-US" dirty="0" smtClean="0">
                <a:solidFill>
                  <a:srgbClr val="000066"/>
                </a:solidFill>
                <a:latin typeface="Times New Roman" pitchFamily="18" charset="0"/>
                <a:ea typeface="+mn-ea"/>
                <a:cs typeface="Times New Roman" pitchFamily="18" charset="0"/>
              </a:rPr>
              <a:t>). </a:t>
            </a:r>
          </a:p>
          <a:p>
            <a:pPr marL="342900" lvl="1" indent="-342900" algn="l">
              <a:buClrTx/>
              <a:buFont typeface="Arial"/>
              <a:buChar char="•"/>
            </a:pPr>
            <a:r>
              <a:rPr lang="en-US" dirty="0" smtClean="0">
                <a:solidFill>
                  <a:srgbClr val="000066"/>
                </a:solidFill>
                <a:latin typeface="Times New Roman" pitchFamily="18" charset="0"/>
                <a:ea typeface="+mn-ea"/>
                <a:cs typeface="Times New Roman" pitchFamily="18" charset="0"/>
              </a:rPr>
              <a:t> </a:t>
            </a:r>
            <a:r>
              <a:rPr lang="en-US" dirty="0">
                <a:solidFill>
                  <a:srgbClr val="000066"/>
                </a:solidFill>
                <a:latin typeface="Times New Roman" pitchFamily="18" charset="0"/>
                <a:ea typeface="+mn-ea"/>
                <a:cs typeface="Times New Roman" pitchFamily="18" charset="0"/>
              </a:rPr>
              <a:t>Do not be stored in a tightly closed space. Therefore do not cram them in a tiny room (often cited in life safety surveys in </a:t>
            </a:r>
            <a:r>
              <a:rPr lang="en-US" dirty="0" smtClean="0">
                <a:solidFill>
                  <a:srgbClr val="000066"/>
                </a:solidFill>
                <a:latin typeface="Times New Roman" pitchFamily="18" charset="0"/>
                <a:ea typeface="+mn-ea"/>
                <a:cs typeface="Times New Roman" pitchFamily="18" charset="0"/>
              </a:rPr>
              <a:t>ASC).</a:t>
            </a:r>
            <a:endParaRPr lang="en-US" dirty="0">
              <a:solidFill>
                <a:srgbClr val="000066"/>
              </a:solidFill>
              <a:latin typeface="Times New Roman" pitchFamily="18" charset="0"/>
              <a:ea typeface="+mn-ea"/>
              <a:cs typeface="Times New Roman" pitchFamily="18" charset="0"/>
            </a:endParaRPr>
          </a:p>
          <a:p>
            <a:pPr marL="800100" lvl="1" indent="-342900" algn="l">
              <a:buFont typeface="Arial"/>
              <a:buChar char="•"/>
            </a:pPr>
            <a:endParaRPr lang="en-US" sz="20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46</a:t>
            </a:fld>
            <a:endParaRPr lang="en-US" dirty="0"/>
          </a:p>
        </p:txBody>
      </p:sp>
    </p:spTree>
    <p:extLst>
      <p:ext uri="{BB962C8B-B14F-4D97-AF65-F5344CB8AC3E}">
        <p14:creationId xmlns:p14="http://schemas.microsoft.com/office/powerpoint/2010/main" val="8090415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Medical Gases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sz="2400" dirty="0" smtClean="0">
                <a:latin typeface="Times New Roman" pitchFamily="18" charset="0"/>
                <a:ea typeface="+mn-ea"/>
                <a:cs typeface="Times New Roman" pitchFamily="18" charset="0"/>
              </a:rPr>
              <a:t>Indoor enclosure: </a:t>
            </a:r>
            <a:r>
              <a:rPr lang="en-US" sz="2400" dirty="0" smtClean="0">
                <a:solidFill>
                  <a:srgbClr val="00B0F0"/>
                </a:solidFill>
                <a:latin typeface="Times New Roman" pitchFamily="18" charset="0"/>
                <a:ea typeface="+mn-ea"/>
                <a:cs typeface="Times New Roman" pitchFamily="18" charset="0"/>
              </a:rPr>
              <a:t>5.1.3.3.2. (4)</a:t>
            </a:r>
          </a:p>
          <a:p>
            <a:pPr marL="800100" lvl="1" indent="-342900" algn="l">
              <a:buFont typeface="Arial"/>
              <a:buChar char="•"/>
            </a:pPr>
            <a:r>
              <a:rPr lang="en-US" sz="1800" dirty="0">
                <a:cs typeface="Times New Roman" pitchFamily="18" charset="0"/>
              </a:rPr>
              <a:t>1-hour rated (often a deficiency in ASC) (same)</a:t>
            </a:r>
          </a:p>
          <a:p>
            <a:pPr marL="800100" lvl="1" indent="-342900" algn="l">
              <a:buFont typeface="Arial"/>
              <a:buChar char="•"/>
            </a:pPr>
            <a:r>
              <a:rPr lang="en-US" sz="1800" dirty="0">
                <a:cs typeface="Times New Roman" pitchFamily="18" charset="0"/>
              </a:rPr>
              <a:t>Interior finishes that are noncombustible or include limited combustible materials. (same)</a:t>
            </a:r>
          </a:p>
          <a:p>
            <a:pPr marL="800100" lvl="1" indent="-342900" algn="l">
              <a:buFont typeface="Arial"/>
              <a:buChar char="•"/>
            </a:pPr>
            <a:r>
              <a:rPr lang="en-US" sz="1800" dirty="0">
                <a:cs typeface="Times New Roman" pitchFamily="18" charset="0"/>
              </a:rPr>
              <a:t>Cylinders should always be kept in ventilated spaces so </a:t>
            </a:r>
            <a:r>
              <a:rPr lang="en-US" sz="1800" dirty="0" smtClean="0">
                <a:cs typeface="Times New Roman" pitchFamily="18" charset="0"/>
              </a:rPr>
              <a:t>gas </a:t>
            </a:r>
            <a:r>
              <a:rPr lang="en-US" sz="1800" dirty="0">
                <a:cs typeface="Times New Roman" pitchFamily="18" charset="0"/>
              </a:rPr>
              <a:t>that leaks can disperse safely</a:t>
            </a:r>
            <a:r>
              <a:rPr lang="en-US" sz="1800" dirty="0" smtClean="0">
                <a:cs typeface="Times New Roman" pitchFamily="18" charset="0"/>
              </a:rPr>
              <a:t>. </a:t>
            </a:r>
            <a:r>
              <a:rPr lang="en-US" sz="1800" dirty="0" smtClean="0">
                <a:solidFill>
                  <a:srgbClr val="00B0F0"/>
                </a:solidFill>
                <a:cs typeface="Times New Roman" pitchFamily="18" charset="0"/>
              </a:rPr>
              <a:t>5.1.3.3.1/5.1.3.5.6.1 (4-9)</a:t>
            </a:r>
          </a:p>
          <a:p>
            <a:pPr marL="1257300" lvl="2" indent="-342900" algn="l">
              <a:buFont typeface="Arial"/>
              <a:buChar char="•"/>
            </a:pPr>
            <a:r>
              <a:rPr lang="en-US" sz="1800" dirty="0" smtClean="0">
                <a:cs typeface="Times New Roman" pitchFamily="18" charset="0"/>
              </a:rPr>
              <a:t>(2002: 5.1.3.3.3.1)</a:t>
            </a:r>
            <a:endParaRPr lang="en-US" sz="1800" dirty="0">
              <a:cs typeface="Times New Roman" pitchFamily="18" charset="0"/>
            </a:endParaRPr>
          </a:p>
          <a:p>
            <a:pPr marL="800100" lvl="1" indent="-342900" algn="l">
              <a:buFont typeface="Arial"/>
              <a:buChar char="•"/>
            </a:pPr>
            <a:r>
              <a:rPr lang="en-US" sz="1800" dirty="0">
                <a:cs typeface="Times New Roman" pitchFamily="18" charset="0"/>
              </a:rPr>
              <a:t>Natural ventilation - “Mechanical ventilation shall be provided if natural ventilation requirements can not be met.” </a:t>
            </a:r>
            <a:r>
              <a:rPr lang="en-US" sz="1800" dirty="0">
                <a:solidFill>
                  <a:srgbClr val="00B0F0"/>
                </a:solidFill>
                <a:cs typeface="Times New Roman" pitchFamily="18" charset="0"/>
              </a:rPr>
              <a:t>9.3.7.5.2.5 </a:t>
            </a:r>
            <a:endParaRPr lang="en-US" sz="1800" dirty="0" smtClean="0">
              <a:solidFill>
                <a:srgbClr val="00B0F0"/>
              </a:solidFill>
              <a:cs typeface="Times New Roman" pitchFamily="18" charset="0"/>
            </a:endParaRPr>
          </a:p>
          <a:p>
            <a:pPr marL="1257300" lvl="2" indent="-342900" algn="l">
              <a:buFont typeface="Arial"/>
              <a:buChar char="•"/>
            </a:pPr>
            <a:r>
              <a:rPr lang="en-US" sz="1600" dirty="0" smtClean="0">
                <a:cs typeface="Times New Roman" pitchFamily="18" charset="0"/>
              </a:rPr>
              <a:t>(2002: code does not prioritize natural ventilation.)</a:t>
            </a:r>
            <a:endParaRPr lang="en-US" sz="1600" dirty="0">
              <a:cs typeface="Times New Roman" pitchFamily="18" charset="0"/>
            </a:endParaRPr>
          </a:p>
          <a:p>
            <a:pPr marL="1257300" lvl="2" indent="-342900" algn="l">
              <a:buFont typeface="Arial"/>
              <a:buChar char="•"/>
            </a:pPr>
            <a:r>
              <a:rPr lang="en-US" sz="1800" dirty="0"/>
              <a:t>Nonclosable louvered opening 1 foot of floor &amp; 1 foot of the ceiling. </a:t>
            </a:r>
            <a:r>
              <a:rPr lang="en-US" sz="1800" dirty="0">
                <a:solidFill>
                  <a:srgbClr val="00B0F0"/>
                </a:solidFill>
              </a:rPr>
              <a:t>9.3.7.5.2.1 / 9.3.7.5.2.2</a:t>
            </a:r>
          </a:p>
          <a:p>
            <a:pPr marL="1257300" lvl="2" indent="-342900" algn="l">
              <a:buFont typeface="Arial"/>
              <a:buChar char="•"/>
            </a:pPr>
            <a:r>
              <a:rPr lang="en-US" sz="1800" dirty="0"/>
              <a:t>Openings ensure cross ventilation. </a:t>
            </a:r>
            <a:r>
              <a:rPr lang="en-US" sz="1800" dirty="0">
                <a:solidFill>
                  <a:srgbClr val="00B0F0"/>
                </a:solidFill>
              </a:rPr>
              <a:t>9.3.7.5.2.3</a:t>
            </a:r>
          </a:p>
          <a:p>
            <a:pPr marL="1257300" lvl="2" indent="-342900" algn="l">
              <a:buFont typeface="Arial"/>
              <a:buChar char="•"/>
            </a:pPr>
            <a:r>
              <a:rPr lang="en-US" sz="1800" dirty="0"/>
              <a:t>No ductwork for natural ventilation. </a:t>
            </a:r>
            <a:r>
              <a:rPr lang="en-US" sz="1800" dirty="0">
                <a:solidFill>
                  <a:srgbClr val="00B0F0"/>
                </a:solidFill>
              </a:rPr>
              <a:t>9.3.7.5.2.4</a:t>
            </a:r>
          </a:p>
          <a:p>
            <a:pPr marL="1257300" lvl="2" indent="-342900" algn="l">
              <a:buFont typeface="Arial"/>
              <a:buChar char="•"/>
            </a:pPr>
            <a:r>
              <a:rPr lang="en-US" sz="1800" dirty="0"/>
              <a:t>Nonclosable louvered opening each 24 </a:t>
            </a:r>
            <a:r>
              <a:rPr lang="en-US" sz="1800" dirty="0" smtClean="0"/>
              <a:t>sq. in./</a:t>
            </a:r>
            <a:r>
              <a:rPr lang="en-US" sz="1800" dirty="0"/>
              <a:t>1000 </a:t>
            </a:r>
            <a:r>
              <a:rPr lang="en-US" sz="1800" dirty="0" smtClean="0"/>
              <a:t>cu.ft. </a:t>
            </a:r>
            <a:r>
              <a:rPr lang="en-US" sz="1800" dirty="0">
                <a:solidFill>
                  <a:srgbClr val="00B0F0"/>
                </a:solidFill>
              </a:rPr>
              <a:t>9.3.7.5.2.1</a:t>
            </a:r>
            <a:endParaRPr lang="en-US" sz="1800" dirty="0">
              <a:solidFill>
                <a:srgbClr val="00B0F0"/>
              </a:solidFill>
              <a:cs typeface="Times New Roman" pitchFamily="18" charset="0"/>
            </a:endParaRPr>
          </a:p>
          <a:p>
            <a:pPr marL="800100" lvl="1" indent="-342900" algn="l">
              <a:buFont typeface="Arial"/>
              <a:buChar char="•"/>
            </a:pPr>
            <a:endParaRPr lang="en-US" sz="1800" dirty="0" smtClean="0">
              <a:cs typeface="Times New Roman" pitchFamily="18" charset="0"/>
            </a:endParaRPr>
          </a:p>
          <a:p>
            <a:pPr marL="1257300" lvl="2" indent="-342900" algn="l">
              <a:buFont typeface="Arial"/>
              <a:buChar char="•"/>
            </a:pPr>
            <a:endParaRPr lang="en-US" sz="1800" dirty="0">
              <a:cs typeface="Times New Roman" pitchFamily="18" charset="0"/>
            </a:endParaRPr>
          </a:p>
          <a:p>
            <a:pPr marL="800100" lvl="1" indent="-342900" algn="l">
              <a:buFont typeface="Arial"/>
              <a:buChar char="•"/>
            </a:pPr>
            <a:endParaRPr lang="en-US" sz="1800" dirty="0" smtClean="0"/>
          </a:p>
          <a:p>
            <a:pPr marL="800100" lvl="1" indent="-342900" algn="l">
              <a:buFont typeface="Arial"/>
              <a:buChar char="•"/>
            </a:pPr>
            <a:endParaRPr lang="en-US" sz="2000" dirty="0">
              <a:cs typeface="Times New Roman" pitchFamily="18" charset="0"/>
            </a:endParaRPr>
          </a:p>
          <a:p>
            <a:pPr marL="800100" lvl="1" indent="-342900" algn="l">
              <a:buFont typeface="Arial"/>
              <a:buChar char="•"/>
            </a:pPr>
            <a:endParaRPr lang="en-US" sz="20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47</a:t>
            </a:fld>
            <a:endParaRPr lang="en-US" dirty="0"/>
          </a:p>
        </p:txBody>
      </p:sp>
    </p:spTree>
    <p:extLst>
      <p:ext uri="{BB962C8B-B14F-4D97-AF65-F5344CB8AC3E}">
        <p14:creationId xmlns:p14="http://schemas.microsoft.com/office/powerpoint/2010/main" val="1502970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dirty="0" smtClean="0">
                <a:latin typeface="Times New Roman" pitchFamily="18" charset="0"/>
                <a:ea typeface="+mn-ea"/>
                <a:cs typeface="Times New Roman" pitchFamily="18" charset="0"/>
              </a:rPr>
              <a:t>Indoor enclosure (continued):</a:t>
            </a:r>
          </a:p>
          <a:p>
            <a:pPr marL="800100" lvl="1" indent="-342900" algn="l">
              <a:buFont typeface="Arial"/>
              <a:buChar char="•"/>
            </a:pPr>
            <a:r>
              <a:rPr lang="en-US" sz="2000" dirty="0" smtClean="0">
                <a:cs typeface="Times New Roman" pitchFamily="18" charset="0"/>
              </a:rPr>
              <a:t>Mechanical ventilation </a:t>
            </a:r>
            <a:r>
              <a:rPr lang="en-US" sz="2000" dirty="0" smtClean="0">
                <a:solidFill>
                  <a:srgbClr val="00B0F0"/>
                </a:solidFill>
                <a:cs typeface="Times New Roman" pitchFamily="18" charset="0"/>
              </a:rPr>
              <a:t>9.3.7.5.3</a:t>
            </a:r>
          </a:p>
          <a:p>
            <a:pPr marL="1257300" lvl="2" indent="-342900" algn="l">
              <a:buFont typeface="Arial"/>
              <a:buChar char="•"/>
            </a:pPr>
            <a:r>
              <a:rPr lang="en-US" sz="1800" dirty="0" smtClean="0">
                <a:cs typeface="Times New Roman" pitchFamily="18" charset="0"/>
              </a:rPr>
              <a:t>2002</a:t>
            </a:r>
            <a:r>
              <a:rPr lang="en-US" sz="1800" dirty="0">
                <a:cs typeface="Times New Roman" pitchFamily="18" charset="0"/>
              </a:rPr>
              <a:t>: greater than 3,000 cu, ft. enclosed </a:t>
            </a:r>
            <a:r>
              <a:rPr lang="en-US" sz="1800" dirty="0" smtClean="0">
                <a:cs typeface="Times New Roman" pitchFamily="18" charset="0"/>
              </a:rPr>
              <a:t>vented to outside.</a:t>
            </a:r>
          </a:p>
          <a:p>
            <a:pPr marL="1257300" lvl="2" indent="-342900" algn="l">
              <a:buFont typeface="Arial"/>
              <a:buChar char="•"/>
            </a:pPr>
            <a:r>
              <a:rPr lang="en-US" sz="1800" dirty="0"/>
              <a:t>Mechanical exhaust fans shall provide not less than 50 cfm or more than 500 cfm. Size is based on gas contained in the largest single vessel in the room or in one header bar of </a:t>
            </a:r>
            <a:r>
              <a:rPr lang="en-US" sz="1800" dirty="0" smtClean="0"/>
              <a:t>cylinders. </a:t>
            </a:r>
            <a:r>
              <a:rPr lang="en-US" sz="1800" dirty="0" smtClean="0">
                <a:solidFill>
                  <a:srgbClr val="00B0F0"/>
                </a:solidFill>
              </a:rPr>
              <a:t>9.3.7.5.3.2</a:t>
            </a:r>
          </a:p>
          <a:p>
            <a:pPr marL="1257300" lvl="2" indent="-342900" algn="l">
              <a:buFont typeface="Arial"/>
              <a:buChar char="•"/>
            </a:pPr>
            <a:r>
              <a:rPr lang="en-US" sz="1800" dirty="0" smtClean="0"/>
              <a:t>Draw air 1 foot of floor and </a:t>
            </a:r>
            <a:r>
              <a:rPr lang="en-US" sz="1800" dirty="0"/>
              <a:t>unobstructed (facilities usually obstruct duct</a:t>
            </a:r>
            <a:r>
              <a:rPr lang="en-US" sz="1800" dirty="0" smtClean="0"/>
              <a:t>). </a:t>
            </a:r>
            <a:r>
              <a:rPr lang="en-US" sz="1800" dirty="0" smtClean="0">
                <a:solidFill>
                  <a:srgbClr val="00B0F0"/>
                </a:solidFill>
              </a:rPr>
              <a:t>9.3.7.5.3.3</a:t>
            </a:r>
          </a:p>
          <a:p>
            <a:pPr marL="1257300" lvl="2" indent="-342900" algn="l">
              <a:buFont typeface="Arial"/>
              <a:buChar char="•"/>
            </a:pPr>
            <a:r>
              <a:rPr lang="en-US" sz="1800" dirty="0" smtClean="0"/>
              <a:t>Maintain negative pressure continuously. </a:t>
            </a:r>
            <a:r>
              <a:rPr lang="en-US" sz="1800" dirty="0" smtClean="0">
                <a:solidFill>
                  <a:srgbClr val="00B0F0"/>
                </a:solidFill>
              </a:rPr>
              <a:t>9.3.7.5.3.1</a:t>
            </a:r>
          </a:p>
          <a:p>
            <a:pPr marL="1257300" lvl="2" indent="-342900" algn="l">
              <a:buFont typeface="Arial"/>
              <a:buChar char="•"/>
            </a:pPr>
            <a:r>
              <a:rPr lang="en-US" sz="1800" dirty="0"/>
              <a:t>125-degree maximum </a:t>
            </a:r>
            <a:r>
              <a:rPr lang="en-US" sz="1800" dirty="0" smtClean="0"/>
              <a:t>temperature. </a:t>
            </a:r>
            <a:r>
              <a:rPr lang="en-US" sz="1800" dirty="0" smtClean="0">
                <a:solidFill>
                  <a:srgbClr val="00B0F0"/>
                </a:solidFill>
              </a:rPr>
              <a:t>9.3.7.6</a:t>
            </a:r>
          </a:p>
          <a:p>
            <a:pPr marL="1257300" lvl="2" indent="-342900" algn="l">
              <a:buFont typeface="Arial"/>
              <a:buChar char="•"/>
            </a:pPr>
            <a:r>
              <a:rPr lang="en-US" sz="1800" dirty="0" smtClean="0"/>
              <a:t>Exhaust powered from EES. </a:t>
            </a:r>
            <a:r>
              <a:rPr lang="en-US" sz="1800" dirty="0" smtClean="0">
                <a:solidFill>
                  <a:srgbClr val="00B0F0"/>
                </a:solidFill>
              </a:rPr>
              <a:t>9.3.7.5.3.4</a:t>
            </a:r>
          </a:p>
          <a:p>
            <a:pPr marL="1714500" lvl="3" indent="-342900" algn="l">
              <a:buFont typeface="Arial"/>
              <a:buChar char="•"/>
            </a:pPr>
            <a:r>
              <a:rPr lang="en-US" sz="1600" dirty="0" smtClean="0"/>
              <a:t>Final inspection will verify that circuit.</a:t>
            </a:r>
            <a:endParaRPr lang="en-US" sz="16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48</a:t>
            </a:fld>
            <a:endParaRPr lang="en-US" dirty="0"/>
          </a:p>
        </p:txBody>
      </p:sp>
    </p:spTree>
    <p:extLst>
      <p:ext uri="{BB962C8B-B14F-4D97-AF65-F5344CB8AC3E}">
        <p14:creationId xmlns:p14="http://schemas.microsoft.com/office/powerpoint/2010/main" val="29095194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dirty="0" smtClean="0">
                <a:latin typeface="Times New Roman" pitchFamily="18" charset="0"/>
                <a:cs typeface="Times New Roman" pitchFamily="18" charset="0"/>
              </a:rPr>
              <a:t>Indoor enclosure (</a:t>
            </a:r>
            <a:r>
              <a:rPr lang="en-US" dirty="0">
                <a:latin typeface="Times New Roman" pitchFamily="18" charset="0"/>
                <a:cs typeface="Times New Roman" pitchFamily="18" charset="0"/>
              </a:rPr>
              <a:t>continued</a:t>
            </a:r>
            <a:r>
              <a:rPr lang="en-US" dirty="0" smtClean="0">
                <a:latin typeface="Times New Roman" pitchFamily="18" charset="0"/>
                <a:cs typeface="Times New Roman" pitchFamily="18" charset="0"/>
              </a:rPr>
              <a:t>)</a:t>
            </a:r>
            <a:r>
              <a:rPr lang="en-US" dirty="0" smtClean="0">
                <a:latin typeface="Times New Roman" pitchFamily="18" charset="0"/>
                <a:ea typeface="+mn-ea"/>
                <a:cs typeface="Times New Roman" pitchFamily="18" charset="0"/>
              </a:rPr>
              <a:t>:</a:t>
            </a:r>
          </a:p>
          <a:p>
            <a:pPr marL="800100" lvl="1" indent="-342900" algn="l">
              <a:buFont typeface="Arial"/>
              <a:buChar char="•"/>
            </a:pPr>
            <a:r>
              <a:rPr lang="en-US" sz="2000" dirty="0" smtClean="0">
                <a:cs typeface="Times New Roman" pitchFamily="18" charset="0"/>
              </a:rPr>
              <a:t>Life safety surveys: Cited often the obstruction air duct which is drawing air 1 foot of the floor. Best Practice is to tape off that location so nothing blocks the air draw.</a:t>
            </a:r>
          </a:p>
          <a:p>
            <a:pPr marL="800100" lvl="1" indent="-342900" algn="l">
              <a:buFont typeface="Arial"/>
              <a:buChar char="•"/>
            </a:pPr>
            <a:r>
              <a:rPr lang="en-US" sz="2000" dirty="0" smtClean="0">
                <a:cs typeface="Times New Roman" pitchFamily="18" charset="0"/>
              </a:rPr>
              <a:t>Inspection: Be prepared to show the circuit for the mechanical exhaust.</a:t>
            </a:r>
          </a:p>
          <a:p>
            <a:pPr marL="800100" lvl="1" indent="-342900" algn="l">
              <a:buFont typeface="Arial"/>
              <a:buChar char="•"/>
            </a:pPr>
            <a:endParaRPr lang="en-US" sz="2000" dirty="0">
              <a:cs typeface="Times New Roman" pitchFamily="18" charset="0"/>
            </a:endParaRPr>
          </a:p>
          <a:p>
            <a:pPr lvl="1"/>
            <a:endParaRPr lang="en-US" sz="2000" dirty="0" smtClean="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49</a:t>
            </a:fld>
            <a:endParaRPr lang="en-US" dirty="0"/>
          </a:p>
        </p:txBody>
      </p:sp>
    </p:spTree>
    <p:extLst>
      <p:ext uri="{BB962C8B-B14F-4D97-AF65-F5344CB8AC3E}">
        <p14:creationId xmlns:p14="http://schemas.microsoft.com/office/powerpoint/2010/main" val="7877711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Medical Gases</a:t>
            </a:r>
            <a:endParaRPr lang="en-US" sz="2800" dirty="0">
              <a:latin typeface="Times New Roman" charset="0"/>
              <a:cs typeface="Times New Roman" charset="0"/>
            </a:endParaRPr>
          </a:p>
        </p:txBody>
      </p:sp>
      <p:sp>
        <p:nvSpPr>
          <p:cNvPr id="14" name="Content Placeholder 1"/>
          <p:cNvSpPr txBox="1">
            <a:spLocks/>
          </p:cNvSpPr>
          <p:nvPr/>
        </p:nvSpPr>
        <p:spPr bwMode="auto">
          <a:xfrm>
            <a:off x="3810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dirty="0" smtClean="0">
                <a:latin typeface="Times New Roman" pitchFamily="18" charset="0"/>
                <a:cs typeface="Times New Roman" pitchFamily="18" charset="0"/>
              </a:rPr>
              <a:t>Outdoor </a:t>
            </a:r>
            <a:r>
              <a:rPr lang="en-US" dirty="0">
                <a:latin typeface="Times New Roman" pitchFamily="18" charset="0"/>
                <a:cs typeface="Times New Roman" pitchFamily="18" charset="0"/>
              </a:rPr>
              <a:t>enclosure:</a:t>
            </a:r>
          </a:p>
          <a:p>
            <a:pPr marL="800100" lvl="1" indent="-342900" algn="l">
              <a:buFont typeface="Arial"/>
              <a:buChar char="•"/>
            </a:pPr>
            <a:r>
              <a:rPr lang="en-US" sz="2000" dirty="0">
                <a:cs typeface="Times New Roman" pitchFamily="18" charset="0"/>
              </a:rPr>
              <a:t>Enclosed by noncombustible fence or wall</a:t>
            </a:r>
            <a:r>
              <a:rPr lang="en-US" sz="2000" dirty="0"/>
              <a:t>. </a:t>
            </a:r>
            <a:r>
              <a:rPr lang="en-US" sz="2000" dirty="0">
                <a:solidFill>
                  <a:srgbClr val="00B0F0"/>
                </a:solidFill>
              </a:rPr>
              <a:t>5.1.3.3.2 (3)/ 5.2.3.3 </a:t>
            </a:r>
          </a:p>
          <a:p>
            <a:pPr marL="1257300" lvl="2" indent="-342900" algn="l">
              <a:buFont typeface="Arial"/>
              <a:buChar char="•"/>
            </a:pPr>
            <a:r>
              <a:rPr lang="en-US" sz="1800" dirty="0"/>
              <a:t>(2002 5.1.3.3.2 (3)) same</a:t>
            </a:r>
          </a:p>
          <a:p>
            <a:pPr marL="800100" lvl="1" indent="-342900" algn="l">
              <a:buFont typeface="Arial"/>
              <a:buChar char="•"/>
            </a:pPr>
            <a:r>
              <a:rPr lang="en-US" sz="2000" dirty="0"/>
              <a:t>2 entry/exits </a:t>
            </a:r>
            <a:r>
              <a:rPr lang="en-US" sz="2000" dirty="0">
                <a:cs typeface="Times New Roman" pitchFamily="18" charset="0"/>
              </a:rPr>
              <a:t>minimum </a:t>
            </a:r>
            <a:r>
              <a:rPr lang="en-US" sz="2000" dirty="0">
                <a:solidFill>
                  <a:srgbClr val="00B0F0"/>
                </a:solidFill>
                <a:cs typeface="Times New Roman" pitchFamily="18" charset="0"/>
              </a:rPr>
              <a:t>5.1.3.3.2 (3)/ 5.2.3.3 </a:t>
            </a:r>
            <a:r>
              <a:rPr lang="en-US" sz="2000" dirty="0">
                <a:cs typeface="Times New Roman" pitchFamily="18" charset="0"/>
              </a:rPr>
              <a:t>(new)</a:t>
            </a:r>
          </a:p>
          <a:p>
            <a:pPr marL="800100" lvl="1" indent="-342900" algn="l">
              <a:buFont typeface="Arial"/>
              <a:buChar char="•"/>
            </a:pPr>
            <a:r>
              <a:rPr lang="en-US" sz="2000" dirty="0">
                <a:cs typeface="Times New Roman" pitchFamily="18" charset="0"/>
              </a:rPr>
              <a:t>When imperable walls, openings at base of each wall for free air circulation. </a:t>
            </a:r>
            <a:r>
              <a:rPr lang="en-US" sz="2000" dirty="0">
                <a:solidFill>
                  <a:srgbClr val="00B0F0"/>
                </a:solidFill>
                <a:cs typeface="Times New Roman" pitchFamily="18" charset="0"/>
              </a:rPr>
              <a:t>5.1.3.3.3.3 (A)/ 5.2.3.3 </a:t>
            </a:r>
            <a:r>
              <a:rPr lang="en-US" sz="2000" dirty="0">
                <a:cs typeface="Times New Roman" pitchFamily="18" charset="0"/>
              </a:rPr>
              <a:t>(same)</a:t>
            </a:r>
          </a:p>
          <a:p>
            <a:pPr marL="1257300" lvl="2" indent="-342900" algn="l">
              <a:buFont typeface="Arial"/>
              <a:buChar char="•"/>
            </a:pPr>
            <a:r>
              <a:rPr lang="en-US" sz="1800" dirty="0">
                <a:cs typeface="Times New Roman" pitchFamily="18" charset="0"/>
              </a:rPr>
              <a:t>Impermeable enclosures shared with other enclosures no ventilation openings at base of enclosure. </a:t>
            </a:r>
            <a:r>
              <a:rPr lang="en-US" sz="1800" dirty="0">
                <a:solidFill>
                  <a:srgbClr val="00B0F0"/>
                </a:solidFill>
              </a:rPr>
              <a:t>5.1.3.3.3.3 (B)/ 5.2.3.3</a:t>
            </a:r>
            <a:r>
              <a:rPr lang="en-US" sz="1800" dirty="0"/>
              <a:t> </a:t>
            </a:r>
            <a:r>
              <a:rPr lang="en-US" sz="1800" dirty="0" smtClean="0"/>
              <a:t>(new)</a:t>
            </a:r>
            <a:endParaRPr lang="en-US" sz="1800" dirty="0">
              <a:cs typeface="Times New Roman" pitchFamily="18" charset="0"/>
            </a:endParaRPr>
          </a:p>
          <a:p>
            <a:pPr marL="1257300" lvl="2" indent="-342900" algn="l">
              <a:buFont typeface="Arial"/>
              <a:buChar char="•"/>
            </a:pPr>
            <a:endParaRPr lang="en-US" sz="1800" dirty="0">
              <a:cs typeface="Times New Roman" pitchFamily="18" charset="0"/>
            </a:endParaRPr>
          </a:p>
          <a:p>
            <a:pPr marL="800100" lvl="1" indent="-342900" algn="l">
              <a:buFont typeface="Arial"/>
              <a:buChar char="•"/>
            </a:pPr>
            <a:endParaRPr lang="en-US" sz="1800" dirty="0" smtClean="0"/>
          </a:p>
          <a:p>
            <a:pPr marL="800100" lvl="1" indent="-342900" algn="l">
              <a:buFont typeface="Arial"/>
              <a:buChar char="•"/>
            </a:pPr>
            <a:endParaRPr lang="en-US" sz="2000" dirty="0">
              <a:cs typeface="Times New Roman" pitchFamily="18" charset="0"/>
            </a:endParaRPr>
          </a:p>
          <a:p>
            <a:pPr marL="800100" lvl="1" indent="-342900" algn="l">
              <a:buFont typeface="Arial"/>
              <a:buChar char="•"/>
            </a:pPr>
            <a:endParaRPr lang="en-US" sz="20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50</a:t>
            </a:fld>
            <a:endParaRPr lang="en-US" dirty="0"/>
          </a:p>
        </p:txBody>
      </p:sp>
    </p:spTree>
    <p:extLst>
      <p:ext uri="{BB962C8B-B14F-4D97-AF65-F5344CB8AC3E}">
        <p14:creationId xmlns:p14="http://schemas.microsoft.com/office/powerpoint/2010/main" val="42839314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pPr>
            <a:r>
              <a:rPr lang="en-US" dirty="0" smtClean="0">
                <a:latin typeface="Times New Roman" pitchFamily="18" charset="0"/>
                <a:ea typeface="+mn-ea"/>
                <a:cs typeface="Times New Roman" pitchFamily="18" charset="0"/>
              </a:rPr>
              <a:t>Outdoors</a:t>
            </a:r>
            <a:r>
              <a:rPr lang="en-US" sz="2400" dirty="0" smtClean="0">
                <a:latin typeface="Times New Roman" pitchFamily="18" charset="0"/>
                <a:ea typeface="+mn-ea"/>
                <a:cs typeface="Times New Roman" pitchFamily="18" charset="0"/>
              </a:rPr>
              <a:t>:</a:t>
            </a:r>
          </a:p>
          <a:p>
            <a:pPr marL="800100" lvl="1" indent="-342900" algn="l">
              <a:buFont typeface="Arial"/>
              <a:buChar char="•"/>
            </a:pPr>
            <a:r>
              <a:rPr lang="en-US" sz="2000" dirty="0" smtClean="0">
                <a:solidFill>
                  <a:srgbClr val="8C001B"/>
                </a:solidFill>
                <a:cs typeface="Times New Roman" pitchFamily="18" charset="0"/>
              </a:rPr>
              <a:t>“</a:t>
            </a:r>
            <a:r>
              <a:rPr lang="en-US" sz="2000" dirty="0">
                <a:solidFill>
                  <a:srgbClr val="8C001B"/>
                </a:solidFill>
                <a:cs typeface="Times New Roman" pitchFamily="18" charset="0"/>
              </a:rPr>
              <a:t>If located outdoors, be installed in an enclosure used only for this purpose and sited to comply with minimum distance requirements in NFPA 55.” </a:t>
            </a:r>
            <a:r>
              <a:rPr lang="en-US" sz="2000" dirty="0">
                <a:solidFill>
                  <a:srgbClr val="00B0F0"/>
                </a:solidFill>
                <a:cs typeface="Times New Roman" pitchFamily="18" charset="0"/>
              </a:rPr>
              <a:t>5.1.3.5.10 (1) </a:t>
            </a:r>
          </a:p>
          <a:p>
            <a:pPr marL="1257300" lvl="2" indent="-342900" algn="l">
              <a:buFont typeface="Arial"/>
              <a:buChar char="•"/>
            </a:pPr>
            <a:r>
              <a:rPr lang="en-US" sz="1800" dirty="0" smtClean="0"/>
              <a:t>Was NFPA 5.1.3.4.10.1</a:t>
            </a:r>
            <a:endParaRPr lang="en-US" dirty="0" smtClean="0"/>
          </a:p>
          <a:p>
            <a:pPr marL="800100" lvl="1" indent="-342900" algn="l">
              <a:buFont typeface="Arial"/>
              <a:buChar char="•"/>
            </a:pPr>
            <a:r>
              <a:rPr lang="en-US" sz="2000" dirty="0"/>
              <a:t>Central supply systems for nitrous oxide and carbon </a:t>
            </a:r>
            <a:r>
              <a:rPr lang="en-US" sz="2000" dirty="0" smtClean="0"/>
              <a:t>dioxide/ </a:t>
            </a:r>
            <a:r>
              <a:rPr lang="en-US" sz="2000" dirty="0">
                <a:cs typeface="Times New Roman" pitchFamily="18" charset="0"/>
              </a:rPr>
              <a:t>c</a:t>
            </a:r>
            <a:r>
              <a:rPr lang="en-US" sz="2000" dirty="0" smtClean="0">
                <a:cs typeface="Times New Roman" pitchFamily="18" charset="0"/>
              </a:rPr>
              <a:t>ylinder temperature is 125 degree maximum. </a:t>
            </a:r>
            <a:r>
              <a:rPr lang="en-US" sz="2000" dirty="0" smtClean="0">
                <a:solidFill>
                  <a:srgbClr val="00B0F0"/>
                </a:solidFill>
                <a:cs typeface="Times New Roman" pitchFamily="18" charset="0"/>
              </a:rPr>
              <a:t>9.3.7.7</a:t>
            </a:r>
          </a:p>
          <a:p>
            <a:pPr marL="1257300" lvl="2" indent="-342900" algn="l">
              <a:buFont typeface="Arial"/>
              <a:buChar char="•"/>
            </a:pPr>
            <a:r>
              <a:rPr lang="en-US" sz="1800" dirty="0" smtClean="0"/>
              <a:t>These </a:t>
            </a:r>
            <a:r>
              <a:rPr lang="en-US" sz="1800" dirty="0"/>
              <a:t>two gases exist as a liquid in the cylinder at room temperature and the vaporization rate significantly diminishes at lower temperatures, which can cause the supply systems to malfunction or possibly fail.</a:t>
            </a:r>
          </a:p>
          <a:p>
            <a:pPr marL="1714500" lvl="3" indent="-342900" algn="l">
              <a:buFont typeface="Arial"/>
              <a:buChar char="•"/>
            </a:pPr>
            <a:r>
              <a:rPr lang="en-US" sz="1600" dirty="0"/>
              <a:t>(2002: 5.1.3.3.1.7 was 130 degrees</a:t>
            </a:r>
            <a:r>
              <a:rPr lang="en-US" sz="1600" dirty="0" smtClean="0"/>
              <a:t>).</a:t>
            </a:r>
            <a:endParaRPr lang="en-US" sz="16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51</a:t>
            </a:fld>
            <a:endParaRPr lang="en-US" dirty="0"/>
          </a:p>
        </p:txBody>
      </p:sp>
    </p:spTree>
    <p:extLst>
      <p:ext uri="{BB962C8B-B14F-4D97-AF65-F5344CB8AC3E}">
        <p14:creationId xmlns:p14="http://schemas.microsoft.com/office/powerpoint/2010/main" val="20351916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Adopters:</a:t>
            </a:r>
          </a:p>
          <a:p>
            <a:pPr marL="342900" indent="-342900" algn="l">
              <a:buFont typeface="Arial" panose="020B0604020202020204" pitchFamily="34" charset="0"/>
              <a:buChar char="•"/>
              <a:defRP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use of adapters or conversion fittings to adapt from one gas-specific fitting to </a:t>
            </a:r>
            <a:r>
              <a:rPr lang="en-US" sz="2400" dirty="0" smtClean="0">
                <a:latin typeface="Times New Roman" pitchFamily="18" charset="0"/>
                <a:cs typeface="Times New Roman" pitchFamily="18" charset="0"/>
              </a:rPr>
              <a:t>another is NOT allowed. </a:t>
            </a:r>
            <a:r>
              <a:rPr lang="en-US" sz="2400" dirty="0" smtClean="0">
                <a:solidFill>
                  <a:srgbClr val="00B0F0"/>
                </a:solidFill>
                <a:latin typeface="Times New Roman" pitchFamily="18" charset="0"/>
                <a:cs typeface="Times New Roman" pitchFamily="18" charset="0"/>
              </a:rPr>
              <a:t>5.1.3.2</a:t>
            </a:r>
          </a:p>
          <a:p>
            <a:pPr marL="800100" lvl="1" indent="-342900" algn="l">
              <a:buFont typeface="Arial" panose="020B0604020202020204" pitchFamily="34" charset="0"/>
              <a:buChar char="•"/>
              <a:defRPr/>
            </a:pPr>
            <a:r>
              <a:rPr lang="en-US" sz="2000" dirty="0" smtClean="0">
                <a:cs typeface="Times New Roman" pitchFamily="18" charset="0"/>
              </a:rPr>
              <a:t>This </a:t>
            </a:r>
            <a:r>
              <a:rPr lang="en-US" sz="2000" dirty="0">
                <a:cs typeface="Times New Roman" pitchFamily="18" charset="0"/>
              </a:rPr>
              <a:t>is meant to eliminate the chance of cross-connections causing the wrong gas to be administered to a patient, which is one of the major causes of accidental deaths with medical gas </a:t>
            </a:r>
            <a:r>
              <a:rPr lang="en-US" sz="2000" dirty="0" smtClean="0">
                <a:cs typeface="Times New Roman" pitchFamily="18" charset="0"/>
              </a:rPr>
              <a:t>systems.</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52</a:t>
            </a:fld>
            <a:endParaRPr lang="en-US" dirty="0"/>
          </a:p>
        </p:txBody>
      </p:sp>
    </p:spTree>
    <p:extLst>
      <p:ext uri="{BB962C8B-B14F-4D97-AF65-F5344CB8AC3E}">
        <p14:creationId xmlns:p14="http://schemas.microsoft.com/office/powerpoint/2010/main" val="32078297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7620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Medical Air Compressor Intake:</a:t>
            </a:r>
          </a:p>
          <a:p>
            <a:pPr marL="342900" indent="-342900" algn="l">
              <a:buFont typeface="Arial" panose="020B0604020202020204" pitchFamily="34" charset="0"/>
              <a:buChar char="•"/>
              <a:defRPr/>
            </a:pPr>
            <a:r>
              <a:rPr lang="en-US" sz="2400" dirty="0" smtClean="0">
                <a:latin typeface="Times New Roman" pitchFamily="18" charset="0"/>
                <a:cs typeface="Times New Roman" pitchFamily="18" charset="0"/>
              </a:rPr>
              <a:t>Requirements:</a:t>
            </a:r>
          </a:p>
          <a:p>
            <a:pPr marL="800100" lvl="1" indent="-342900" algn="l">
              <a:buFont typeface="Arial" panose="020B0604020202020204" pitchFamily="34" charset="0"/>
              <a:buChar char="•"/>
              <a:defRPr/>
            </a:pPr>
            <a:r>
              <a:rPr lang="en-US" sz="2000" dirty="0" smtClean="0">
                <a:cs typeface="Times New Roman" pitchFamily="18" charset="0"/>
              </a:rPr>
              <a:t>Draw </a:t>
            </a:r>
            <a:r>
              <a:rPr lang="en-US" sz="2000" dirty="0">
                <a:cs typeface="Times New Roman" pitchFamily="18" charset="0"/>
              </a:rPr>
              <a:t>air from a source of clean air. </a:t>
            </a:r>
            <a:r>
              <a:rPr lang="en-US" sz="2000" dirty="0">
                <a:solidFill>
                  <a:srgbClr val="00B0F0"/>
                </a:solidFill>
                <a:cs typeface="Times New Roman" pitchFamily="18" charset="0"/>
              </a:rPr>
              <a:t>5.1.3.6.3.12 (A)</a:t>
            </a:r>
            <a:r>
              <a:rPr lang="en-US" sz="2000" dirty="0">
                <a:cs typeface="Times New Roman" pitchFamily="18" charset="0"/>
              </a:rPr>
              <a:t> same</a:t>
            </a:r>
          </a:p>
          <a:p>
            <a:pPr marL="800100" lvl="1" indent="-342900" algn="l">
              <a:buFont typeface="Arial" panose="020B0604020202020204" pitchFamily="34" charset="0"/>
              <a:buChar char="•"/>
              <a:defRPr/>
            </a:pPr>
            <a:r>
              <a:rPr lang="en-US" sz="2000" dirty="0">
                <a:cs typeface="Times New Roman" pitchFamily="18" charset="0"/>
              </a:rPr>
              <a:t>Located 25 feet minimum from ventilating system exhausts, fuel storage vents, combustion vents, plumbing vents, vacuum &amp; WAGD discharges, or areas that can collect vehicular exhausts or noxious fumes. </a:t>
            </a:r>
            <a:r>
              <a:rPr lang="en-US" sz="2000" dirty="0">
                <a:solidFill>
                  <a:srgbClr val="00B0F0"/>
                </a:solidFill>
                <a:cs typeface="Times New Roman" pitchFamily="18" charset="0"/>
              </a:rPr>
              <a:t>5.1.3.6.3.12 (B)</a:t>
            </a:r>
            <a:r>
              <a:rPr lang="en-US" sz="2000" dirty="0">
                <a:cs typeface="Times New Roman" pitchFamily="18" charset="0"/>
              </a:rPr>
              <a:t> new</a:t>
            </a:r>
          </a:p>
          <a:p>
            <a:pPr marL="1257300" lvl="2" indent="-342900" algn="l">
              <a:buFont typeface="Arial" panose="020B0604020202020204" pitchFamily="34" charset="0"/>
              <a:buChar char="•"/>
              <a:defRPr/>
            </a:pPr>
            <a:r>
              <a:rPr lang="en-US" sz="1800" dirty="0">
                <a:cs typeface="Times New Roman" pitchFamily="18" charset="0"/>
              </a:rPr>
              <a:t>(2002: 5.1.3.5.13..2 above roof level only)</a:t>
            </a:r>
          </a:p>
          <a:p>
            <a:pPr marL="800100" lvl="1" indent="-342900" algn="l">
              <a:buFont typeface="Arial" panose="020B0604020202020204" pitchFamily="34" charset="0"/>
              <a:buChar char="•"/>
              <a:defRPr/>
            </a:pPr>
            <a:r>
              <a:rPr lang="en-US" sz="2000" dirty="0">
                <a:cs typeface="Times New Roman" pitchFamily="18" charset="0"/>
              </a:rPr>
              <a:t>Located 20 feet minimum above ground. </a:t>
            </a:r>
            <a:r>
              <a:rPr lang="en-US" sz="2000" dirty="0">
                <a:solidFill>
                  <a:srgbClr val="00B0F0"/>
                </a:solidFill>
                <a:cs typeface="Times New Roman" pitchFamily="18" charset="0"/>
              </a:rPr>
              <a:t>5.1.3.6.3.12 (C) </a:t>
            </a:r>
          </a:p>
          <a:p>
            <a:pPr marL="800100" lvl="1" indent="-342900" algn="l">
              <a:buFont typeface="Arial" panose="020B0604020202020204" pitchFamily="34" charset="0"/>
              <a:buChar char="•"/>
              <a:defRPr/>
            </a:pPr>
            <a:r>
              <a:rPr lang="en-US" sz="2000" dirty="0">
                <a:cs typeface="Times New Roman" pitchFamily="18" charset="0"/>
              </a:rPr>
              <a:t>Located 10 feet minimum from any door, window, or other opening in the building. </a:t>
            </a:r>
            <a:r>
              <a:rPr lang="en-US" sz="2000" dirty="0">
                <a:solidFill>
                  <a:srgbClr val="00B0F0"/>
                </a:solidFill>
                <a:cs typeface="Times New Roman" pitchFamily="18" charset="0"/>
              </a:rPr>
              <a:t>5.1.3.6.312 (D) </a:t>
            </a:r>
            <a:r>
              <a:rPr lang="en-US" sz="2000" dirty="0">
                <a:cs typeface="Times New Roman" pitchFamily="18" charset="0"/>
              </a:rPr>
              <a:t>same </a:t>
            </a:r>
            <a:endParaRPr lang="en-US" sz="2000" dirty="0" smtClean="0">
              <a:cs typeface="Times New Roman" pitchFamily="18" charset="0"/>
            </a:endParaRPr>
          </a:p>
          <a:p>
            <a:pPr marL="1257300" lvl="2" indent="-342900" algn="l">
              <a:buFont typeface="Arial" panose="020B0604020202020204" pitchFamily="34" charset="0"/>
              <a:buChar char="•"/>
              <a:defRPr/>
            </a:pPr>
            <a:r>
              <a:rPr lang="en-US" sz="1800" dirty="0" smtClean="0">
                <a:cs typeface="Times New Roman" pitchFamily="18" charset="0"/>
              </a:rPr>
              <a:t>(</a:t>
            </a:r>
            <a:r>
              <a:rPr lang="en-US" sz="1800" dirty="0" smtClean="0">
                <a:cs typeface="Times New Roman" pitchFamily="18" charset="0"/>
              </a:rPr>
              <a:t>2002</a:t>
            </a:r>
            <a:r>
              <a:rPr lang="en-US" sz="1800" dirty="0">
                <a:cs typeface="Times New Roman" pitchFamily="18" charset="0"/>
              </a:rPr>
              <a:t>: 5.1.3.5.13.2)</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53</a:t>
            </a:fld>
            <a:endParaRPr lang="en-US" dirty="0"/>
          </a:p>
        </p:txBody>
      </p:sp>
    </p:spTree>
    <p:extLst>
      <p:ext uri="{BB962C8B-B14F-4D97-AF65-F5344CB8AC3E}">
        <p14:creationId xmlns:p14="http://schemas.microsoft.com/office/powerpoint/2010/main" val="28635833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7620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panose="020B0604020202020204" pitchFamily="34" charset="0"/>
              <a:buChar char="•"/>
              <a:defRPr/>
            </a:pPr>
            <a:r>
              <a:rPr lang="en-US" sz="2400" dirty="0" smtClean="0">
                <a:latin typeface="Times New Roman" pitchFamily="18" charset="0"/>
                <a:cs typeface="Times New Roman" pitchFamily="18" charset="0"/>
              </a:rPr>
              <a:t>Medical </a:t>
            </a:r>
            <a:r>
              <a:rPr lang="en-US" sz="2400" dirty="0">
                <a:latin typeface="Times New Roman" pitchFamily="18" charset="0"/>
                <a:cs typeface="Times New Roman" pitchFamily="18" charset="0"/>
              </a:rPr>
              <a:t>Air Compressor </a:t>
            </a:r>
            <a:r>
              <a:rPr lang="en-US" sz="2400" dirty="0" smtClean="0">
                <a:latin typeface="Times New Roman" pitchFamily="18" charset="0"/>
                <a:cs typeface="Times New Roman" pitchFamily="18" charset="0"/>
              </a:rPr>
              <a:t>Intake Requirements  </a:t>
            </a:r>
            <a:r>
              <a:rPr lang="en-US" sz="2400" dirty="0">
                <a:latin typeface="Times New Roman" pitchFamily="18" charset="0"/>
                <a:cs typeface="Times New Roman" pitchFamily="18" charset="0"/>
              </a:rPr>
              <a:t>(Continued):</a:t>
            </a:r>
          </a:p>
          <a:p>
            <a:pPr marL="800100" lvl="1" indent="-342900" algn="l">
              <a:buFont typeface="Arial" panose="020B0604020202020204" pitchFamily="34" charset="0"/>
              <a:buChar char="•"/>
              <a:defRPr/>
            </a:pPr>
            <a:r>
              <a:rPr lang="en-US" sz="2000" dirty="0">
                <a:cs typeface="Times New Roman" pitchFamily="18" charset="0"/>
              </a:rPr>
              <a:t>Used filters </a:t>
            </a:r>
            <a:r>
              <a:rPr lang="en-US" sz="2000" dirty="0" smtClean="0">
                <a:cs typeface="Times New Roman" pitchFamily="18" charset="0"/>
              </a:rPr>
              <a:t>air </a:t>
            </a:r>
            <a:r>
              <a:rPr lang="en-US" sz="2000" dirty="0">
                <a:cs typeface="Times New Roman" pitchFamily="18" charset="0"/>
              </a:rPr>
              <a:t>from hospital if air supply continuous for 24 hours and </a:t>
            </a:r>
            <a:r>
              <a:rPr lang="en-US" sz="2000" dirty="0" smtClean="0">
                <a:cs typeface="Times New Roman" pitchFamily="18" charset="0"/>
              </a:rPr>
              <a:t>motors/</a:t>
            </a:r>
            <a:r>
              <a:rPr lang="en-US" sz="2000" dirty="0">
                <a:cs typeface="Times New Roman" pitchFamily="18" charset="0"/>
              </a:rPr>
              <a:t>drive belts are not located in the airstream of medical air intake </a:t>
            </a:r>
            <a:r>
              <a:rPr lang="en-US" sz="2000" dirty="0">
                <a:solidFill>
                  <a:srgbClr val="00B0F0"/>
                </a:solidFill>
                <a:cs typeface="Times New Roman" pitchFamily="18" charset="0"/>
              </a:rPr>
              <a:t>5.1.3.6.3.12 (E)</a:t>
            </a:r>
            <a:r>
              <a:rPr lang="en-US" sz="2000" dirty="0">
                <a:cs typeface="Times New Roman" pitchFamily="18" charset="0"/>
              </a:rPr>
              <a:t> same</a:t>
            </a:r>
          </a:p>
          <a:p>
            <a:pPr marL="800100" lvl="1" indent="-342900" algn="l">
              <a:buFont typeface="Arial" panose="020B0604020202020204" pitchFamily="34" charset="0"/>
              <a:buChar char="•"/>
              <a:defRPr/>
            </a:pPr>
            <a:r>
              <a:rPr lang="en-US" sz="2000" dirty="0">
                <a:cs typeface="Times New Roman" pitchFamily="18" charset="0"/>
              </a:rPr>
              <a:t>Piping of the system meets </a:t>
            </a:r>
            <a:r>
              <a:rPr lang="en-US" sz="2000" dirty="0" smtClean="0">
                <a:solidFill>
                  <a:srgbClr val="00B0F0"/>
                </a:solidFill>
                <a:cs typeface="Times New Roman" pitchFamily="18" charset="0"/>
              </a:rPr>
              <a:t>5.1.10.2</a:t>
            </a:r>
            <a:r>
              <a:rPr lang="en-US" sz="2000" dirty="0" smtClean="0">
                <a:cs typeface="Times New Roman" pitchFamily="18" charset="0"/>
              </a:rPr>
              <a:t> same</a:t>
            </a:r>
          </a:p>
          <a:p>
            <a:pPr marL="800100" lvl="1" indent="-342900" algn="l">
              <a:buFont typeface="Arial" panose="020B0604020202020204" pitchFamily="34" charset="0"/>
              <a:buChar char="•"/>
              <a:defRPr/>
            </a:pPr>
            <a:r>
              <a:rPr lang="en-US" sz="2000" dirty="0" smtClean="0">
                <a:cs typeface="Times New Roman" pitchFamily="18" charset="0"/>
              </a:rPr>
              <a:t>Air intakes for separate compressors combined into one if: </a:t>
            </a:r>
            <a:r>
              <a:rPr lang="en-US" sz="2000" dirty="0" smtClean="0">
                <a:solidFill>
                  <a:srgbClr val="00B0F0"/>
                </a:solidFill>
                <a:cs typeface="Times New Roman" pitchFamily="18" charset="0"/>
              </a:rPr>
              <a:t>5.1.3.6.3.12 (G) </a:t>
            </a:r>
            <a:r>
              <a:rPr lang="en-US" sz="2000" dirty="0" smtClean="0">
                <a:cs typeface="Times New Roman" pitchFamily="18" charset="0"/>
              </a:rPr>
              <a:t>same</a:t>
            </a:r>
          </a:p>
          <a:p>
            <a:pPr marL="1257300" lvl="2" indent="-342900" algn="l">
              <a:buFont typeface="Arial" panose="020B0604020202020204" pitchFamily="34" charset="0"/>
              <a:buChar char="•"/>
              <a:defRPr/>
            </a:pPr>
            <a:r>
              <a:rPr lang="en-US" sz="1800" dirty="0" smtClean="0">
                <a:cs typeface="Times New Roman" pitchFamily="18" charset="0"/>
              </a:rPr>
              <a:t>Common intake is sized to minimize backpressure</a:t>
            </a:r>
          </a:p>
          <a:p>
            <a:pPr marL="1257300" lvl="2" indent="-342900" algn="l">
              <a:buFont typeface="Arial" panose="020B0604020202020204" pitchFamily="34" charset="0"/>
              <a:buChar char="•"/>
              <a:defRPr/>
            </a:pPr>
            <a:r>
              <a:rPr lang="en-US" sz="1800" dirty="0" smtClean="0">
                <a:cs typeface="Times New Roman" pitchFamily="18" charset="0"/>
              </a:rPr>
              <a:t>Each compressor can be isolated to eliminate backpressure if compressor is removed from service.</a:t>
            </a:r>
          </a:p>
          <a:p>
            <a:pPr marL="800100" lvl="1" indent="-342900" algn="l">
              <a:buFont typeface="Arial" panose="020B0604020202020204" pitchFamily="34" charset="0"/>
              <a:buChar char="•"/>
              <a:defRPr/>
            </a:pPr>
            <a:r>
              <a:rPr lang="en-US" sz="2000" dirty="0">
                <a:cs typeface="Times New Roman" pitchFamily="18" charset="0"/>
              </a:rPr>
              <a:t>Air </a:t>
            </a:r>
            <a:r>
              <a:rPr lang="en-US" sz="2000" dirty="0" smtClean="0">
                <a:cs typeface="Times New Roman" pitchFamily="18" charset="0"/>
              </a:rPr>
              <a:t>End of intake turned down </a:t>
            </a:r>
            <a:r>
              <a:rPr lang="en-US" sz="2000" dirty="0" smtClean="0">
                <a:cs typeface="Times New Roman" pitchFamily="18" charset="0"/>
              </a:rPr>
              <a:t>&amp; screened</a:t>
            </a:r>
            <a:r>
              <a:rPr lang="en-US" sz="2000" dirty="0" smtClean="0">
                <a:cs typeface="Times New Roman" pitchFamily="18" charset="0"/>
              </a:rPr>
              <a:t>. </a:t>
            </a:r>
            <a:r>
              <a:rPr lang="en-US" sz="2000" dirty="0">
                <a:solidFill>
                  <a:srgbClr val="00B0F0"/>
                </a:solidFill>
                <a:cs typeface="Times New Roman" pitchFamily="18" charset="0"/>
              </a:rPr>
              <a:t>5.1.3.6.3.12 </a:t>
            </a:r>
            <a:r>
              <a:rPr lang="en-US" sz="2000" dirty="0" smtClean="0">
                <a:solidFill>
                  <a:srgbClr val="00B0F0"/>
                </a:solidFill>
                <a:cs typeface="Times New Roman" pitchFamily="18" charset="0"/>
              </a:rPr>
              <a:t>(H) </a:t>
            </a:r>
            <a:r>
              <a:rPr lang="en-US" sz="2000" dirty="0" smtClean="0">
                <a:cs typeface="Times New Roman" pitchFamily="18" charset="0"/>
              </a:rPr>
              <a:t>new</a:t>
            </a:r>
            <a:endParaRPr lang="en-US" sz="2000" dirty="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54</a:t>
            </a:fld>
            <a:endParaRPr lang="en-US" dirty="0"/>
          </a:p>
        </p:txBody>
      </p:sp>
    </p:spTree>
    <p:extLst>
      <p:ext uri="{BB962C8B-B14F-4D97-AF65-F5344CB8AC3E}">
        <p14:creationId xmlns:p14="http://schemas.microsoft.com/office/powerpoint/2010/main" val="36731828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7620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Instrument Air:</a:t>
            </a:r>
          </a:p>
          <a:p>
            <a:pPr marL="342900" indent="-342900" algn="l">
              <a:buFont typeface="Arial" panose="020B0604020202020204" pitchFamily="34" charset="0"/>
              <a:buChar char="•"/>
              <a:defRPr/>
            </a:pPr>
            <a:r>
              <a:rPr lang="en-US" sz="2400" dirty="0" smtClean="0">
                <a:latin typeface="Times New Roman" pitchFamily="18" charset="0"/>
                <a:cs typeface="Times New Roman" pitchFamily="18" charset="0"/>
              </a:rPr>
              <a:t>Examples: all operated booms, surgical tools, remove excess moisture from instruments or used in labs </a:t>
            </a:r>
            <a:r>
              <a:rPr lang="en-US" sz="2400" dirty="0">
                <a:solidFill>
                  <a:srgbClr val="00B0F0"/>
                </a:solidFill>
                <a:latin typeface="Times New Roman" pitchFamily="18" charset="0"/>
                <a:cs typeface="Times New Roman" pitchFamily="18" charset="0"/>
              </a:rPr>
              <a:t>5.1.3.9.2.1</a:t>
            </a:r>
          </a:p>
          <a:p>
            <a:pPr marL="342900" lvl="1" indent="-342900" algn="l">
              <a:buClrTx/>
              <a:buFont typeface="Arial" panose="020B0604020202020204" pitchFamily="34" charset="0"/>
              <a:buChar char="•"/>
              <a:defRPr/>
            </a:pPr>
            <a:r>
              <a:rPr lang="en-US" dirty="0">
                <a:solidFill>
                  <a:srgbClr val="000066"/>
                </a:solidFill>
                <a:latin typeface="Times New Roman" pitchFamily="18" charset="0"/>
                <a:cs typeface="Times New Roman" pitchFamily="18" charset="0"/>
              </a:rPr>
              <a:t>Indoors in dedicated mechanical equipment vented area. </a:t>
            </a:r>
            <a:r>
              <a:rPr lang="en-US" dirty="0">
                <a:solidFill>
                  <a:srgbClr val="00B0F0"/>
                </a:solidFill>
                <a:latin typeface="Times New Roman" pitchFamily="18" charset="0"/>
                <a:cs typeface="Times New Roman" pitchFamily="18" charset="0"/>
              </a:rPr>
              <a:t>5.1.3.9.2.2 9 (1) </a:t>
            </a:r>
            <a:r>
              <a:rPr lang="en-US" dirty="0" smtClean="0">
                <a:solidFill>
                  <a:srgbClr val="000066"/>
                </a:solidFill>
                <a:latin typeface="Times New Roman" pitchFamily="18" charset="0"/>
                <a:cs typeface="Times New Roman" pitchFamily="18" charset="0"/>
              </a:rPr>
              <a:t>same</a:t>
            </a:r>
            <a:endParaRPr lang="en-US" sz="2400" dirty="0" smtClean="0">
              <a:latin typeface="Times New Roman" pitchFamily="18" charset="0"/>
              <a:cs typeface="Times New Roman" pitchFamily="18" charset="0"/>
            </a:endParaRPr>
          </a:p>
          <a:p>
            <a:pPr marL="342900" indent="-342900" algn="l">
              <a:buFont typeface="Arial" panose="020B0604020202020204" pitchFamily="34" charset="0"/>
              <a:buChar char="•"/>
              <a:defRPr/>
            </a:pPr>
            <a:r>
              <a:rPr lang="en-US" sz="2400" dirty="0" smtClean="0">
                <a:latin typeface="Times New Roman" pitchFamily="18" charset="0"/>
                <a:cs typeface="Times New Roman" pitchFamily="18" charset="0"/>
              </a:rPr>
              <a:t>Prohibited from: </a:t>
            </a:r>
            <a:r>
              <a:rPr lang="en-US" sz="2400" dirty="0" smtClean="0">
                <a:solidFill>
                  <a:srgbClr val="00B0F0"/>
                </a:solidFill>
                <a:latin typeface="Times New Roman" pitchFamily="18" charset="0"/>
                <a:cs typeface="Times New Roman" pitchFamily="18" charset="0"/>
              </a:rPr>
              <a:t>5.1.3.9.2.3 </a:t>
            </a:r>
          </a:p>
          <a:p>
            <a:pPr marL="800100" lvl="1" indent="-342900" algn="l">
              <a:buFont typeface="Arial" panose="020B0604020202020204" pitchFamily="34" charset="0"/>
              <a:buChar char="•"/>
              <a:defRPr/>
            </a:pPr>
            <a:r>
              <a:rPr lang="en-US" sz="2000" dirty="0" smtClean="0">
                <a:cs typeface="Times New Roman" pitchFamily="18" charset="0"/>
              </a:rPr>
              <a:t>Interconnection with medical air systems.</a:t>
            </a:r>
          </a:p>
          <a:p>
            <a:pPr marL="800100" lvl="1" indent="-342900" algn="l">
              <a:buFont typeface="Arial" panose="020B0604020202020204" pitchFamily="34" charset="0"/>
              <a:buChar char="•"/>
              <a:defRPr/>
            </a:pPr>
            <a:r>
              <a:rPr lang="en-US" sz="2000" dirty="0" smtClean="0">
                <a:cs typeface="Times New Roman" pitchFamily="18" charset="0"/>
              </a:rPr>
              <a:t>Usage for any purpose where the air will be intentionally respired by patients or staff.</a:t>
            </a:r>
          </a:p>
          <a:p>
            <a:pPr marL="1257300" lvl="2" indent="-342900" algn="l">
              <a:buFont typeface="Arial" panose="020B0604020202020204" pitchFamily="34" charset="0"/>
              <a:buChar char="•"/>
              <a:defRPr/>
            </a:pPr>
            <a:r>
              <a:rPr lang="en-US" sz="1800" dirty="0" smtClean="0">
                <a:cs typeface="Times New Roman" pitchFamily="18" charset="0"/>
              </a:rPr>
              <a:t>(2002: 5.1.3.8.2.3) (HLR table 6 note 3) same</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55</a:t>
            </a:fld>
            <a:endParaRPr lang="en-US" dirty="0"/>
          </a:p>
        </p:txBody>
      </p:sp>
    </p:spTree>
    <p:extLst>
      <p:ext uri="{BB962C8B-B14F-4D97-AF65-F5344CB8AC3E}">
        <p14:creationId xmlns:p14="http://schemas.microsoft.com/office/powerpoint/2010/main" val="14838873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Medical Gases</a:t>
            </a:r>
            <a:r>
              <a:rPr lang="mr-IN" dirty="0" smtClean="0">
                <a:latin typeface="Times New Roman" pitchFamily="18" charset="0"/>
                <a:ea typeface="+mn-ea"/>
                <a:cs typeface="Times New Roman" pitchFamily="18" charset="0"/>
              </a:rPr>
              <a:t>–</a:t>
            </a:r>
            <a:r>
              <a:rPr lang="en-US" dirty="0" smtClean="0">
                <a:latin typeface="Times New Roman" pitchFamily="18" charset="0"/>
                <a:ea typeface="+mn-ea"/>
                <a:cs typeface="Times New Roman" pitchFamily="18" charset="0"/>
              </a:rPr>
              <a:t> Cat. 1:</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General:</a:t>
            </a:r>
          </a:p>
          <a:p>
            <a:pPr marL="800100" lvl="1" indent="-342900" algn="l">
              <a:buFont typeface="Arial"/>
              <a:buChar char="•"/>
            </a:pPr>
            <a:r>
              <a:rPr lang="en-US" sz="2000" dirty="0">
                <a:cs typeface="Times New Roman" pitchFamily="18" charset="0"/>
              </a:rPr>
              <a:t>Piped medical gases separated from instrument air. </a:t>
            </a:r>
            <a:r>
              <a:rPr lang="en-US" sz="2000" dirty="0" smtClean="0">
                <a:solidFill>
                  <a:srgbClr val="00B0F0"/>
                </a:solidFill>
                <a:cs typeface="Times New Roman" pitchFamily="18" charset="0"/>
              </a:rPr>
              <a:t>5.1.3.5.2</a:t>
            </a:r>
            <a:endParaRPr lang="en-US" sz="2000" dirty="0">
              <a:solidFill>
                <a:srgbClr val="00B0F0"/>
              </a:solidFill>
              <a:cs typeface="Times New Roman" pitchFamily="18" charset="0"/>
            </a:endParaRPr>
          </a:p>
          <a:p>
            <a:pPr marL="800100" lvl="1" indent="-342900" algn="l">
              <a:buFont typeface="Arial"/>
              <a:buChar char="•"/>
            </a:pPr>
            <a:r>
              <a:rPr lang="en-US" sz="2000" dirty="0">
                <a:cs typeface="Times New Roman" pitchFamily="18" charset="0"/>
              </a:rPr>
              <a:t> Medical gases are not to be used for things like blowing out or drying scopes. Support Gases (Nitrogen or Instrument Air) can be used to provide power for surgeons tools, brakes for orbital arms in surgery, and drying medical equipment. They cannot be used for breathing purposes </a:t>
            </a:r>
          </a:p>
          <a:p>
            <a:pPr marL="800100" lvl="1" indent="-342900" algn="l">
              <a:buFont typeface="Arial"/>
              <a:buChar char="•"/>
            </a:pPr>
            <a:r>
              <a:rPr lang="en-US" sz="2000" dirty="0">
                <a:cs typeface="Times New Roman" pitchFamily="18" charset="0"/>
              </a:rPr>
              <a:t>“Uses of Medical Air Medical air sources shall be connected to the medical air distribution system only and shall be used only for air in the application of human respiration and calibration of medical devices for respiratory application.” </a:t>
            </a:r>
            <a:r>
              <a:rPr lang="en-US" sz="2000" dirty="0" smtClean="0">
                <a:solidFill>
                  <a:srgbClr val="00B0F0"/>
                </a:solidFill>
                <a:cs typeface="Times New Roman" pitchFamily="18" charset="0"/>
              </a:rPr>
              <a:t>5.1.3.6.2</a:t>
            </a:r>
            <a:endParaRPr lang="en-US" sz="2000" dirty="0">
              <a:solidFill>
                <a:srgbClr val="00B0F0"/>
              </a:solidFill>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56</a:t>
            </a:fld>
            <a:endParaRPr lang="en-US" dirty="0"/>
          </a:p>
        </p:txBody>
      </p:sp>
    </p:spTree>
    <p:extLst>
      <p:ext uri="{BB962C8B-B14F-4D97-AF65-F5344CB8AC3E}">
        <p14:creationId xmlns:p14="http://schemas.microsoft.com/office/powerpoint/2010/main" val="19198739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Vacuum Pump Exhaust for Cat. 1:</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Requirements:</a:t>
            </a:r>
          </a:p>
          <a:p>
            <a:pPr marL="800100" lvl="1" indent="-342900" algn="l">
              <a:buFont typeface="Arial"/>
              <a:buChar char="•"/>
            </a:pPr>
            <a:r>
              <a:rPr lang="en-US" sz="2000" dirty="0" smtClean="0">
                <a:cs typeface="Times New Roman" pitchFamily="18" charset="0"/>
              </a:rPr>
              <a:t>Exhausted </a:t>
            </a:r>
            <a:r>
              <a:rPr lang="en-US" sz="2000" dirty="0">
                <a:cs typeface="Times New Roman" pitchFamily="18" charset="0"/>
              </a:rPr>
              <a:t>to outdoors. </a:t>
            </a:r>
            <a:r>
              <a:rPr lang="en-US" sz="2000" dirty="0">
                <a:solidFill>
                  <a:srgbClr val="00B0F0"/>
                </a:solidFill>
                <a:cs typeface="Times New Roman" pitchFamily="18" charset="0"/>
              </a:rPr>
              <a:t>5.1.3.6.7.2 (1) </a:t>
            </a:r>
            <a:r>
              <a:rPr lang="en-US" sz="2000" dirty="0">
                <a:cs typeface="Times New Roman" pitchFamily="18" charset="0"/>
              </a:rPr>
              <a:t>(same</a:t>
            </a:r>
            <a:r>
              <a:rPr lang="en-US" sz="2000" dirty="0" smtClean="0">
                <a:cs typeface="Times New Roman" pitchFamily="18" charset="0"/>
              </a:rPr>
              <a:t>)</a:t>
            </a:r>
          </a:p>
          <a:p>
            <a:pPr marL="800100" lvl="1" indent="-342900" algn="l">
              <a:buFont typeface="Arial"/>
              <a:buChar char="•"/>
            </a:pPr>
            <a:r>
              <a:rPr lang="en-US" sz="2000" dirty="0" smtClean="0">
                <a:cs typeface="Times New Roman" pitchFamily="18" charset="0"/>
              </a:rPr>
              <a:t>10 </a:t>
            </a:r>
            <a:r>
              <a:rPr lang="en-US" sz="2000" dirty="0">
                <a:cs typeface="Times New Roman" pitchFamily="18" charset="0"/>
              </a:rPr>
              <a:t>feet away from opening. (same</a:t>
            </a:r>
            <a:r>
              <a:rPr lang="en-US" sz="2000" dirty="0" smtClean="0">
                <a:cs typeface="Times New Roman" pitchFamily="18" charset="0"/>
              </a:rPr>
              <a:t>)</a:t>
            </a:r>
          </a:p>
          <a:p>
            <a:pPr marL="800100" lvl="1" indent="-342900" algn="l">
              <a:buFont typeface="Arial"/>
              <a:buChar char="•"/>
            </a:pPr>
            <a:r>
              <a:rPr lang="en-US" sz="2000" dirty="0" smtClean="0">
                <a:cs typeface="Times New Roman" pitchFamily="18" charset="0"/>
              </a:rPr>
              <a:t>Turned </a:t>
            </a:r>
            <a:r>
              <a:rPr lang="en-US" sz="2000" dirty="0">
                <a:cs typeface="Times New Roman" pitchFamily="18" charset="0"/>
              </a:rPr>
              <a:t>down and screened. </a:t>
            </a:r>
            <a:r>
              <a:rPr lang="en-US" sz="2000" dirty="0">
                <a:solidFill>
                  <a:srgbClr val="00B0F0"/>
                </a:solidFill>
                <a:cs typeface="Times New Roman" pitchFamily="18" charset="0"/>
              </a:rPr>
              <a:t>5.1.3.7.7.3</a:t>
            </a:r>
            <a:r>
              <a:rPr lang="en-US" sz="2000" dirty="0">
                <a:cs typeface="Times New Roman" pitchFamily="18" charset="0"/>
              </a:rPr>
              <a:t> (same</a:t>
            </a:r>
            <a:r>
              <a:rPr lang="en-US" sz="2000" dirty="0" smtClean="0">
                <a:cs typeface="Times New Roman" pitchFamily="18" charset="0"/>
              </a:rPr>
              <a:t>)</a:t>
            </a:r>
          </a:p>
          <a:p>
            <a:pPr marL="342900" indent="-342900" algn="l">
              <a:buFont typeface="Arial"/>
              <a:buChar char="•"/>
            </a:pPr>
            <a:r>
              <a:rPr lang="en-US" sz="2400" dirty="0">
                <a:latin typeface="Times New Roman" pitchFamily="18" charset="0"/>
                <a:ea typeface="+mn-ea"/>
                <a:cs typeface="Times New Roman" pitchFamily="18" charset="0"/>
              </a:rPr>
              <a:t>Exhaust is the same as medical-surgical vacuum source exhaust. </a:t>
            </a:r>
            <a:r>
              <a:rPr lang="en-US" sz="2400" dirty="0">
                <a:solidFill>
                  <a:srgbClr val="00B0F0"/>
                </a:solidFill>
                <a:latin typeface="Times New Roman" pitchFamily="18" charset="0"/>
                <a:ea typeface="+mn-ea"/>
                <a:cs typeface="Times New Roman" pitchFamily="18" charset="0"/>
              </a:rPr>
              <a:t>5.1.3.7.7 / 5.1.3.8.6 </a:t>
            </a:r>
            <a:r>
              <a:rPr lang="en-US" sz="2400" dirty="0">
                <a:latin typeface="Times New Roman" pitchFamily="18" charset="0"/>
                <a:ea typeface="+mn-ea"/>
                <a:cs typeface="Times New Roman" pitchFamily="18" charset="0"/>
              </a:rPr>
              <a:t>(same)</a:t>
            </a:r>
          </a:p>
          <a:p>
            <a:pPr marL="342900" indent="-342900" algn="l">
              <a:buFont typeface="Arial"/>
              <a:buChar char="•"/>
            </a:pPr>
            <a:r>
              <a:rPr lang="en-US" sz="2400" dirty="0">
                <a:latin typeface="Times New Roman" pitchFamily="18" charset="0"/>
                <a:ea typeface="+mn-ea"/>
                <a:cs typeface="Times New Roman" pitchFamily="18" charset="0"/>
              </a:rPr>
              <a:t>Removal of excess anesthetic gases from anesthesia circuit by Waste Anesthetic Gas Disposal (WAGD). </a:t>
            </a:r>
            <a:r>
              <a:rPr lang="en-US" sz="2400" dirty="0">
                <a:solidFill>
                  <a:srgbClr val="00B0F0"/>
                </a:solidFill>
                <a:latin typeface="Times New Roman" pitchFamily="18" charset="0"/>
                <a:ea typeface="+mn-ea"/>
                <a:cs typeface="Times New Roman" pitchFamily="18" charset="0"/>
              </a:rPr>
              <a:t>9.3.8.1 </a:t>
            </a:r>
          </a:p>
          <a:p>
            <a:pPr marL="342900" indent="-342900" algn="l">
              <a:buFont typeface="Arial"/>
              <a:buChar char="•"/>
            </a:pPr>
            <a:r>
              <a:rPr lang="en-US" sz="2400" dirty="0">
                <a:latin typeface="Times New Roman" pitchFamily="18" charset="0"/>
                <a:ea typeface="+mn-ea"/>
                <a:cs typeface="Times New Roman" pitchFamily="18" charset="0"/>
              </a:rPr>
              <a:t>WAGD inlet located in all locations where nitrous oxide or halogenated anesthetic gas is intended to be administered.</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57</a:t>
            </a:fld>
            <a:endParaRPr lang="en-US" dirty="0"/>
          </a:p>
        </p:txBody>
      </p:sp>
    </p:spTree>
    <p:extLst>
      <p:ext uri="{BB962C8B-B14F-4D97-AF65-F5344CB8AC3E}">
        <p14:creationId xmlns:p14="http://schemas.microsoft.com/office/powerpoint/2010/main" val="2383711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Medical Gas Zone Valve for Cat. 1:</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000" dirty="0" smtClean="0">
                <a:latin typeface="Times New Roman" pitchFamily="18" charset="0"/>
                <a:ea typeface="+mn-ea"/>
                <a:cs typeface="Times New Roman" pitchFamily="18" charset="0"/>
              </a:rPr>
              <a:t>Wall </a:t>
            </a:r>
            <a:r>
              <a:rPr lang="en-US" sz="2000" dirty="0">
                <a:latin typeface="Times New Roman" pitchFamily="18" charset="0"/>
                <a:ea typeface="+mn-ea"/>
                <a:cs typeface="Times New Roman" pitchFamily="18" charset="0"/>
              </a:rPr>
              <a:t>intervenes between zone valve and outlet that zone </a:t>
            </a:r>
            <a:r>
              <a:rPr lang="en-US" sz="2000" dirty="0" smtClean="0">
                <a:latin typeface="Times New Roman" pitchFamily="18" charset="0"/>
                <a:ea typeface="+mn-ea"/>
                <a:cs typeface="Times New Roman" pitchFamily="18" charset="0"/>
              </a:rPr>
              <a:t>valve. </a:t>
            </a:r>
            <a:r>
              <a:rPr lang="en-US" sz="2000" dirty="0" smtClean="0">
                <a:latin typeface="Times New Roman" pitchFamily="18" charset="0"/>
                <a:ea typeface="+mn-ea"/>
                <a:cs typeface="Times New Roman" pitchFamily="18" charset="0"/>
              </a:rPr>
              <a:t>controls. Use </a:t>
            </a:r>
            <a:r>
              <a:rPr lang="en-US" sz="2000" dirty="0">
                <a:latin typeface="Times New Roman" pitchFamily="18" charset="0"/>
                <a:ea typeface="+mn-ea"/>
                <a:cs typeface="Times New Roman" pitchFamily="18" charset="0"/>
              </a:rPr>
              <a:t>line of sight. (often cited) </a:t>
            </a:r>
            <a:r>
              <a:rPr lang="en-US" sz="2000" dirty="0">
                <a:solidFill>
                  <a:srgbClr val="00B0F0"/>
                </a:solidFill>
                <a:latin typeface="Times New Roman" pitchFamily="18" charset="0"/>
                <a:ea typeface="+mn-ea"/>
                <a:cs typeface="Times New Roman" pitchFamily="18" charset="0"/>
              </a:rPr>
              <a:t>5.1.4.8</a:t>
            </a:r>
            <a:r>
              <a:rPr lang="en-US" sz="2000" dirty="0">
                <a:latin typeface="Times New Roman" pitchFamily="18" charset="0"/>
                <a:ea typeface="+mn-ea"/>
                <a:cs typeface="Times New Roman" pitchFamily="18" charset="0"/>
              </a:rPr>
              <a:t> (2002:5.1.4.8) same</a:t>
            </a:r>
          </a:p>
          <a:p>
            <a:pPr marL="342900" indent="-342900" algn="l">
              <a:buFont typeface="Arial"/>
              <a:buChar char="•"/>
            </a:pPr>
            <a:r>
              <a:rPr lang="en-US" sz="2000" dirty="0">
                <a:latin typeface="Times New Roman" pitchFamily="18" charset="0"/>
                <a:ea typeface="+mn-ea"/>
                <a:cs typeface="Times New Roman" pitchFamily="18" charset="0"/>
              </a:rPr>
              <a:t>Zone valve not in same room with outlets that zone valve </a:t>
            </a:r>
            <a:r>
              <a:rPr lang="en-US" sz="2000" dirty="0" smtClean="0">
                <a:latin typeface="Times New Roman" pitchFamily="18" charset="0"/>
                <a:ea typeface="+mn-ea"/>
                <a:cs typeface="Times New Roman" pitchFamily="18" charset="0"/>
              </a:rPr>
              <a:t>controls. </a:t>
            </a:r>
            <a:r>
              <a:rPr lang="en-US" sz="2000" dirty="0" smtClean="0">
                <a:solidFill>
                  <a:srgbClr val="00B0F0"/>
                </a:solidFill>
                <a:latin typeface="Times New Roman" pitchFamily="18" charset="0"/>
                <a:ea typeface="+mn-ea"/>
                <a:cs typeface="Times New Roman" pitchFamily="18" charset="0"/>
              </a:rPr>
              <a:t>5.1.4.8.(3)</a:t>
            </a:r>
          </a:p>
          <a:p>
            <a:pPr marL="800100" lvl="1" indent="-342900" algn="l">
              <a:buFont typeface="Arial"/>
              <a:buChar char="•"/>
            </a:pPr>
            <a:r>
              <a:rPr lang="en-US" sz="1800" dirty="0" smtClean="0">
                <a:latin typeface="Times New Roman" pitchFamily="18" charset="0"/>
                <a:ea typeface="+mn-ea"/>
                <a:cs typeface="Times New Roman" pitchFamily="18" charset="0"/>
              </a:rPr>
              <a:t>(</a:t>
            </a:r>
            <a:r>
              <a:rPr lang="en-US" sz="1800" dirty="0">
                <a:latin typeface="Times New Roman" pitchFamily="18" charset="0"/>
                <a:ea typeface="+mn-ea"/>
                <a:cs typeface="Times New Roman" pitchFamily="18" charset="0"/>
              </a:rPr>
              <a:t>2002 not stated</a:t>
            </a:r>
            <a:r>
              <a:rPr lang="en-US" sz="1800" dirty="0" smtClean="0">
                <a:latin typeface="Times New Roman" pitchFamily="18" charset="0"/>
                <a:ea typeface="+mn-ea"/>
                <a:cs typeface="Times New Roman" pitchFamily="18" charset="0"/>
              </a:rPr>
              <a:t>)</a:t>
            </a:r>
          </a:p>
          <a:p>
            <a:pPr marL="342900" indent="-342900" algn="l">
              <a:buFont typeface="Arial"/>
              <a:buChar char="•"/>
            </a:pPr>
            <a:r>
              <a:rPr lang="en-US" sz="2000" dirty="0" smtClean="0">
                <a:latin typeface="Times New Roman" pitchFamily="18" charset="0"/>
                <a:ea typeface="+mn-ea"/>
                <a:cs typeface="Times New Roman" pitchFamily="18" charset="0"/>
              </a:rPr>
              <a:t>Zone </a:t>
            </a:r>
            <a:r>
              <a:rPr lang="en-US" sz="2000" dirty="0">
                <a:latin typeface="Times New Roman" pitchFamily="18" charset="0"/>
                <a:ea typeface="+mn-ea"/>
                <a:cs typeface="Times New Roman" pitchFamily="18" charset="0"/>
              </a:rPr>
              <a:t>valves readily operable from standing </a:t>
            </a:r>
            <a:r>
              <a:rPr lang="en-US" sz="2000" dirty="0" smtClean="0">
                <a:latin typeface="Times New Roman" pitchFamily="18" charset="0"/>
                <a:ea typeface="+mn-ea"/>
                <a:cs typeface="Times New Roman" pitchFamily="18" charset="0"/>
              </a:rPr>
              <a:t>position. </a:t>
            </a:r>
            <a:r>
              <a:rPr lang="en-US" sz="2000" dirty="0">
                <a:solidFill>
                  <a:srgbClr val="00B0F0"/>
                </a:solidFill>
                <a:latin typeface="Times New Roman" pitchFamily="18" charset="0"/>
                <a:ea typeface="+mn-ea"/>
                <a:cs typeface="Times New Roman" pitchFamily="18" charset="0"/>
              </a:rPr>
              <a:t>5.1.4.8.1</a:t>
            </a:r>
            <a:r>
              <a:rPr lang="en-US" sz="2000" dirty="0">
                <a:latin typeface="Times New Roman" pitchFamily="18" charset="0"/>
                <a:ea typeface="+mn-ea"/>
                <a:cs typeface="Times New Roman" pitchFamily="18" charset="0"/>
              </a:rPr>
              <a:t> same</a:t>
            </a:r>
          </a:p>
          <a:p>
            <a:pPr marL="342900" indent="-342900" algn="l">
              <a:buFont typeface="Arial"/>
              <a:buChar char="•"/>
            </a:pPr>
            <a:r>
              <a:rPr lang="en-US" sz="2000" dirty="0">
                <a:latin typeface="Times New Roman" pitchFamily="18" charset="0"/>
                <a:ea typeface="+mn-ea"/>
                <a:cs typeface="Times New Roman" pitchFamily="18" charset="0"/>
              </a:rPr>
              <a:t>Zone valve visible and accessible at </a:t>
            </a:r>
            <a:r>
              <a:rPr lang="en-US" sz="2000" dirty="0" smtClean="0">
                <a:latin typeface="Times New Roman" pitchFamily="18" charset="0"/>
                <a:ea typeface="+mn-ea"/>
                <a:cs typeface="Times New Roman" pitchFamily="18" charset="0"/>
              </a:rPr>
              <a:t>all times</a:t>
            </a:r>
            <a:r>
              <a:rPr lang="en-US" sz="2000" dirty="0">
                <a:latin typeface="Times New Roman" pitchFamily="18" charset="0"/>
                <a:ea typeface="+mn-ea"/>
                <a:cs typeface="Times New Roman" pitchFamily="18" charset="0"/>
              </a:rPr>
              <a:t>. </a:t>
            </a:r>
            <a:r>
              <a:rPr lang="en-US" sz="2000" dirty="0">
                <a:solidFill>
                  <a:srgbClr val="00B0F0"/>
                </a:solidFill>
                <a:latin typeface="Times New Roman" pitchFamily="18" charset="0"/>
                <a:ea typeface="+mn-ea"/>
                <a:cs typeface="Times New Roman" pitchFamily="18" charset="0"/>
              </a:rPr>
              <a:t>5.1.4.8.4 </a:t>
            </a:r>
            <a:r>
              <a:rPr lang="en-US" sz="2000" dirty="0">
                <a:latin typeface="Times New Roman" pitchFamily="18" charset="0"/>
                <a:ea typeface="+mn-ea"/>
                <a:cs typeface="Times New Roman" pitchFamily="18" charset="0"/>
              </a:rPr>
              <a:t>same  </a:t>
            </a:r>
            <a:r>
              <a:rPr lang="en-US" sz="2000" dirty="0">
                <a:latin typeface="Times New Roman" pitchFamily="18" charset="0"/>
                <a:cs typeface="Times New Roman" pitchFamily="18" charset="0"/>
              </a:rPr>
              <a:t>(often cited</a:t>
            </a:r>
            <a:r>
              <a:rPr lang="en-US" sz="2000" dirty="0" smtClean="0">
                <a:latin typeface="Times New Roman" pitchFamily="18" charset="0"/>
                <a:cs typeface="Times New Roman" pitchFamily="18" charset="0"/>
              </a:rPr>
              <a:t>)</a:t>
            </a:r>
            <a:endParaRPr lang="en-US" sz="2000" dirty="0">
              <a:latin typeface="Times New Roman" pitchFamily="18" charset="0"/>
              <a:ea typeface="+mn-ea"/>
              <a:cs typeface="Times New Roman" pitchFamily="18" charset="0"/>
            </a:endParaRPr>
          </a:p>
          <a:p>
            <a:pPr marL="342900" indent="-342900" algn="l">
              <a:buFont typeface="Arial"/>
              <a:buChar char="•"/>
            </a:pPr>
            <a:r>
              <a:rPr lang="en-US" sz="2000" dirty="0" smtClean="0">
                <a:latin typeface="Times New Roman" pitchFamily="18" charset="0"/>
                <a:ea typeface="+mn-ea"/>
                <a:cs typeface="Times New Roman" pitchFamily="18" charset="0"/>
              </a:rPr>
              <a:t>Zone </a:t>
            </a:r>
            <a:r>
              <a:rPr lang="en-US" sz="2000" dirty="0">
                <a:latin typeface="Times New Roman" pitchFamily="18" charset="0"/>
                <a:ea typeface="+mn-ea"/>
                <a:cs typeface="Times New Roman" pitchFamily="18" charset="0"/>
              </a:rPr>
              <a:t>valve not behind doors (open doors/closed doors</a:t>
            </a:r>
            <a:r>
              <a:rPr lang="en-US" sz="2000" dirty="0" smtClean="0">
                <a:latin typeface="Times New Roman" pitchFamily="18" charset="0"/>
                <a:ea typeface="+mn-ea"/>
                <a:cs typeface="Times New Roman" pitchFamily="18" charset="0"/>
              </a:rPr>
              <a:t>). </a:t>
            </a:r>
            <a:r>
              <a:rPr lang="en-US" sz="2000" dirty="0">
                <a:solidFill>
                  <a:srgbClr val="00B0F0"/>
                </a:solidFill>
                <a:latin typeface="Times New Roman" pitchFamily="18" charset="0"/>
                <a:ea typeface="+mn-ea"/>
                <a:cs typeface="Times New Roman" pitchFamily="18" charset="0"/>
              </a:rPr>
              <a:t>5.1.4.8.5 </a:t>
            </a:r>
            <a:r>
              <a:rPr lang="en-US" sz="2000" dirty="0">
                <a:latin typeface="Times New Roman" pitchFamily="18" charset="0"/>
                <a:ea typeface="+mn-ea"/>
                <a:cs typeface="Times New Roman" pitchFamily="18" charset="0"/>
              </a:rPr>
              <a:t>same</a:t>
            </a:r>
          </a:p>
          <a:p>
            <a:pPr marL="342900" indent="-342900" algn="l">
              <a:buFont typeface="Arial"/>
              <a:buChar char="•"/>
            </a:pPr>
            <a:r>
              <a:rPr lang="en-US" sz="2000" dirty="0">
                <a:latin typeface="Times New Roman" pitchFamily="18" charset="0"/>
                <a:ea typeface="+mn-ea"/>
                <a:cs typeface="Times New Roman" pitchFamily="18" charset="0"/>
              </a:rPr>
              <a:t>Not located in closed rooms; i.e: not in janitor closet. (often cited ASC)</a:t>
            </a:r>
          </a:p>
          <a:p>
            <a:pPr marL="342900" indent="-342900" algn="l">
              <a:buFont typeface="Arial"/>
              <a:buChar char="•"/>
            </a:pPr>
            <a:r>
              <a:rPr lang="en-US" sz="2000" dirty="0">
                <a:latin typeface="Times New Roman" pitchFamily="18" charset="0"/>
                <a:ea typeface="+mn-ea"/>
                <a:cs typeface="Times New Roman" pitchFamily="18" charset="0"/>
              </a:rPr>
              <a:t>Immediately outside life support area, critical care area and anesthetizing location (OR). </a:t>
            </a:r>
            <a:r>
              <a:rPr lang="en-US" sz="2000" dirty="0">
                <a:solidFill>
                  <a:srgbClr val="00B0F0"/>
                </a:solidFill>
                <a:latin typeface="Times New Roman" pitchFamily="18" charset="0"/>
                <a:ea typeface="+mn-ea"/>
                <a:cs typeface="Times New Roman" pitchFamily="18" charset="0"/>
              </a:rPr>
              <a:t>5.1.4.8.7</a:t>
            </a:r>
            <a:r>
              <a:rPr lang="en-US" sz="2000" dirty="0">
                <a:latin typeface="Times New Roman" pitchFamily="18" charset="0"/>
                <a:ea typeface="+mn-ea"/>
                <a:cs typeface="Times New Roman" pitchFamily="18" charset="0"/>
              </a:rPr>
              <a:t> same</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58</a:t>
            </a:fld>
            <a:endParaRPr lang="en-US" dirty="0"/>
          </a:p>
        </p:txBody>
      </p:sp>
    </p:spTree>
    <p:extLst>
      <p:ext uri="{BB962C8B-B14F-4D97-AF65-F5344CB8AC3E}">
        <p14:creationId xmlns:p14="http://schemas.microsoft.com/office/powerpoint/2010/main" val="31376336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Alarms for Cat. 1:</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000" dirty="0" smtClean="0">
                <a:latin typeface="Times New Roman" pitchFamily="18" charset="0"/>
                <a:ea typeface="+mn-ea"/>
                <a:cs typeface="Times New Roman" pitchFamily="18" charset="0"/>
              </a:rPr>
              <a:t>2 </a:t>
            </a:r>
            <a:r>
              <a:rPr lang="en-US" sz="2000" dirty="0">
                <a:latin typeface="Times New Roman" pitchFamily="18" charset="0"/>
                <a:ea typeface="+mn-ea"/>
                <a:cs typeface="Times New Roman" pitchFamily="18" charset="0"/>
              </a:rPr>
              <a:t>master alarms: 1) in office of on-site individual responsible for maintenance and 2) constantly observed location, IE: switchboard, ER nursing </a:t>
            </a:r>
            <a:r>
              <a:rPr lang="en-US" sz="2000" dirty="0" smtClean="0">
                <a:latin typeface="Times New Roman" pitchFamily="18" charset="0"/>
                <a:ea typeface="+mn-ea"/>
                <a:cs typeface="Times New Roman" pitchFamily="18" charset="0"/>
              </a:rPr>
              <a:t>station. </a:t>
            </a:r>
            <a:r>
              <a:rPr lang="en-US" sz="2000" dirty="0" smtClean="0">
                <a:solidFill>
                  <a:srgbClr val="00B0F0"/>
                </a:solidFill>
                <a:latin typeface="Times New Roman" pitchFamily="18" charset="0"/>
                <a:ea typeface="+mn-ea"/>
                <a:cs typeface="Times New Roman" pitchFamily="18" charset="0"/>
              </a:rPr>
              <a:t>5.1.9.4.1</a:t>
            </a:r>
            <a:r>
              <a:rPr lang="en-US" sz="2000" dirty="0" smtClean="0">
                <a:latin typeface="Times New Roman" pitchFamily="18" charset="0"/>
                <a:ea typeface="+mn-ea"/>
                <a:cs typeface="Times New Roman" pitchFamily="18" charset="0"/>
              </a:rPr>
              <a:t> (computer is new)</a:t>
            </a:r>
            <a:endParaRPr lang="en-US" sz="2000" dirty="0">
              <a:latin typeface="Times New Roman" pitchFamily="18" charset="0"/>
              <a:ea typeface="+mn-ea"/>
              <a:cs typeface="Times New Roman" pitchFamily="18" charset="0"/>
            </a:endParaRPr>
          </a:p>
          <a:p>
            <a:pPr marL="342900" indent="-342900" algn="l">
              <a:buFont typeface="Arial"/>
              <a:buChar char="•"/>
            </a:pPr>
            <a:r>
              <a:rPr lang="en-US" sz="2000" dirty="0" smtClean="0">
                <a:latin typeface="Times New Roman" pitchFamily="18" charset="0"/>
                <a:ea typeface="+mn-ea"/>
                <a:cs typeface="Times New Roman" pitchFamily="18" charset="0"/>
              </a:rPr>
              <a:t>One </a:t>
            </a:r>
            <a:r>
              <a:rPr lang="en-US" sz="2000" dirty="0">
                <a:latin typeface="Times New Roman" pitchFamily="18" charset="0"/>
                <a:ea typeface="+mn-ea"/>
                <a:cs typeface="Times New Roman" pitchFamily="18" charset="0"/>
              </a:rPr>
              <a:t>of the two can be substituted with centralized computer </a:t>
            </a:r>
            <a:r>
              <a:rPr lang="en-US" sz="2000" dirty="0" smtClean="0">
                <a:latin typeface="Times New Roman" pitchFamily="18" charset="0"/>
                <a:ea typeface="+mn-ea"/>
                <a:cs typeface="Times New Roman" pitchFamily="18" charset="0"/>
              </a:rPr>
              <a:t>system.</a:t>
            </a:r>
          </a:p>
          <a:p>
            <a:pPr marL="800100" lvl="1" indent="-342900" algn="l">
              <a:buFont typeface="Arial"/>
              <a:buChar char="•"/>
            </a:pPr>
            <a:r>
              <a:rPr lang="en-US" sz="1600" dirty="0" smtClean="0">
                <a:latin typeface="Times New Roman" pitchFamily="18" charset="0"/>
                <a:ea typeface="+mn-ea"/>
                <a:cs typeface="Times New Roman" pitchFamily="18" charset="0"/>
              </a:rPr>
              <a:t>(</a:t>
            </a:r>
            <a:r>
              <a:rPr lang="en-US" sz="1800" dirty="0">
                <a:latin typeface="Times New Roman" pitchFamily="18" charset="0"/>
                <a:ea typeface="+mn-ea"/>
                <a:cs typeface="Times New Roman" pitchFamily="18" charset="0"/>
              </a:rPr>
              <a:t>2002 not allow this substitution)</a:t>
            </a:r>
          </a:p>
          <a:p>
            <a:pPr marL="342900" indent="-342900" algn="l">
              <a:buFont typeface="Arial"/>
              <a:buChar char="•"/>
            </a:pPr>
            <a:r>
              <a:rPr lang="en-US" sz="2000" dirty="0" smtClean="0">
                <a:latin typeface="Times New Roman" pitchFamily="18" charset="0"/>
                <a:ea typeface="+mn-ea"/>
                <a:cs typeface="Times New Roman" pitchFamily="18" charset="0"/>
              </a:rPr>
              <a:t>Labeling </a:t>
            </a:r>
            <a:r>
              <a:rPr lang="en-US" sz="2000" dirty="0">
                <a:latin typeface="Times New Roman" pitchFamily="18" charset="0"/>
                <a:ea typeface="+mn-ea"/>
                <a:cs typeface="Times New Roman" pitchFamily="18" charset="0"/>
              </a:rPr>
              <a:t>of alarms where room numbers is </a:t>
            </a:r>
            <a:r>
              <a:rPr lang="en-US" sz="2000" dirty="0" smtClean="0">
                <a:latin typeface="Times New Roman" pitchFamily="18" charset="0"/>
                <a:ea typeface="+mn-ea"/>
                <a:cs typeface="Times New Roman" pitchFamily="18" charset="0"/>
              </a:rPr>
              <a:t>accurate. </a:t>
            </a:r>
            <a:r>
              <a:rPr lang="en-US" sz="2000" dirty="0" smtClean="0">
                <a:solidFill>
                  <a:srgbClr val="00B0F0"/>
                </a:solidFill>
                <a:latin typeface="Times New Roman" pitchFamily="18" charset="0"/>
                <a:ea typeface="+mn-ea"/>
                <a:cs typeface="Times New Roman" pitchFamily="18" charset="0"/>
              </a:rPr>
              <a:t>5.1.9.1 </a:t>
            </a:r>
            <a:r>
              <a:rPr lang="en-US" sz="2000" dirty="0">
                <a:solidFill>
                  <a:srgbClr val="00B0F0"/>
                </a:solidFill>
                <a:latin typeface="Times New Roman" pitchFamily="18" charset="0"/>
                <a:ea typeface="+mn-ea"/>
                <a:cs typeface="Times New Roman" pitchFamily="18" charset="0"/>
              </a:rPr>
              <a:t>(13</a:t>
            </a:r>
            <a:r>
              <a:rPr lang="en-US" sz="2000" dirty="0" smtClean="0">
                <a:solidFill>
                  <a:srgbClr val="00B0F0"/>
                </a:solidFill>
                <a:latin typeface="Times New Roman" pitchFamily="18" charset="0"/>
                <a:ea typeface="+mn-ea"/>
                <a:cs typeface="Times New Roman" pitchFamily="18" charset="0"/>
              </a:rPr>
              <a:t>)</a:t>
            </a:r>
          </a:p>
          <a:p>
            <a:pPr marL="342900" indent="-342900" algn="l">
              <a:buFont typeface="Arial"/>
              <a:buChar char="•"/>
            </a:pPr>
            <a:r>
              <a:rPr lang="en-US" sz="2000" dirty="0">
                <a:latin typeface="Times New Roman" pitchFamily="18" charset="0"/>
                <a:ea typeface="+mn-ea"/>
                <a:cs typeface="Times New Roman" pitchFamily="18" charset="0"/>
              </a:rPr>
              <a:t>Joining commons is not allowed in alarm </a:t>
            </a:r>
            <a:r>
              <a:rPr lang="en-US" sz="2000" dirty="0" smtClean="0">
                <a:latin typeface="Times New Roman" pitchFamily="18" charset="0"/>
                <a:ea typeface="+mn-ea"/>
                <a:cs typeface="Times New Roman" pitchFamily="18" charset="0"/>
              </a:rPr>
              <a:t>wiring. </a:t>
            </a:r>
            <a:endParaRPr lang="en-US" sz="2000" dirty="0">
              <a:latin typeface="Times New Roman" pitchFamily="18" charset="0"/>
              <a:ea typeface="+mn-ea"/>
              <a:cs typeface="Times New Roman" pitchFamily="18" charset="0"/>
            </a:endParaRPr>
          </a:p>
          <a:p>
            <a:pPr marL="342900" indent="-342900" algn="l">
              <a:buFont typeface="Arial"/>
              <a:buChar char="•"/>
            </a:pPr>
            <a:r>
              <a:rPr lang="en-US" sz="2000" dirty="0">
                <a:latin typeface="Times New Roman" pitchFamily="18" charset="0"/>
                <a:ea typeface="+mn-ea"/>
                <a:cs typeface="Times New Roman" pitchFamily="18" charset="0"/>
              </a:rPr>
              <a:t>Master alarm wiring splices are allowed at junction </a:t>
            </a:r>
            <a:r>
              <a:rPr lang="en-US" sz="2000" dirty="0" smtClean="0">
                <a:latin typeface="Times New Roman" pitchFamily="18" charset="0"/>
                <a:ea typeface="+mn-ea"/>
                <a:cs typeface="Times New Roman" pitchFamily="18" charset="0"/>
              </a:rPr>
              <a:t>boxes. </a:t>
            </a:r>
            <a:endParaRPr lang="en-US" sz="2000" dirty="0">
              <a:latin typeface="Times New Roman" pitchFamily="18" charset="0"/>
              <a:ea typeface="+mn-ea"/>
              <a:cs typeface="Times New Roman" pitchFamily="18" charset="0"/>
            </a:endParaRPr>
          </a:p>
          <a:p>
            <a:pPr marL="342900" indent="-342900" algn="l">
              <a:buFont typeface="Arial"/>
              <a:buChar char="•"/>
            </a:pPr>
            <a:r>
              <a:rPr lang="en-US" sz="2000" dirty="0">
                <a:latin typeface="Times New Roman" pitchFamily="18" charset="0"/>
                <a:ea typeface="+mn-ea"/>
                <a:cs typeface="Times New Roman" pitchFamily="18" charset="0"/>
              </a:rPr>
              <a:t>Switches / sensors installed so as to be removable. </a:t>
            </a:r>
            <a:r>
              <a:rPr lang="en-US" sz="2000" dirty="0">
                <a:solidFill>
                  <a:srgbClr val="00B0F0"/>
                </a:solidFill>
                <a:latin typeface="Times New Roman" pitchFamily="18" charset="0"/>
                <a:ea typeface="+mn-ea"/>
                <a:cs typeface="Times New Roman" pitchFamily="18" charset="0"/>
              </a:rPr>
              <a:t>5.1.9.1 (14) </a:t>
            </a:r>
            <a:r>
              <a:rPr lang="en-US" sz="2000" dirty="0" smtClean="0">
                <a:latin typeface="Times New Roman" pitchFamily="18" charset="0"/>
                <a:ea typeface="+mn-ea"/>
                <a:cs typeface="Times New Roman" pitchFamily="18" charset="0"/>
              </a:rPr>
              <a:t>(new) </a:t>
            </a:r>
          </a:p>
          <a:p>
            <a:pPr marL="342900" indent="-342900" algn="l">
              <a:buFont typeface="Arial"/>
              <a:buChar char="•"/>
            </a:pPr>
            <a:r>
              <a:rPr lang="en-US" sz="2000" dirty="0" smtClean="0">
                <a:latin typeface="Times New Roman" pitchFamily="18" charset="0"/>
                <a:ea typeface="+mn-ea"/>
                <a:cs typeface="Times New Roman" pitchFamily="18" charset="0"/>
              </a:rPr>
              <a:t>Area alarm panels shall </a:t>
            </a:r>
            <a:r>
              <a:rPr lang="en-US" sz="2000" dirty="0">
                <a:latin typeface="Times New Roman" pitchFamily="18" charset="0"/>
                <a:ea typeface="+mn-ea"/>
                <a:cs typeface="Times New Roman" pitchFamily="18" charset="0"/>
              </a:rPr>
              <a:t>provide visual &amp; audible indication in the event a mismatch occurs between transducer(s) and its associated circuit board(s).” </a:t>
            </a:r>
            <a:r>
              <a:rPr lang="en-US" sz="2000" dirty="0">
                <a:solidFill>
                  <a:srgbClr val="00B0F0"/>
                </a:solidFill>
                <a:latin typeface="Times New Roman" pitchFamily="18" charset="0"/>
                <a:ea typeface="+mn-ea"/>
                <a:cs typeface="Times New Roman" pitchFamily="18" charset="0"/>
              </a:rPr>
              <a:t>5.1.9.3</a:t>
            </a:r>
            <a:r>
              <a:rPr lang="en-US" sz="2000" dirty="0">
                <a:latin typeface="Times New Roman" pitchFamily="18" charset="0"/>
                <a:ea typeface="+mn-ea"/>
                <a:cs typeface="Times New Roman" pitchFamily="18" charset="0"/>
              </a:rPr>
              <a:t> (new</a:t>
            </a:r>
            <a:r>
              <a:rPr lang="en-US" sz="2000" dirty="0" smtClean="0">
                <a:latin typeface="Times New Roman" pitchFamily="18" charset="0"/>
                <a:ea typeface="+mn-ea"/>
                <a:cs typeface="Times New Roman" pitchFamily="18" charset="0"/>
              </a:rPr>
              <a:t>).</a:t>
            </a:r>
            <a:endParaRPr lang="en-US" sz="20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59</a:t>
            </a:fld>
            <a:endParaRPr lang="en-US" dirty="0"/>
          </a:p>
        </p:txBody>
      </p:sp>
    </p:spTree>
    <p:extLst>
      <p:ext uri="{BB962C8B-B14F-4D97-AF65-F5344CB8AC3E}">
        <p14:creationId xmlns:p14="http://schemas.microsoft.com/office/powerpoint/2010/main" val="31358465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Differences from Cat.1 and Cat. 2:</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Cat. 1 means patients require gases and Cat. 2  is intended for applications to facilities treating patient who might require the gases occasionally by ordinarily would not. Those who need gases is short term. Lives at minimal risk if gases fail and gases rarely used.</a:t>
            </a:r>
          </a:p>
          <a:p>
            <a:pPr marL="342900" indent="-342900" algn="l">
              <a:buFont typeface="Arial"/>
              <a:buChar char="•"/>
            </a:pPr>
            <a:r>
              <a:rPr lang="en-US" sz="2400" dirty="0" smtClean="0">
                <a:latin typeface="Times New Roman" pitchFamily="18" charset="0"/>
                <a:ea typeface="+mn-ea"/>
                <a:cs typeface="Times New Roman" pitchFamily="18" charset="0"/>
              </a:rPr>
              <a:t>Cat. 2 meet Cat. 1 requirements except some equipment permitted to be simplex. (Cat. 1 is required to be duplex).</a:t>
            </a:r>
          </a:p>
          <a:p>
            <a:pPr lvl="1" algn="l"/>
            <a:endParaRPr lang="en-US" sz="1800" dirty="0" smtClean="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60</a:t>
            </a:fld>
            <a:endParaRPr lang="en-US" dirty="0"/>
          </a:p>
        </p:txBody>
      </p:sp>
    </p:spTree>
    <p:extLst>
      <p:ext uri="{BB962C8B-B14F-4D97-AF65-F5344CB8AC3E}">
        <p14:creationId xmlns:p14="http://schemas.microsoft.com/office/powerpoint/2010/main" val="33828164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Differences from Cat.1 and Cat. 2:</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Cat. 2 simplex. </a:t>
            </a:r>
            <a:r>
              <a:rPr lang="en-US" sz="2400" dirty="0" smtClean="0">
                <a:solidFill>
                  <a:srgbClr val="00B0F0"/>
                </a:solidFill>
                <a:latin typeface="Times New Roman" pitchFamily="18" charset="0"/>
                <a:ea typeface="+mn-ea"/>
                <a:cs typeface="Times New Roman" pitchFamily="18" charset="0"/>
              </a:rPr>
              <a:t>5.2.3.5 / 5.2.3.6 / 5.2.3.7</a:t>
            </a:r>
          </a:p>
          <a:p>
            <a:pPr marL="800100" lvl="1" indent="-342900" algn="l">
              <a:buFont typeface="Arial"/>
              <a:buChar char="•"/>
            </a:pPr>
            <a:r>
              <a:rPr lang="en-US" sz="2000" dirty="0" smtClean="0"/>
              <a:t>Medical air compressors, dryers, aftercoolers, filters and regulator.</a:t>
            </a:r>
          </a:p>
          <a:p>
            <a:pPr marL="800100" lvl="1" indent="-342900" algn="l">
              <a:buFont typeface="Arial"/>
              <a:buChar char="•"/>
            </a:pPr>
            <a:r>
              <a:rPr lang="en-US" sz="2000" dirty="0" smtClean="0"/>
              <a:t>Medical-Surgical vacuum.</a:t>
            </a:r>
          </a:p>
          <a:p>
            <a:pPr marL="800100" lvl="1" indent="-342900" algn="l">
              <a:buFont typeface="Arial"/>
              <a:buChar char="•"/>
            </a:pPr>
            <a:r>
              <a:rPr lang="en-US" sz="2000" dirty="0" smtClean="0"/>
              <a:t>WAGD.</a:t>
            </a:r>
            <a:endParaRPr lang="en-US" sz="1800" dirty="0"/>
          </a:p>
          <a:p>
            <a:pPr marL="342900" indent="-342900" algn="l">
              <a:buFont typeface="Arial"/>
              <a:buChar char="•"/>
            </a:pPr>
            <a:r>
              <a:rPr lang="en-US" sz="2400" dirty="0">
                <a:latin typeface="Times New Roman" pitchFamily="18" charset="0"/>
                <a:cs typeface="Times New Roman" pitchFamily="18" charset="0"/>
              </a:rPr>
              <a:t>Cat. 2 </a:t>
            </a:r>
            <a:r>
              <a:rPr lang="en-US" sz="2400" dirty="0" smtClean="0">
                <a:latin typeface="Times New Roman" pitchFamily="18" charset="0"/>
                <a:cs typeface="Times New Roman" pitchFamily="18" charset="0"/>
              </a:rPr>
              <a:t>alarms. </a:t>
            </a:r>
            <a:r>
              <a:rPr lang="en-US" sz="2400" dirty="0" smtClean="0">
                <a:solidFill>
                  <a:srgbClr val="00B0F0"/>
                </a:solidFill>
                <a:latin typeface="Times New Roman" pitchFamily="18" charset="0"/>
                <a:cs typeface="Times New Roman" pitchFamily="18" charset="0"/>
              </a:rPr>
              <a:t>5.2.9</a:t>
            </a:r>
            <a:endParaRPr lang="en-US" sz="2400" dirty="0">
              <a:solidFill>
                <a:srgbClr val="00B0F0"/>
              </a:solidFill>
              <a:latin typeface="Times New Roman" pitchFamily="18" charset="0"/>
              <a:cs typeface="Times New Roman" pitchFamily="18" charset="0"/>
            </a:endParaRPr>
          </a:p>
          <a:p>
            <a:pPr marL="800100" lvl="1" indent="-342900" algn="l">
              <a:buFont typeface="Arial"/>
              <a:buChar char="•"/>
            </a:pPr>
            <a:r>
              <a:rPr lang="en-US" sz="2000" dirty="0" smtClean="0"/>
              <a:t>Single alarm panel for warning systems.  </a:t>
            </a:r>
          </a:p>
          <a:p>
            <a:pPr marL="800100" lvl="1" indent="-342900" algn="l">
              <a:buFont typeface="Arial"/>
              <a:buChar char="•"/>
            </a:pPr>
            <a:r>
              <a:rPr lang="en-US" sz="2000" dirty="0" smtClean="0"/>
              <a:t>Located in area of continuous surveillance (IE: recovery nurse station).</a:t>
            </a:r>
          </a:p>
          <a:p>
            <a:pPr marL="800100" lvl="1" indent="-342900" algn="l">
              <a:buFont typeface="Arial"/>
              <a:buChar char="•"/>
            </a:pPr>
            <a:r>
              <a:rPr lang="en-US" sz="2000" dirty="0" smtClean="0"/>
              <a:t>Pressure and vacuum switches mounted at source. equipment with pressure indictor at master alarm panel.</a:t>
            </a:r>
          </a:p>
          <a:p>
            <a:pPr marL="800100" lvl="1" indent="-342900" algn="l">
              <a:buFont typeface="Arial"/>
              <a:buChar char="•"/>
            </a:pPr>
            <a:r>
              <a:rPr lang="en-US" sz="2000" dirty="0" smtClean="0">
                <a:cs typeface="Times New Roman" pitchFamily="18" charset="0"/>
              </a:rPr>
              <a:t>Maintenance</a:t>
            </a:r>
            <a:r>
              <a:rPr lang="en-US" sz="2000" dirty="0">
                <a:cs typeface="Times New Roman" pitchFamily="18" charset="0"/>
              </a:rPr>
              <a:t>. </a:t>
            </a:r>
            <a:r>
              <a:rPr lang="en-US" sz="2000" dirty="0">
                <a:solidFill>
                  <a:srgbClr val="00B0F0"/>
                </a:solidFill>
                <a:cs typeface="Times New Roman" pitchFamily="18" charset="0"/>
              </a:rPr>
              <a:t>5.2.14</a:t>
            </a:r>
          </a:p>
          <a:p>
            <a:pPr marL="800100" lvl="1" indent="-342900" algn="l">
              <a:buFont typeface="Arial"/>
              <a:buChar char="•"/>
            </a:pPr>
            <a:endParaRPr lang="en-US" sz="2000" dirty="0" smtClean="0"/>
          </a:p>
          <a:p>
            <a:pPr lvl="1" algn="l"/>
            <a:endParaRPr lang="en-US" sz="1800" dirty="0" smtClean="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61</a:t>
            </a:fld>
            <a:endParaRPr lang="en-US" dirty="0"/>
          </a:p>
        </p:txBody>
      </p:sp>
    </p:spTree>
    <p:extLst>
      <p:ext uri="{BB962C8B-B14F-4D97-AF65-F5344CB8AC3E}">
        <p14:creationId xmlns:p14="http://schemas.microsoft.com/office/powerpoint/2010/main" val="133565434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Maintenance/Testing for Cat. 1:</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Life </a:t>
            </a:r>
            <a:r>
              <a:rPr lang="en-US" sz="2400" dirty="0">
                <a:latin typeface="Times New Roman" pitchFamily="18" charset="0"/>
                <a:ea typeface="+mn-ea"/>
                <a:cs typeface="Times New Roman" pitchFamily="18" charset="0"/>
              </a:rPr>
              <a:t>safety </a:t>
            </a:r>
            <a:r>
              <a:rPr lang="en-US" sz="2400" dirty="0" smtClean="0">
                <a:latin typeface="Times New Roman" pitchFamily="18" charset="0"/>
                <a:ea typeface="+mn-ea"/>
                <a:cs typeface="Times New Roman" pitchFamily="18" charset="0"/>
              </a:rPr>
              <a:t>surveys records: </a:t>
            </a:r>
            <a:r>
              <a:rPr lang="en-US" sz="2400" dirty="0">
                <a:latin typeface="Times New Roman" pitchFamily="18" charset="0"/>
                <a:ea typeface="+mn-ea"/>
                <a:cs typeface="Times New Roman" pitchFamily="18" charset="0"/>
              </a:rPr>
              <a:t>annual testing of the med gas system is to be conducted by ASSE 6040 credentialed Medical Gas Maintenance </a:t>
            </a:r>
            <a:r>
              <a:rPr lang="en-US" sz="2400" dirty="0" smtClean="0">
                <a:latin typeface="Times New Roman" pitchFamily="18" charset="0"/>
                <a:ea typeface="+mn-ea"/>
                <a:cs typeface="Times New Roman" pitchFamily="18" charset="0"/>
              </a:rPr>
              <a:t>Personnel. </a:t>
            </a:r>
            <a:r>
              <a:rPr lang="en-US" sz="2400" dirty="0" smtClean="0">
                <a:solidFill>
                  <a:srgbClr val="00B0F0"/>
                </a:solidFill>
                <a:latin typeface="Times New Roman" pitchFamily="18" charset="0"/>
                <a:ea typeface="+mn-ea"/>
                <a:cs typeface="Times New Roman" pitchFamily="18" charset="0"/>
              </a:rPr>
              <a:t>5.1.14.2.1 / 5.1.15</a:t>
            </a:r>
          </a:p>
          <a:p>
            <a:pPr marL="800100" lvl="1" indent="-342900" algn="l">
              <a:buFont typeface="Arial"/>
              <a:buChar char="•"/>
            </a:pPr>
            <a:r>
              <a:rPr lang="en-US" sz="1800" dirty="0"/>
              <a:t>D</a:t>
            </a:r>
            <a:r>
              <a:rPr lang="en-US" sz="1800" dirty="0" smtClean="0"/>
              <a:t>ocument </a:t>
            </a:r>
            <a:r>
              <a:rPr lang="en-US" sz="1800" dirty="0"/>
              <a:t>periodic maintenance programs for their medical gas </a:t>
            </a:r>
            <a:r>
              <a:rPr lang="en-US" sz="1800" dirty="0" smtClean="0"/>
              <a:t>systems.</a:t>
            </a:r>
          </a:p>
          <a:p>
            <a:pPr marL="800100" lvl="1" indent="-342900" algn="l">
              <a:buFont typeface="Arial"/>
              <a:buChar char="•"/>
            </a:pPr>
            <a:r>
              <a:rPr lang="en-US" sz="1800" dirty="0" smtClean="0"/>
              <a:t>Inventories </a:t>
            </a:r>
            <a:r>
              <a:rPr lang="en-US" sz="1800" dirty="0"/>
              <a:t>shall include sources, control valves, alarms, manufactured </a:t>
            </a:r>
            <a:r>
              <a:rPr lang="en-US" sz="1800" dirty="0" smtClean="0"/>
              <a:t>assemblies </a:t>
            </a:r>
            <a:r>
              <a:rPr lang="en-US" sz="1800" dirty="0"/>
              <a:t>and </a:t>
            </a:r>
            <a:r>
              <a:rPr lang="en-US" sz="1800" dirty="0" smtClean="0"/>
              <a:t>outlets.  </a:t>
            </a:r>
            <a:endParaRPr lang="en-US" sz="2000" dirty="0">
              <a:latin typeface="Times New Roman" pitchFamily="18" charset="0"/>
              <a:ea typeface="+mn-ea"/>
              <a:cs typeface="Times New Roman" pitchFamily="18" charset="0"/>
            </a:endParaRPr>
          </a:p>
          <a:p>
            <a:pPr marL="342900" indent="-342900" algn="l">
              <a:buFont typeface="Arial"/>
              <a:buChar char="•"/>
            </a:pPr>
            <a:r>
              <a:rPr lang="en-US" sz="2400" dirty="0">
                <a:latin typeface="Times New Roman" pitchFamily="18" charset="0"/>
                <a:ea typeface="+mn-ea"/>
                <a:cs typeface="Times New Roman" pitchFamily="18" charset="0"/>
              </a:rPr>
              <a:t>Inspections:</a:t>
            </a:r>
          </a:p>
          <a:p>
            <a:pPr marL="800100" lvl="1" indent="-342900" algn="l">
              <a:buFont typeface="Arial"/>
              <a:buChar char="•"/>
            </a:pPr>
            <a:r>
              <a:rPr lang="en-US" sz="1800" dirty="0"/>
              <a:t>Provide verifier credential (photocopy of ASSE 6030</a:t>
            </a:r>
            <a:r>
              <a:rPr lang="en-US" sz="1800" dirty="0" smtClean="0"/>
              <a:t>).</a:t>
            </a:r>
            <a:endParaRPr lang="en-US" sz="1800" dirty="0"/>
          </a:p>
          <a:p>
            <a:pPr marL="800100" lvl="1" indent="-342900" algn="l">
              <a:buFont typeface="Arial"/>
              <a:buChar char="•"/>
            </a:pPr>
            <a:r>
              <a:rPr lang="en-US" sz="1800" dirty="0"/>
              <a:t>Provide Journeyman </a:t>
            </a:r>
            <a:r>
              <a:rPr lang="en-US" sz="1800" dirty="0" smtClean="0"/>
              <a:t>credential. </a:t>
            </a:r>
          </a:p>
          <a:p>
            <a:pPr marL="800100" lvl="1" indent="-342900" algn="l">
              <a:buFont typeface="Arial"/>
              <a:buChar char="•"/>
            </a:pPr>
            <a:r>
              <a:rPr lang="en-US" sz="1800" dirty="0" smtClean="0"/>
              <a:t>If modification (breach), test downstream portion . </a:t>
            </a:r>
            <a:r>
              <a:rPr lang="en-US" sz="1800" dirty="0" smtClean="0">
                <a:solidFill>
                  <a:srgbClr val="00B0F0"/>
                </a:solidFill>
              </a:rPr>
              <a:t>5.1.14.4.1/5.1.14.4.6</a:t>
            </a:r>
            <a:endParaRPr lang="en-US" sz="2000" dirty="0">
              <a:solidFill>
                <a:srgbClr val="00B0F0"/>
              </a:solidFill>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62</a:t>
            </a:fld>
            <a:endParaRPr lang="en-US" dirty="0"/>
          </a:p>
        </p:txBody>
      </p:sp>
    </p:spTree>
    <p:extLst>
      <p:ext uri="{BB962C8B-B14F-4D97-AF65-F5344CB8AC3E}">
        <p14:creationId xmlns:p14="http://schemas.microsoft.com/office/powerpoint/2010/main" val="5517472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Medical Gases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285750" indent="-285750" algn="l">
              <a:buFont typeface="Arial" panose="020B0604020202020204" pitchFamily="34" charset="0"/>
              <a:buChar char="•"/>
            </a:pPr>
            <a:r>
              <a:rPr lang="en-US" sz="1800" b="1" dirty="0" smtClean="0">
                <a:latin typeface="Times New Roman" panose="02020603050405020304" pitchFamily="18" charset="0"/>
                <a:cs typeface="Times New Roman" panose="02020603050405020304" pitchFamily="18" charset="0"/>
              </a:rPr>
              <a:t>Gas </a:t>
            </a:r>
            <a:r>
              <a:rPr lang="en-US" sz="1800" b="1" dirty="0">
                <a:latin typeface="Times New Roman" panose="02020603050405020304" pitchFamily="18" charset="0"/>
                <a:cs typeface="Times New Roman" panose="02020603050405020304" pitchFamily="18" charset="0"/>
              </a:rPr>
              <a:t>Systems Installer.</a:t>
            </a:r>
            <a:r>
              <a:rPr lang="en-US" sz="1800" dirty="0">
                <a:latin typeface="Times New Roman" panose="02020603050405020304" pitchFamily="18" charset="0"/>
                <a:cs typeface="Times New Roman" panose="02020603050405020304" pitchFamily="18" charset="0"/>
              </a:rPr>
              <a:t> This certification applies to anyone installing medical gas and vacuum systems. It includes anyone who works on or installs equipment, piping, components or conducts any brazing procedures</a:t>
            </a:r>
            <a:r>
              <a:rPr lang="en-US" sz="1800" dirty="0" smtClean="0">
                <a:latin typeface="Times New Roman" panose="02020603050405020304" pitchFamily="18" charset="0"/>
                <a:cs typeface="Times New Roman" panose="02020603050405020304" pitchFamily="18" charset="0"/>
              </a:rPr>
              <a:t>.</a:t>
            </a:r>
          </a:p>
          <a:p>
            <a:pPr marL="742950" lvl="1" indent="-285750" algn="l">
              <a:buFont typeface="Arial" panose="020B0604020202020204" pitchFamily="34" charset="0"/>
              <a:buChar char="•"/>
            </a:pPr>
            <a:r>
              <a:rPr lang="en-US" sz="1800" dirty="0">
                <a:cs typeface="Times New Roman" panose="02020603050405020304" pitchFamily="18" charset="0"/>
              </a:rPr>
              <a:t>Identification required at final inspection</a:t>
            </a:r>
            <a:r>
              <a:rPr lang="en-US" sz="1800" dirty="0" smtClean="0">
                <a:cs typeface="Times New Roman" panose="02020603050405020304" pitchFamily="18" charset="0"/>
              </a:rPr>
              <a:t>.</a:t>
            </a:r>
            <a:endParaRPr lang="en-US" sz="1800" dirty="0">
              <a:cs typeface="Times New Roman" panose="02020603050405020304" pitchFamily="18" charset="0"/>
            </a:endParaRPr>
          </a:p>
          <a:p>
            <a:pPr marL="285750" indent="-285750" algn="l">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ASSE 6020 Medical Gas Systems Inspector.</a:t>
            </a:r>
            <a:r>
              <a:rPr lang="en-US" sz="1800" dirty="0">
                <a:latin typeface="Times New Roman" panose="02020603050405020304" pitchFamily="18" charset="0"/>
                <a:cs typeface="Times New Roman" panose="02020603050405020304" pitchFamily="18" charset="0"/>
              </a:rPr>
              <a:t> This certification applies to anyone who inspects the installation of medical gas and vacuum systems.</a:t>
            </a:r>
          </a:p>
          <a:p>
            <a:pPr marL="285750" indent="-285750" algn="l">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ASSE 6030 Medical Gas Systems Verifier.</a:t>
            </a:r>
            <a:r>
              <a:rPr lang="en-US" sz="1800" dirty="0">
                <a:latin typeface="Times New Roman" panose="02020603050405020304" pitchFamily="18" charset="0"/>
                <a:cs typeface="Times New Roman" panose="02020603050405020304" pitchFamily="18" charset="0"/>
              </a:rPr>
              <a:t> This certification applies to anyone who tests, verifies or certifies the installation of medical gas and vacuum systems</a:t>
            </a:r>
            <a:r>
              <a:rPr lang="en-US" sz="1800" dirty="0" smtClean="0">
                <a:latin typeface="Times New Roman" panose="02020603050405020304" pitchFamily="18" charset="0"/>
                <a:cs typeface="Times New Roman" panose="02020603050405020304" pitchFamily="18" charset="0"/>
              </a:rPr>
              <a:t>.</a:t>
            </a:r>
          </a:p>
          <a:p>
            <a:pPr marL="742950" lvl="1" indent="-285750" algn="l">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Identification required at final inspection.</a:t>
            </a:r>
            <a:endParaRPr lang="en-US" sz="2000" dirty="0">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ASSE 6040 Medical Gas Systems Maintenance Personnel.</a:t>
            </a:r>
            <a:r>
              <a:rPr lang="en-US" sz="1800" dirty="0">
                <a:latin typeface="Times New Roman" panose="02020603050405020304" pitchFamily="18" charset="0"/>
                <a:cs typeface="Times New Roman" panose="02020603050405020304" pitchFamily="18" charset="0"/>
              </a:rPr>
              <a:t> This certification applies to anyone who maintains medical gas and vacuum </a:t>
            </a:r>
            <a:r>
              <a:rPr lang="en-US" sz="1800" dirty="0" smtClean="0">
                <a:latin typeface="Times New Roman" panose="02020603050405020304" pitchFamily="18" charset="0"/>
                <a:cs typeface="Times New Roman" panose="02020603050405020304" pitchFamily="18" charset="0"/>
              </a:rPr>
              <a:t>systems.</a:t>
            </a:r>
          </a:p>
          <a:p>
            <a:pPr marL="742950" lvl="1" indent="-28575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Certifications typically are through in-class instruction.</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63</a:t>
            </a:fld>
            <a:endParaRPr lang="en-US" dirty="0"/>
          </a:p>
        </p:txBody>
      </p:sp>
    </p:spTree>
    <p:extLst>
      <p:ext uri="{BB962C8B-B14F-4D97-AF65-F5344CB8AC3E}">
        <p14:creationId xmlns:p14="http://schemas.microsoft.com/office/powerpoint/2010/main" val="421843665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Sprinkler System</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altLang="en-US" dirty="0" smtClean="0">
                <a:latin typeface="Times New Roman" pitchFamily="18" charset="0"/>
                <a:cs typeface="Times New Roman" pitchFamily="18" charset="0"/>
              </a:rPr>
              <a:t>E</a:t>
            </a:r>
            <a:r>
              <a:rPr lang="en-US" dirty="0" smtClean="0">
                <a:latin typeface="Times New Roman" pitchFamily="18" charset="0"/>
                <a:cs typeface="Times New Roman" pitchFamily="18" charset="0"/>
              </a:rPr>
              <a:t>xtinguishing systems</a:t>
            </a:r>
            <a:r>
              <a:rPr lang="en-US" altLang="en-US"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342900" indent="-342900" algn="l">
              <a:buFont typeface="Arial"/>
              <a:buChar char="•"/>
            </a:pPr>
            <a:r>
              <a:rPr lang="en-US" sz="2400" dirty="0" smtClean="0">
                <a:latin typeface="Times New Roman" pitchFamily="18" charset="0"/>
                <a:cs typeface="Times New Roman" pitchFamily="18" charset="0"/>
              </a:rPr>
              <a:t>If work exceeds 50% of floor area of story, entire story sprinkler system must be brought up to requirements of new occupancy. </a:t>
            </a:r>
            <a:r>
              <a:rPr lang="en-US" sz="2400" dirty="0" smtClean="0">
                <a:solidFill>
                  <a:srgbClr val="00B0F0"/>
                </a:solidFill>
                <a:latin typeface="Times New Roman" pitchFamily="18" charset="0"/>
                <a:cs typeface="Times New Roman" pitchFamily="18" charset="0"/>
              </a:rPr>
              <a:t>NFPA 101: 43.6.4.1.</a:t>
            </a:r>
          </a:p>
          <a:p>
            <a:pPr marL="342900" indent="-342900" algn="l">
              <a:buFont typeface="Arial"/>
              <a:buChar char="•"/>
            </a:pPr>
            <a:r>
              <a:rPr lang="en-US" sz="2400" dirty="0">
                <a:latin typeface="Times New Roman" pitchFamily="18" charset="0"/>
                <a:cs typeface="Times New Roman" pitchFamily="18" charset="0"/>
              </a:rPr>
              <a:t>If work exceeds 50% </a:t>
            </a:r>
            <a:r>
              <a:rPr lang="en-US" sz="2400" dirty="0" smtClean="0">
                <a:latin typeface="Times New Roman" pitchFamily="18" charset="0"/>
                <a:cs typeface="Times New Roman" pitchFamily="18" charset="0"/>
              </a:rPr>
              <a:t>throughout the building, </a:t>
            </a:r>
            <a:r>
              <a:rPr lang="en-US" sz="2400" dirty="0">
                <a:latin typeface="Times New Roman" pitchFamily="18" charset="0"/>
                <a:cs typeface="Times New Roman" pitchFamily="18" charset="0"/>
              </a:rPr>
              <a:t>entire </a:t>
            </a:r>
            <a:r>
              <a:rPr lang="en-US" sz="2400" dirty="0" smtClean="0">
                <a:latin typeface="Times New Roman" pitchFamily="18" charset="0"/>
                <a:cs typeface="Times New Roman" pitchFamily="18" charset="0"/>
              </a:rPr>
              <a:t>building sprinkler </a:t>
            </a:r>
            <a:r>
              <a:rPr lang="en-US" sz="2400" dirty="0">
                <a:latin typeface="Times New Roman" pitchFamily="18" charset="0"/>
                <a:cs typeface="Times New Roman" pitchFamily="18" charset="0"/>
              </a:rPr>
              <a:t>system must be brought up to requirements of new </a:t>
            </a:r>
            <a:r>
              <a:rPr lang="en-US" sz="2400" dirty="0" smtClean="0">
                <a:latin typeface="Times New Roman" pitchFamily="18" charset="0"/>
                <a:cs typeface="Times New Roman" pitchFamily="18" charset="0"/>
              </a:rPr>
              <a:t>occupancy from top floor containing rehabilitation and all below floors.</a:t>
            </a:r>
          </a:p>
          <a:p>
            <a:pPr marL="342900" indent="-342900" algn="l">
              <a:buFont typeface="Arial"/>
              <a:buChar char="•"/>
            </a:pPr>
            <a:r>
              <a:rPr lang="en-US" sz="2400" dirty="0" smtClean="0">
                <a:latin typeface="Times New Roman" pitchFamily="18" charset="0"/>
                <a:cs typeface="Times New Roman" pitchFamily="18" charset="0"/>
              </a:rPr>
              <a:t>4 hours or more of fire alarm system being out of service, then fire </a:t>
            </a:r>
            <a:r>
              <a:rPr lang="en-US" sz="2400" dirty="0">
                <a:latin typeface="Times New Roman" pitchFamily="18" charset="0"/>
                <a:cs typeface="Times New Roman" pitchFamily="18" charset="0"/>
              </a:rPr>
              <a:t>watch or evacuate. </a:t>
            </a:r>
            <a:r>
              <a:rPr lang="en-US" sz="2400" dirty="0" smtClean="0">
                <a:solidFill>
                  <a:srgbClr val="00B0F0"/>
                </a:solidFill>
                <a:latin typeface="Times New Roman" pitchFamily="18" charset="0"/>
                <a:cs typeface="Times New Roman" pitchFamily="18" charset="0"/>
              </a:rPr>
              <a:t>NFPA 101: 9.6.1.6</a:t>
            </a:r>
          </a:p>
          <a:p>
            <a:pPr marL="342900" indent="-342900" algn="l">
              <a:buFont typeface="Arial"/>
              <a:buChar char="•"/>
            </a:pPr>
            <a:r>
              <a:rPr lang="en-US" sz="2400" dirty="0" smtClean="0">
                <a:latin typeface="Times New Roman" pitchFamily="18" charset="0"/>
                <a:cs typeface="Times New Roman" pitchFamily="18" charset="0"/>
              </a:rPr>
              <a:t>10 </a:t>
            </a:r>
            <a:r>
              <a:rPr lang="en-US" sz="2400" dirty="0">
                <a:latin typeface="Times New Roman" pitchFamily="18" charset="0"/>
                <a:cs typeface="Times New Roman" pitchFamily="18" charset="0"/>
              </a:rPr>
              <a:t>hours of a fire sprinkler being out of service, then fire </a:t>
            </a:r>
            <a:r>
              <a:rPr lang="en-US" sz="2400" dirty="0" smtClean="0">
                <a:latin typeface="Times New Roman" pitchFamily="18" charset="0"/>
                <a:cs typeface="Times New Roman" pitchFamily="18" charset="0"/>
              </a:rPr>
              <a:t>watch or evacuate. 			</a:t>
            </a:r>
            <a:r>
              <a:rPr lang="en-US" sz="2400" dirty="0" smtClean="0">
                <a:solidFill>
                  <a:srgbClr val="00B0F0"/>
                </a:solidFill>
                <a:latin typeface="Times New Roman" pitchFamily="18" charset="0"/>
                <a:cs typeface="Times New Roman" pitchFamily="18" charset="0"/>
              </a:rPr>
              <a:t>18.2.2.2.5.2 </a:t>
            </a:r>
            <a:r>
              <a:rPr lang="en-US" sz="2400" dirty="0">
                <a:solidFill>
                  <a:srgbClr val="00B0F0"/>
                </a:solidFill>
                <a:latin typeface="Times New Roman" pitchFamily="18" charset="0"/>
                <a:cs typeface="Times New Roman" pitchFamily="18" charset="0"/>
              </a:rPr>
              <a:t>/</a:t>
            </a:r>
            <a:r>
              <a:rPr lang="en-US" sz="2400" dirty="0" smtClean="0">
                <a:solidFill>
                  <a:srgbClr val="00B0F0"/>
                </a:solidFill>
                <a:latin typeface="Times New Roman" pitchFamily="18" charset="0"/>
                <a:cs typeface="Times New Roman" pitchFamily="18" charset="0"/>
              </a:rPr>
              <a:t> FR 20.3.5 </a:t>
            </a:r>
            <a:endParaRPr lang="en-US" sz="2400" dirty="0">
              <a:solidFill>
                <a:srgbClr val="00B0F0"/>
              </a:solidFill>
              <a:latin typeface="Times New Roman" pitchFamily="18" charset="0"/>
              <a:cs typeface="Times New Roman" pitchFamily="18" charset="0"/>
            </a:endParaRPr>
          </a:p>
          <a:p>
            <a:pPr marL="342900" indent="-342900" algn="l">
              <a:buFont typeface="Arial"/>
              <a:buChar char="•"/>
            </a:pP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64</a:t>
            </a:fld>
            <a:endParaRPr lang="en-US" dirty="0"/>
          </a:p>
        </p:txBody>
      </p:sp>
    </p:spTree>
    <p:extLst>
      <p:ext uri="{BB962C8B-B14F-4D97-AF65-F5344CB8AC3E}">
        <p14:creationId xmlns:p14="http://schemas.microsoft.com/office/powerpoint/2010/main" val="16780558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Sprinkler System</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altLang="en-US" dirty="0">
                <a:latin typeface="Times New Roman" pitchFamily="18" charset="0"/>
                <a:cs typeface="Times New Roman" pitchFamily="18" charset="0"/>
              </a:rPr>
              <a:t>E</a:t>
            </a:r>
            <a:r>
              <a:rPr lang="en-US" dirty="0">
                <a:latin typeface="Times New Roman" pitchFamily="18" charset="0"/>
                <a:cs typeface="Times New Roman" pitchFamily="18" charset="0"/>
              </a:rPr>
              <a:t>xtinguishing </a:t>
            </a:r>
            <a:r>
              <a:rPr lang="en-US" dirty="0" smtClean="0">
                <a:latin typeface="Times New Roman" pitchFamily="18" charset="0"/>
                <a:cs typeface="Times New Roman" pitchFamily="18" charset="0"/>
              </a:rPr>
              <a:t>systems (continued)</a:t>
            </a:r>
            <a:r>
              <a:rPr lang="en-US" alt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lgn="l">
              <a:buFont typeface="Arial"/>
              <a:buChar char="•"/>
            </a:pPr>
            <a:r>
              <a:rPr lang="en-US" sz="2400" dirty="0" smtClean="0">
                <a:latin typeface="Times New Roman" pitchFamily="18" charset="0"/>
                <a:cs typeface="Times New Roman" pitchFamily="18" charset="0"/>
              </a:rPr>
              <a:t>Sprinklers not required in patient sleeping room closet if both conditions are met: </a:t>
            </a:r>
            <a:r>
              <a:rPr lang="en-US" sz="2400" dirty="0" smtClean="0">
                <a:solidFill>
                  <a:srgbClr val="00B0F0"/>
                </a:solidFill>
                <a:latin typeface="Times New Roman" pitchFamily="18" charset="0"/>
                <a:cs typeface="Times New Roman" pitchFamily="18" charset="0"/>
              </a:rPr>
              <a:t>15.8.1.3</a:t>
            </a:r>
          </a:p>
          <a:p>
            <a:pPr marL="800100" lvl="1" indent="-342900" algn="l">
              <a:buFont typeface="Arial"/>
              <a:buChar char="•"/>
            </a:pPr>
            <a:r>
              <a:rPr lang="en-US" sz="2000" dirty="0">
                <a:cs typeface="Times New Roman" pitchFamily="18" charset="0"/>
              </a:rPr>
              <a:t>C</a:t>
            </a:r>
            <a:r>
              <a:rPr lang="en-US" sz="2000" dirty="0" smtClean="0">
                <a:cs typeface="Times New Roman" pitchFamily="18" charset="0"/>
              </a:rPr>
              <a:t>loset not exceed 6 square feet</a:t>
            </a:r>
          </a:p>
          <a:p>
            <a:pPr marL="800100" lvl="1" indent="-342900" algn="l">
              <a:buFont typeface="Arial"/>
              <a:buChar char="•"/>
            </a:pPr>
            <a:r>
              <a:rPr lang="en-US" sz="2000" dirty="0" smtClean="0">
                <a:cs typeface="Times New Roman" pitchFamily="18" charset="0"/>
              </a:rPr>
              <a:t>Distance does not exceed </a:t>
            </a:r>
            <a:r>
              <a:rPr lang="en-US" sz="2000" dirty="0" smtClean="0">
                <a:cs typeface="Times New Roman" pitchFamily="18" charset="0"/>
              </a:rPr>
              <a:t>max. distance per NFPA 13. </a:t>
            </a:r>
            <a:r>
              <a:rPr lang="en-US" sz="2000" dirty="0" smtClean="0">
                <a:solidFill>
                  <a:srgbClr val="00B0F0"/>
                </a:solidFill>
                <a:cs typeface="Times New Roman" pitchFamily="18" charset="0"/>
              </a:rPr>
              <a:t>NFPA </a:t>
            </a:r>
            <a:r>
              <a:rPr lang="en-US" sz="2000" dirty="0" smtClean="0">
                <a:solidFill>
                  <a:srgbClr val="00B0F0"/>
                </a:solidFill>
                <a:cs typeface="Times New Roman" pitchFamily="18" charset="0"/>
              </a:rPr>
              <a:t>101: 18.3.5.10</a:t>
            </a:r>
          </a:p>
          <a:p>
            <a:pPr algn="l"/>
            <a:r>
              <a:rPr lang="en-US" dirty="0" smtClean="0">
                <a:latin typeface="Times New Roman" pitchFamily="18" charset="0"/>
                <a:cs typeface="Times New Roman" pitchFamily="18" charset="0"/>
              </a:rPr>
              <a:t>Fire Alarm Zones </a:t>
            </a:r>
            <a:r>
              <a:rPr lang="en-US" altLang="en-US"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marL="342900" indent="-342900" algn="l">
              <a:buFont typeface="Arial"/>
              <a:buChar char="•"/>
            </a:pPr>
            <a:r>
              <a:rPr lang="en-US" sz="2400" dirty="0">
                <a:latin typeface="Times New Roman" pitchFamily="18" charset="0"/>
                <a:cs typeface="Times New Roman" pitchFamily="18" charset="0"/>
              </a:rPr>
              <a:t>Fire alarm zones shall be permitted to alarm for individual smoke compartments. This does not apply to sprinkler systems. Zoned water flow is prohibited. </a:t>
            </a:r>
            <a:r>
              <a:rPr lang="en-US" sz="2400" dirty="0">
                <a:solidFill>
                  <a:srgbClr val="00B0F0"/>
                </a:solidFill>
                <a:latin typeface="Times New Roman" pitchFamily="18" charset="0"/>
                <a:cs typeface="Times New Roman" pitchFamily="18" charset="0"/>
              </a:rPr>
              <a:t>NFPA </a:t>
            </a:r>
            <a:r>
              <a:rPr lang="en-US" sz="2400" dirty="0" smtClean="0">
                <a:solidFill>
                  <a:srgbClr val="00B0F0"/>
                </a:solidFill>
                <a:latin typeface="Times New Roman" pitchFamily="18" charset="0"/>
                <a:cs typeface="Times New Roman" pitchFamily="18" charset="0"/>
              </a:rPr>
              <a:t>101:  </a:t>
            </a:r>
            <a:r>
              <a:rPr lang="en-US" sz="2400" dirty="0">
                <a:solidFill>
                  <a:srgbClr val="00B0F0"/>
                </a:solidFill>
                <a:latin typeface="Times New Roman" pitchFamily="18" charset="0"/>
                <a:cs typeface="Times New Roman" pitchFamily="18" charset="0"/>
              </a:rPr>
              <a:t>18.3.4.3.3.3</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65</a:t>
            </a:fld>
            <a:endParaRPr lang="en-US" dirty="0"/>
          </a:p>
        </p:txBody>
      </p:sp>
    </p:spTree>
    <p:extLst>
      <p:ext uri="{BB962C8B-B14F-4D97-AF65-F5344CB8AC3E}">
        <p14:creationId xmlns:p14="http://schemas.microsoft.com/office/powerpoint/2010/main" val="41275148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HVAC</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Smoke Evacuation</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No longer required. CMS did not adopt this requirement in its final rule.</a:t>
            </a:r>
          </a:p>
          <a:p>
            <a:pPr marL="800100" lvl="1" indent="-342900" algn="l">
              <a:buFont typeface="Arial"/>
              <a:buChar char="•"/>
            </a:pPr>
            <a:r>
              <a:rPr lang="en-US" sz="2000" dirty="0" smtClean="0">
                <a:latin typeface="Times New Roman" pitchFamily="18" charset="0"/>
                <a:ea typeface="+mn-ea"/>
                <a:cs typeface="Times New Roman" pitchFamily="18" charset="0"/>
              </a:rPr>
              <a:t>The </a:t>
            </a:r>
            <a:r>
              <a:rPr lang="en-US" sz="2000" dirty="0">
                <a:latin typeface="Times New Roman" pitchFamily="18" charset="0"/>
                <a:ea typeface="+mn-ea"/>
                <a:cs typeface="Times New Roman" pitchFamily="18" charset="0"/>
              </a:rPr>
              <a:t>requirement for non-recirculation of smoke and venting products of combustion from an anesthetizing location contained in the 2005 edition under environmental systems (Chapter 6) has been </a:t>
            </a:r>
            <a:r>
              <a:rPr lang="en-US" sz="2000" dirty="0" smtClean="0">
                <a:latin typeface="Times New Roman" pitchFamily="18" charset="0"/>
                <a:ea typeface="+mn-ea"/>
                <a:cs typeface="Times New Roman" pitchFamily="18" charset="0"/>
              </a:rPr>
              <a:t>removed.</a:t>
            </a:r>
          </a:p>
          <a:p>
            <a:pPr marL="800100" lvl="1" indent="-342900" algn="l">
              <a:buFont typeface="Arial"/>
              <a:buChar char="•"/>
            </a:pPr>
            <a:r>
              <a:rPr lang="en-US" sz="2000" dirty="0" smtClean="0">
                <a:latin typeface="Times New Roman" pitchFamily="18" charset="0"/>
                <a:ea typeface="+mn-ea"/>
                <a:cs typeface="Times New Roman" pitchFamily="18" charset="0"/>
              </a:rPr>
              <a:t>Federal </a:t>
            </a:r>
            <a:r>
              <a:rPr lang="en-US" sz="2000" dirty="0">
                <a:latin typeface="Times New Roman" pitchFamily="18" charset="0"/>
                <a:ea typeface="+mn-ea"/>
                <a:cs typeface="Times New Roman" pitchFamily="18" charset="0"/>
              </a:rPr>
              <a:t>Register section 18.3.2.3 and </a:t>
            </a:r>
            <a:r>
              <a:rPr lang="en-US" sz="2000" dirty="0" smtClean="0">
                <a:latin typeface="Times New Roman" pitchFamily="18" charset="0"/>
                <a:ea typeface="+mn-ea"/>
                <a:cs typeface="Times New Roman" pitchFamily="18" charset="0"/>
              </a:rPr>
              <a:t>20.3.2.3 has this in it. However per </a:t>
            </a:r>
            <a:r>
              <a:rPr lang="en-US" sz="2000" dirty="0">
                <a:latin typeface="Times New Roman" pitchFamily="18" charset="0"/>
                <a:ea typeface="+mn-ea"/>
                <a:cs typeface="Times New Roman" pitchFamily="18" charset="0"/>
              </a:rPr>
              <a:t>documentation from CMS representative, smoke evac in windowless rooms having </a:t>
            </a:r>
            <a:r>
              <a:rPr lang="en-US" sz="2000" dirty="0" smtClean="0">
                <a:latin typeface="Times New Roman" pitchFamily="18" charset="0"/>
                <a:ea typeface="+mn-ea"/>
                <a:cs typeface="Times New Roman" pitchFamily="18" charset="0"/>
              </a:rPr>
              <a:t>deep sedation and general anesthesia locations </a:t>
            </a:r>
            <a:r>
              <a:rPr lang="en-US" sz="2000" dirty="0">
                <a:latin typeface="Times New Roman" pitchFamily="18" charset="0"/>
                <a:ea typeface="+mn-ea"/>
                <a:cs typeface="Times New Roman" pitchFamily="18" charset="0"/>
              </a:rPr>
              <a:t>is not required. </a:t>
            </a:r>
            <a:endParaRPr lang="en-US" sz="2000" dirty="0" smtClean="0">
              <a:latin typeface="Times New Roman" pitchFamily="18" charset="0"/>
              <a:ea typeface="+mn-ea"/>
              <a:cs typeface="Times New Roman" pitchFamily="18" charset="0"/>
            </a:endParaRPr>
          </a:p>
          <a:p>
            <a:pPr marL="800100" lvl="1" indent="-342900" algn="l">
              <a:buFont typeface="Arial"/>
              <a:buChar char="•"/>
            </a:pPr>
            <a:r>
              <a:rPr lang="en-US" sz="2000" dirty="0" smtClean="0">
                <a:latin typeface="Times New Roman" pitchFamily="18" charset="0"/>
                <a:ea typeface="+mn-ea"/>
                <a:cs typeface="Times New Roman" pitchFamily="18" charset="0"/>
              </a:rPr>
              <a:t>Use </a:t>
            </a:r>
            <a:r>
              <a:rPr lang="en-US" sz="2000" dirty="0">
                <a:latin typeface="Times New Roman" pitchFamily="18" charset="0"/>
                <a:ea typeface="+mn-ea"/>
                <a:cs typeface="Times New Roman" pitchFamily="18" charset="0"/>
              </a:rPr>
              <a:t>of flammable anesthetics was common and </a:t>
            </a:r>
            <a:r>
              <a:rPr lang="en-US" sz="2000" dirty="0" smtClean="0">
                <a:latin typeface="Times New Roman" pitchFamily="18" charset="0"/>
                <a:ea typeface="+mn-ea"/>
                <a:cs typeface="Times New Roman" pitchFamily="18" charset="0"/>
              </a:rPr>
              <a:t>many were unsprinklered. Therefore </a:t>
            </a:r>
            <a:r>
              <a:rPr lang="en-US" sz="2000" dirty="0">
                <a:latin typeface="Times New Roman" pitchFamily="18" charset="0"/>
                <a:ea typeface="+mn-ea"/>
                <a:cs typeface="Times New Roman" pitchFamily="18" charset="0"/>
              </a:rPr>
              <a:t>the fire hazards in these rooms was much </a:t>
            </a:r>
            <a:r>
              <a:rPr lang="en-US" sz="2000" dirty="0" smtClean="0">
                <a:latin typeface="Times New Roman" pitchFamily="18" charset="0"/>
                <a:ea typeface="+mn-ea"/>
                <a:cs typeface="Times New Roman" pitchFamily="18" charset="0"/>
              </a:rPr>
              <a:t>higher.</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66</a:t>
            </a:fld>
            <a:endParaRPr lang="en-US" dirty="0"/>
          </a:p>
        </p:txBody>
      </p:sp>
    </p:spTree>
    <p:extLst>
      <p:ext uri="{BB962C8B-B14F-4D97-AF65-F5344CB8AC3E}">
        <p14:creationId xmlns:p14="http://schemas.microsoft.com/office/powerpoint/2010/main" val="28010122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HVAC</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dirty="0" smtClean="0">
                <a:latin typeface="Times New Roman" pitchFamily="18" charset="0"/>
                <a:ea typeface="+mn-ea"/>
                <a:cs typeface="Times New Roman" pitchFamily="18" charset="0"/>
              </a:rPr>
              <a:t>Smoke </a:t>
            </a:r>
            <a:r>
              <a:rPr lang="en-US" dirty="0">
                <a:latin typeface="Times New Roman" pitchFamily="18" charset="0"/>
                <a:ea typeface="+mn-ea"/>
                <a:cs typeface="Times New Roman" pitchFamily="18" charset="0"/>
              </a:rPr>
              <a:t>Evac at Anesthetizing Locations </a:t>
            </a:r>
            <a:r>
              <a:rPr lang="en-US" dirty="0" smtClean="0">
                <a:latin typeface="Times New Roman" pitchFamily="18" charset="0"/>
                <a:ea typeface="+mn-ea"/>
                <a:cs typeface="Times New Roman" pitchFamily="18" charset="0"/>
              </a:rPr>
              <a:t>applications: </a:t>
            </a:r>
          </a:p>
          <a:p>
            <a:pPr marL="800100" lvl="1" indent="-342900" algn="l">
              <a:buFont typeface="Arial"/>
              <a:buChar char="•"/>
            </a:pPr>
            <a:r>
              <a:rPr lang="en-US" sz="2000" dirty="0" smtClean="0">
                <a:solidFill>
                  <a:srgbClr val="8C001B"/>
                </a:solidFill>
                <a:ea typeface="+mn-ea"/>
                <a:cs typeface="Times New Roman" pitchFamily="18" charset="0"/>
              </a:rPr>
              <a:t>Existing </a:t>
            </a:r>
            <a:r>
              <a:rPr lang="en-US" sz="2000" dirty="0">
                <a:solidFill>
                  <a:srgbClr val="8C001B"/>
                </a:solidFill>
                <a:ea typeface="+mn-ea"/>
                <a:cs typeface="Times New Roman" pitchFamily="18" charset="0"/>
              </a:rPr>
              <a:t>occupancy with smoke control installed: Maintain to edition of code at installation OR completely remove smoke exhaust fans only after the facility is in full compliance with 2012 NFPA </a:t>
            </a:r>
            <a:r>
              <a:rPr lang="en-US" sz="2000" dirty="0" smtClean="0">
                <a:solidFill>
                  <a:srgbClr val="8C001B"/>
                </a:solidFill>
                <a:ea typeface="+mn-ea"/>
                <a:cs typeface="Times New Roman" pitchFamily="18" charset="0"/>
              </a:rPr>
              <a:t>99</a:t>
            </a:r>
          </a:p>
          <a:p>
            <a:pPr marL="800100" lvl="1" indent="-342900" algn="l">
              <a:buFont typeface="Arial"/>
              <a:buChar char="•"/>
            </a:pPr>
            <a:r>
              <a:rPr lang="en-US" sz="2000" dirty="0" smtClean="0">
                <a:solidFill>
                  <a:srgbClr val="8C001B"/>
                </a:solidFill>
                <a:ea typeface="+mn-ea"/>
                <a:cs typeface="Times New Roman" pitchFamily="18" charset="0"/>
              </a:rPr>
              <a:t>Existing </a:t>
            </a:r>
            <a:r>
              <a:rPr lang="en-US" sz="2000" dirty="0">
                <a:solidFill>
                  <a:srgbClr val="8C001B"/>
                </a:solidFill>
                <a:ea typeface="+mn-ea"/>
                <a:cs typeface="Times New Roman" pitchFamily="18" charset="0"/>
              </a:rPr>
              <a:t>occupancy without smoke control installed: No smoke control system required if the facility is in full compliance with 2012 NFPA </a:t>
            </a:r>
            <a:r>
              <a:rPr lang="en-US" sz="2000" dirty="0" smtClean="0">
                <a:solidFill>
                  <a:srgbClr val="8C001B"/>
                </a:solidFill>
                <a:ea typeface="+mn-ea"/>
                <a:cs typeface="Times New Roman" pitchFamily="18" charset="0"/>
              </a:rPr>
              <a:t>99</a:t>
            </a:r>
          </a:p>
          <a:p>
            <a:pPr marL="800100" lvl="1" indent="-342900" algn="l">
              <a:buFont typeface="Arial"/>
              <a:buChar char="•"/>
            </a:pPr>
            <a:r>
              <a:rPr lang="en-US" sz="2000" dirty="0" smtClean="0">
                <a:solidFill>
                  <a:srgbClr val="8C001B"/>
                </a:solidFill>
                <a:ea typeface="+mn-ea"/>
                <a:cs typeface="Times New Roman" pitchFamily="18" charset="0"/>
              </a:rPr>
              <a:t>New </a:t>
            </a:r>
            <a:r>
              <a:rPr lang="en-US" sz="2000" dirty="0">
                <a:solidFill>
                  <a:srgbClr val="8C001B"/>
                </a:solidFill>
                <a:ea typeface="+mn-ea"/>
                <a:cs typeface="Times New Roman" pitchFamily="18" charset="0"/>
              </a:rPr>
              <a:t>occupancy: No smoke control system required if the facility is in full compliance with 2012 NFPA 99</a:t>
            </a:r>
          </a:p>
          <a:p>
            <a:pPr marL="800100" lvl="1" indent="-342900" algn="l">
              <a:buFont typeface="Arial"/>
              <a:buChar char="•"/>
            </a:pP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67</a:t>
            </a:fld>
            <a:endParaRPr lang="en-US" dirty="0"/>
          </a:p>
        </p:txBody>
      </p:sp>
    </p:spTree>
    <p:extLst>
      <p:ext uri="{BB962C8B-B14F-4D97-AF65-F5344CB8AC3E}">
        <p14:creationId xmlns:p14="http://schemas.microsoft.com/office/powerpoint/2010/main" val="39172323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Kitchen</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a:latin typeface="Times New Roman" pitchFamily="18" charset="0"/>
                <a:ea typeface="+mn-ea"/>
                <a:cs typeface="Times New Roman" pitchFamily="18" charset="0"/>
              </a:rPr>
              <a:t>Cooking Facilities:  Federal Register </a:t>
            </a:r>
            <a:r>
              <a:rPr lang="en-US" dirty="0">
                <a:solidFill>
                  <a:srgbClr val="00B0F0"/>
                </a:solidFill>
                <a:latin typeface="Times New Roman" pitchFamily="18" charset="0"/>
                <a:ea typeface="+mn-ea"/>
                <a:cs typeface="Times New Roman" pitchFamily="18" charset="0"/>
              </a:rPr>
              <a:t>18.3.2.5.3</a:t>
            </a:r>
            <a:endParaRPr lang="en-US" altLang="en-US" dirty="0">
              <a:solidFill>
                <a:srgbClr val="00B0F0"/>
              </a:solidFill>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Allowed </a:t>
            </a:r>
            <a:r>
              <a:rPr lang="en-US" sz="2400" dirty="0">
                <a:latin typeface="Times New Roman" pitchFamily="18" charset="0"/>
                <a:ea typeface="+mn-ea"/>
                <a:cs typeface="Times New Roman" pitchFamily="18" charset="0"/>
              </a:rPr>
              <a:t>in a smoke compartment where food is prepared and permitted to be open to the </a:t>
            </a:r>
            <a:r>
              <a:rPr lang="en-US" sz="2400" dirty="0" smtClean="0">
                <a:latin typeface="Times New Roman" pitchFamily="18" charset="0"/>
                <a:ea typeface="+mn-ea"/>
                <a:cs typeface="Times New Roman" pitchFamily="18" charset="0"/>
              </a:rPr>
              <a:t>corridor if all are met:</a:t>
            </a:r>
          </a:p>
          <a:p>
            <a:pPr marL="800100" lvl="1" indent="-342900" algn="l">
              <a:buFont typeface="Arial"/>
              <a:buChar char="•"/>
            </a:pPr>
            <a:r>
              <a:rPr lang="en-US" sz="2000" dirty="0">
                <a:latin typeface="Times New Roman" pitchFamily="18" charset="0"/>
                <a:ea typeface="+mn-ea"/>
                <a:cs typeface="Times New Roman" pitchFamily="18" charset="0"/>
              </a:rPr>
              <a:t>30 individuals or fewer (by bed count). </a:t>
            </a:r>
          </a:p>
          <a:p>
            <a:pPr marL="800100" lvl="1" indent="-342900" algn="l">
              <a:buFont typeface="Arial"/>
              <a:buChar char="•"/>
            </a:pPr>
            <a:r>
              <a:rPr lang="en-US" sz="2000" dirty="0">
                <a:latin typeface="Times New Roman" pitchFamily="18" charset="0"/>
                <a:ea typeface="+mn-ea"/>
                <a:cs typeface="Times New Roman" pitchFamily="18" charset="0"/>
              </a:rPr>
              <a:t>S</a:t>
            </a:r>
            <a:r>
              <a:rPr lang="en-US" sz="2000" dirty="0" smtClean="0">
                <a:latin typeface="Times New Roman" pitchFamily="18" charset="0"/>
                <a:ea typeface="+mn-ea"/>
                <a:cs typeface="Times New Roman" pitchFamily="18" charset="0"/>
              </a:rPr>
              <a:t>eparated </a:t>
            </a:r>
            <a:r>
              <a:rPr lang="en-US" sz="2000" dirty="0">
                <a:latin typeface="Times New Roman" pitchFamily="18" charset="0"/>
                <a:ea typeface="+mn-ea"/>
                <a:cs typeface="Times New Roman" pitchFamily="18" charset="0"/>
              </a:rPr>
              <a:t>from other portions of the facility by a smoke barrier.</a:t>
            </a:r>
          </a:p>
          <a:p>
            <a:pPr marL="800100" lvl="1" indent="-342900" algn="l">
              <a:buFont typeface="Arial"/>
              <a:buChar char="•"/>
            </a:pPr>
            <a:r>
              <a:rPr lang="en-US" sz="2000" dirty="0" smtClean="0">
                <a:latin typeface="Times New Roman" pitchFamily="18" charset="0"/>
                <a:ea typeface="+mn-ea"/>
                <a:cs typeface="Times New Roman" pitchFamily="18" charset="0"/>
              </a:rPr>
              <a:t>2 smoke </a:t>
            </a:r>
            <a:r>
              <a:rPr lang="en-US" sz="2000" dirty="0">
                <a:latin typeface="Times New Roman" pitchFamily="18" charset="0"/>
                <a:ea typeface="+mn-ea"/>
                <a:cs typeface="Times New Roman" pitchFamily="18" charset="0"/>
              </a:rPr>
              <a:t>detectors </a:t>
            </a:r>
            <a:r>
              <a:rPr lang="en-US" sz="2000" dirty="0" smtClean="0">
                <a:latin typeface="Times New Roman" pitchFamily="18" charset="0"/>
                <a:ea typeface="+mn-ea"/>
                <a:cs typeface="Times New Roman" pitchFamily="18" charset="0"/>
              </a:rPr>
              <a:t>located </a:t>
            </a:r>
            <a:r>
              <a:rPr lang="en-US" sz="2000" dirty="0">
                <a:latin typeface="Times New Roman" pitchFamily="18" charset="0"/>
                <a:ea typeface="+mn-ea"/>
                <a:cs typeface="Times New Roman" pitchFamily="18" charset="0"/>
              </a:rPr>
              <a:t>no closer than 20 feet and not further than 25 feet from the cooktop or range</a:t>
            </a:r>
            <a:r>
              <a:rPr lang="en-US" sz="2000" dirty="0" smtClean="0">
                <a:latin typeface="Times New Roman" pitchFamily="18" charset="0"/>
                <a:ea typeface="+mn-ea"/>
                <a:cs typeface="Times New Roman" pitchFamily="18" charset="0"/>
              </a:rPr>
              <a:t>.</a:t>
            </a:r>
          </a:p>
          <a:p>
            <a:pPr marL="800100" lvl="1" indent="-342900" algn="l">
              <a:buFont typeface="Arial"/>
              <a:buChar char="•"/>
            </a:pPr>
            <a:r>
              <a:rPr lang="en-US" sz="2000" dirty="0">
                <a:latin typeface="Times New Roman" pitchFamily="18" charset="0"/>
                <a:cs typeface="Times New Roman" pitchFamily="18" charset="0"/>
              </a:rPr>
              <a:t>Range hood and stovetop have 1) switch must be located in the area that is used to deactivate the cook top or range whenever the kitchen is not under staff supervision. 2) Switch also has a timer, not exceeding 120-minute capacity that automatically shuts off after time runs out</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68</a:t>
            </a:fld>
            <a:endParaRPr lang="en-US" dirty="0"/>
          </a:p>
        </p:txBody>
      </p:sp>
    </p:spTree>
    <p:extLst>
      <p:ext uri="{BB962C8B-B14F-4D97-AF65-F5344CB8AC3E}">
        <p14:creationId xmlns:p14="http://schemas.microsoft.com/office/powerpoint/2010/main" val="29366661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Heaters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r>
              <a:rPr lang="en-US" altLang="en-US" dirty="0" smtClean="0">
                <a:latin typeface="Times New Roman" pitchFamily="18" charset="0"/>
                <a:cs typeface="Times New Roman" pitchFamily="18" charset="0"/>
              </a:rPr>
              <a:t>Suspended Heaters: (new)</a:t>
            </a:r>
            <a:endParaRPr lang="en-US" altLang="en-US" dirty="0">
              <a:latin typeface="Times New Roman" pitchFamily="18" charset="0"/>
              <a:cs typeface="Times New Roman" pitchFamily="18" charset="0"/>
            </a:endParaRPr>
          </a:p>
          <a:p>
            <a:pPr marL="342900" indent="-342900" algn="l">
              <a:buFont typeface="Arial"/>
              <a:buChar char="•"/>
            </a:pPr>
            <a:r>
              <a:rPr lang="en-US" sz="2400" dirty="0" smtClean="0">
                <a:latin typeface="Times New Roman"/>
                <a:cs typeface="Times New Roman"/>
              </a:rPr>
              <a:t>Allowed, but not in means of egress or patient sleeping areas. NFPA 101: </a:t>
            </a:r>
            <a:r>
              <a:rPr lang="en-US" sz="2400" dirty="0" smtClean="0">
                <a:solidFill>
                  <a:srgbClr val="00B0F0"/>
                </a:solidFill>
                <a:latin typeface="Times New Roman"/>
                <a:cs typeface="Times New Roman"/>
              </a:rPr>
              <a:t>18.5.2.3(1)/18.5.2.2.(2)</a:t>
            </a:r>
          </a:p>
          <a:p>
            <a:pPr marL="800100" lvl="1" indent="-342900" algn="l">
              <a:buFont typeface="Arial"/>
              <a:buChar char="•"/>
            </a:pPr>
            <a:r>
              <a:rPr lang="en-US" sz="2000" dirty="0" smtClean="0">
                <a:cs typeface="Times New Roman" pitchFamily="18" charset="0"/>
              </a:rPr>
              <a:t>High enough to be out of reach of persons</a:t>
            </a:r>
          </a:p>
          <a:p>
            <a:pPr marL="800100" lvl="1" indent="-342900" algn="l">
              <a:buFont typeface="Arial"/>
              <a:buChar char="•"/>
            </a:pPr>
            <a:r>
              <a:rPr lang="en-US" sz="2000" dirty="0" smtClean="0">
                <a:cs typeface="Times New Roman" pitchFamily="18" charset="0"/>
              </a:rPr>
              <a:t>Safety feature that stops fuel flow and shuts down heater when excessive temperature or ignition failure occurs.</a:t>
            </a:r>
            <a:endParaRPr lang="en-US" altLang="en-US" sz="1000" dirty="0" smtClean="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69</a:t>
            </a:fld>
            <a:endParaRPr lang="en-US" dirty="0"/>
          </a:p>
        </p:txBody>
      </p:sp>
    </p:spTree>
    <p:extLst>
      <p:ext uri="{BB962C8B-B14F-4D97-AF65-F5344CB8AC3E}">
        <p14:creationId xmlns:p14="http://schemas.microsoft.com/office/powerpoint/2010/main" val="412710425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Fireplaces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Fireplaces</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000" dirty="0">
                <a:latin typeface="Times New Roman" pitchFamily="18" charset="0"/>
                <a:ea typeface="+mn-ea"/>
                <a:cs typeface="Times New Roman" pitchFamily="18" charset="0"/>
              </a:rPr>
              <a:t>Federal Register section Sections 18.5.2.3 and </a:t>
            </a:r>
            <a:r>
              <a:rPr lang="en-US" sz="2000" dirty="0" smtClean="0">
                <a:latin typeface="Times New Roman" pitchFamily="18" charset="0"/>
                <a:ea typeface="+mn-ea"/>
                <a:cs typeface="Times New Roman" pitchFamily="18" charset="0"/>
              </a:rPr>
              <a:t>19.5.2.3 — Fireplaces</a:t>
            </a:r>
          </a:p>
          <a:p>
            <a:pPr marL="342900" indent="-342900" algn="l">
              <a:buFont typeface="Arial"/>
              <a:buChar char="•"/>
            </a:pPr>
            <a:r>
              <a:rPr lang="en-US" sz="2000" dirty="0" smtClean="0">
                <a:latin typeface="Times New Roman" pitchFamily="18" charset="0"/>
                <a:ea typeface="+mn-ea"/>
                <a:cs typeface="Times New Roman" pitchFamily="18" charset="0"/>
              </a:rPr>
              <a:t>Direct-vent gas fireplaces allowed in smoke compartments where patient sleep (but not patient sleeping room: </a:t>
            </a:r>
            <a:r>
              <a:rPr lang="en-US" sz="2000" dirty="0" smtClean="0">
                <a:solidFill>
                  <a:srgbClr val="00B0F0"/>
                </a:solidFill>
                <a:latin typeface="Times New Roman" pitchFamily="18" charset="0"/>
                <a:ea typeface="+mn-ea"/>
                <a:cs typeface="Times New Roman" pitchFamily="18" charset="0"/>
              </a:rPr>
              <a:t>NFPA 101: 18.2.5.3/9.2.2</a:t>
            </a:r>
          </a:p>
          <a:p>
            <a:pPr marL="800100" lvl="1" indent="-342900" algn="l">
              <a:buFont typeface="Arial"/>
              <a:buChar char="•"/>
            </a:pPr>
            <a:r>
              <a:rPr lang="en-US" sz="1800" dirty="0">
                <a:cs typeface="Times New Roman" pitchFamily="18" charset="0"/>
              </a:rPr>
              <a:t>No rated </a:t>
            </a:r>
            <a:r>
              <a:rPr lang="en-US" sz="1800" dirty="0" smtClean="0">
                <a:cs typeface="Times New Roman" pitchFamily="18" charset="0"/>
              </a:rPr>
              <a:t>walls</a:t>
            </a:r>
          </a:p>
          <a:p>
            <a:pPr marL="800100" lvl="1" indent="-342900" algn="l">
              <a:buFont typeface="Arial"/>
              <a:buChar char="•"/>
            </a:pPr>
            <a:r>
              <a:rPr lang="en-US" sz="1800" dirty="0" smtClean="0">
                <a:cs typeface="Times New Roman" pitchFamily="18" charset="0"/>
              </a:rPr>
              <a:t>Sealed glass front and wire mesh screen</a:t>
            </a:r>
          </a:p>
          <a:p>
            <a:pPr marL="800100" lvl="1" indent="-342900" algn="l">
              <a:buFont typeface="Arial"/>
              <a:buChar char="•"/>
            </a:pPr>
            <a:r>
              <a:rPr lang="en-US" sz="1800" dirty="0" smtClean="0">
                <a:cs typeface="Times New Roman" pitchFamily="18" charset="0"/>
              </a:rPr>
              <a:t>Combustion air connections between appliance and vent-air intake terminal and combustion </a:t>
            </a:r>
            <a:r>
              <a:rPr lang="en-US" sz="1800" dirty="0">
                <a:cs typeface="Times New Roman" pitchFamily="18" charset="0"/>
              </a:rPr>
              <a:t>air from </a:t>
            </a:r>
            <a:r>
              <a:rPr lang="en-US" sz="1800" dirty="0" smtClean="0">
                <a:cs typeface="Times New Roman" pitchFamily="18" charset="0"/>
              </a:rPr>
              <a:t>outside</a:t>
            </a:r>
          </a:p>
          <a:p>
            <a:pPr marL="800100" lvl="1" indent="-342900" algn="l">
              <a:buFont typeface="Arial"/>
              <a:buChar char="•"/>
            </a:pPr>
            <a:r>
              <a:rPr lang="en-US" sz="1800" dirty="0" smtClean="0">
                <a:cs typeface="Times New Roman" pitchFamily="18" charset="0"/>
              </a:rPr>
              <a:t>Flue-gas connections between the appliance and the vent-air intake terminal and all flue gases are discharged to outdoor atmosphere</a:t>
            </a:r>
          </a:p>
          <a:p>
            <a:pPr marL="800100" lvl="1" indent="-342900" algn="l">
              <a:buFont typeface="Arial"/>
              <a:buChar char="•"/>
            </a:pPr>
            <a:r>
              <a:rPr lang="en-US" sz="1800" dirty="0" smtClean="0">
                <a:cs typeface="Times New Roman" pitchFamily="18" charset="0"/>
              </a:rPr>
              <a:t>Sprinklered compartment (quick response)</a:t>
            </a:r>
          </a:p>
          <a:p>
            <a:pPr marL="800100" lvl="1" indent="-342900" algn="l">
              <a:buFont typeface="Arial"/>
              <a:buChar char="•"/>
            </a:pPr>
            <a:r>
              <a:rPr lang="en-US" sz="1800" dirty="0" smtClean="0">
                <a:cs typeface="Times New Roman" pitchFamily="18" charset="0"/>
              </a:rPr>
              <a:t>Control for fireplace in locked/restricted location</a:t>
            </a:r>
          </a:p>
          <a:p>
            <a:pPr marL="800100" lvl="1" indent="-342900" algn="l">
              <a:buFont typeface="Arial"/>
              <a:buChar char="•"/>
            </a:pPr>
            <a:r>
              <a:rPr lang="en-US" sz="1800" dirty="0" smtClean="0">
                <a:cs typeface="Times New Roman" pitchFamily="18" charset="0"/>
              </a:rPr>
              <a:t>Electronically supervised carbon monoxide detector</a:t>
            </a:r>
            <a:endParaRPr lang="en-US" sz="1800" dirty="0">
              <a:cs typeface="Times New Roman" pitchFamily="18" charset="0"/>
            </a:endParaRPr>
          </a:p>
          <a:p>
            <a:pPr marL="1257300" lvl="2" indent="-342900" algn="l">
              <a:buFont typeface="Arial"/>
              <a:buChar char="•"/>
            </a:pPr>
            <a:r>
              <a:rPr lang="en-US" sz="1800" dirty="0">
                <a:latin typeface="Times New Roman" pitchFamily="18" charset="0"/>
                <a:cs typeface="Times New Roman" pitchFamily="18" charset="0"/>
              </a:rPr>
              <a:t>2002 required 1-hour </a:t>
            </a:r>
            <a:r>
              <a:rPr lang="en-US" sz="1800" dirty="0" smtClean="0">
                <a:latin typeface="Times New Roman" pitchFamily="18" charset="0"/>
                <a:cs typeface="Times New Roman" pitchFamily="18" charset="0"/>
              </a:rPr>
              <a:t>walls.</a:t>
            </a:r>
            <a:endParaRPr lang="en-US" sz="20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70</a:t>
            </a:fld>
            <a:endParaRPr lang="en-US" dirty="0"/>
          </a:p>
        </p:txBody>
      </p:sp>
    </p:spTree>
    <p:extLst>
      <p:ext uri="{BB962C8B-B14F-4D97-AF65-F5344CB8AC3E}">
        <p14:creationId xmlns:p14="http://schemas.microsoft.com/office/powerpoint/2010/main" val="10595663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a:latin typeface="Times New Roman" charset="0"/>
                <a:cs typeface="Times New Roman" charset="0"/>
              </a:rPr>
              <a:t>Fireplaces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Fireplaces</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Solid </a:t>
            </a:r>
            <a:r>
              <a:rPr lang="en-US" sz="2400" dirty="0">
                <a:latin typeface="Times New Roman" pitchFamily="18" charset="0"/>
                <a:ea typeface="+mn-ea"/>
                <a:cs typeface="Times New Roman" pitchFamily="18" charset="0"/>
              </a:rPr>
              <a:t>fuel-burning fireplaces allowed in smoke compartments where no </a:t>
            </a:r>
            <a:r>
              <a:rPr lang="en-US" sz="2400" dirty="0" smtClean="0">
                <a:latin typeface="Times New Roman" pitchFamily="18" charset="0"/>
                <a:ea typeface="+mn-ea"/>
                <a:cs typeface="Times New Roman" pitchFamily="18" charset="0"/>
              </a:rPr>
              <a:t>patients </a:t>
            </a:r>
            <a:r>
              <a:rPr lang="en-US" sz="2400" dirty="0">
                <a:latin typeface="Times New Roman" pitchFamily="18" charset="0"/>
                <a:ea typeface="+mn-ea"/>
                <a:cs typeface="Times New Roman" pitchFamily="18" charset="0"/>
              </a:rPr>
              <a:t>sleep: </a:t>
            </a:r>
            <a:r>
              <a:rPr lang="en-US" sz="2400" dirty="0" smtClean="0">
                <a:latin typeface="Times New Roman" pitchFamily="18" charset="0"/>
                <a:ea typeface="+mn-ea"/>
                <a:cs typeface="Times New Roman" pitchFamily="18" charset="0"/>
              </a:rPr>
              <a:t>  </a:t>
            </a:r>
            <a:r>
              <a:rPr lang="en-US" sz="2200" dirty="0" smtClean="0">
                <a:solidFill>
                  <a:srgbClr val="00B0F0"/>
                </a:solidFill>
                <a:latin typeface="Times New Roman" pitchFamily="18" charset="0"/>
                <a:ea typeface="+mn-ea"/>
                <a:cs typeface="Times New Roman" pitchFamily="18" charset="0"/>
              </a:rPr>
              <a:t>101:18.5.2.3(3</a:t>
            </a:r>
            <a:r>
              <a:rPr lang="en-US" sz="2200" dirty="0">
                <a:solidFill>
                  <a:srgbClr val="00B0F0"/>
                </a:solidFill>
                <a:latin typeface="Times New Roman" pitchFamily="18" charset="0"/>
                <a:ea typeface="+mn-ea"/>
                <a:cs typeface="Times New Roman" pitchFamily="18" charset="0"/>
              </a:rPr>
              <a:t>)</a:t>
            </a:r>
          </a:p>
          <a:p>
            <a:pPr marL="800100" lvl="1" indent="-342900" algn="l">
              <a:buFont typeface="Arial"/>
              <a:buChar char="•"/>
            </a:pPr>
            <a:r>
              <a:rPr lang="en-US" sz="2000" dirty="0">
                <a:cs typeface="Times New Roman" pitchFamily="18" charset="0"/>
              </a:rPr>
              <a:t>1-hour rated wall </a:t>
            </a:r>
            <a:r>
              <a:rPr lang="en-US" sz="2000" dirty="0" smtClean="0">
                <a:cs typeface="Times New Roman" pitchFamily="18" charset="0"/>
              </a:rPr>
              <a:t>separating patient </a:t>
            </a:r>
            <a:r>
              <a:rPr lang="en-US" sz="2000" dirty="0">
                <a:cs typeface="Times New Roman" pitchFamily="18" charset="0"/>
              </a:rPr>
              <a:t>sleeping </a:t>
            </a:r>
            <a:r>
              <a:rPr lang="en-US" sz="2000" dirty="0" smtClean="0">
                <a:cs typeface="Times New Roman" pitchFamily="18" charset="0"/>
              </a:rPr>
              <a:t>spaces</a:t>
            </a:r>
          </a:p>
          <a:p>
            <a:pPr marL="800100" lvl="1" indent="-342900" algn="l">
              <a:buFont typeface="Arial"/>
              <a:buChar char="•"/>
            </a:pPr>
            <a:r>
              <a:rPr lang="en-US" sz="2000" dirty="0" smtClean="0">
                <a:cs typeface="Times New Roman" pitchFamily="18" charset="0"/>
              </a:rPr>
              <a:t>4” minimum high hearth</a:t>
            </a:r>
          </a:p>
          <a:p>
            <a:pPr marL="800100" lvl="1" indent="-342900" algn="l">
              <a:buFont typeface="Arial"/>
              <a:buChar char="•"/>
            </a:pPr>
            <a:r>
              <a:rPr lang="en-US" sz="2000" dirty="0">
                <a:cs typeface="Times New Roman" pitchFamily="18" charset="0"/>
              </a:rPr>
              <a:t>Electronically supervised carbon monoxide </a:t>
            </a:r>
            <a:r>
              <a:rPr lang="en-US" sz="2000" dirty="0" smtClean="0">
                <a:cs typeface="Times New Roman" pitchFamily="18" charset="0"/>
              </a:rPr>
              <a:t>detector in same room and connected to building fire alarm panel</a:t>
            </a:r>
          </a:p>
          <a:p>
            <a:pPr marL="800100" lvl="1" indent="-342900" algn="l">
              <a:buFont typeface="Arial"/>
              <a:buChar char="•"/>
            </a:pPr>
            <a:r>
              <a:rPr lang="en-US" sz="2000" dirty="0" smtClean="0">
                <a:cs typeface="Times New Roman" pitchFamily="18" charset="0"/>
              </a:rPr>
              <a:t>Enclosure rated up to 650 degree temperature with heat tempered glass.</a:t>
            </a:r>
            <a:endParaRPr lang="en-US" sz="2000" dirty="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71</a:t>
            </a:fld>
            <a:endParaRPr lang="en-US" dirty="0"/>
          </a:p>
        </p:txBody>
      </p:sp>
    </p:spTree>
    <p:extLst>
      <p:ext uri="{BB962C8B-B14F-4D97-AF65-F5344CB8AC3E}">
        <p14:creationId xmlns:p14="http://schemas.microsoft.com/office/powerpoint/2010/main" val="349597056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NFPA 99: 2012  </a:t>
            </a:r>
            <a:br>
              <a:rPr lang="en-US" sz="2800" dirty="0" smtClean="0">
                <a:latin typeface="Times New Roman" charset="0"/>
                <a:cs typeface="Times New Roman" charset="0"/>
              </a:rPr>
            </a:br>
            <a:r>
              <a:rPr lang="en-US" sz="2800" dirty="0" smtClean="0">
                <a:latin typeface="Times New Roman" charset="0"/>
                <a:cs typeface="Times New Roman" charset="0"/>
              </a:rPr>
              <a:t>Design Summary</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pitchFamily="18" charset="0"/>
                <a:ea typeface="+mn-ea"/>
                <a:cs typeface="Times New Roman" pitchFamily="18" charset="0"/>
              </a:rPr>
              <a:t>Summarize</a:t>
            </a:r>
            <a:r>
              <a:rPr lang="en-US" altLang="en-US" dirty="0" smtClean="0">
                <a:latin typeface="Times New Roman" pitchFamily="18" charset="0"/>
                <a:ea typeface="+mn-ea"/>
                <a:cs typeface="Times New Roman" pitchFamily="18" charset="0"/>
              </a:rPr>
              <a:t>:</a:t>
            </a:r>
            <a:endParaRPr lang="en-US" altLang="en-US" sz="2400" dirty="0" smtClean="0">
              <a:latin typeface="Times New Roman" pitchFamily="18" charset="0"/>
              <a:ea typeface="+mn-ea"/>
              <a:cs typeface="Times New Roman" pitchFamily="18" charset="0"/>
            </a:endParaRPr>
          </a:p>
          <a:p>
            <a:pPr marL="342900" indent="-342900" algn="l">
              <a:buFont typeface="Arial"/>
              <a:buChar char="•"/>
            </a:pPr>
            <a:r>
              <a:rPr lang="en-US" sz="2400" dirty="0" smtClean="0">
                <a:latin typeface="Times New Roman" pitchFamily="18" charset="0"/>
                <a:ea typeface="+mn-ea"/>
                <a:cs typeface="Times New Roman" pitchFamily="18" charset="0"/>
              </a:rPr>
              <a:t>Fire </a:t>
            </a:r>
            <a:r>
              <a:rPr lang="en-US" sz="2400" dirty="0">
                <a:latin typeface="Times New Roman" pitchFamily="18" charset="0"/>
                <a:ea typeface="+mn-ea"/>
                <a:cs typeface="Times New Roman" pitchFamily="18" charset="0"/>
              </a:rPr>
              <a:t>Safety Final Rule outlines the requirements for certain Medicare and Medicaid certified providers and suppliers to meet certain fire safety requirements. The final rule includes the adoption of the 2012 edition of the LSC, NFPA 101 and additionally the adoption of the 2012 edition of the Health Care Facilities Code, NFPA 99. The regulation does away with the use of the 2000 edition of the LSC and associated reference </a:t>
            </a:r>
            <a:r>
              <a:rPr lang="en-US" sz="2400" dirty="0" smtClean="0">
                <a:latin typeface="Times New Roman" pitchFamily="18" charset="0"/>
                <a:ea typeface="+mn-ea"/>
                <a:cs typeface="Times New Roman" pitchFamily="18" charset="0"/>
              </a:rPr>
              <a:t>documents.</a:t>
            </a:r>
          </a:p>
          <a:p>
            <a:pPr marL="342900" indent="-342900" algn="l">
              <a:buFont typeface="Arial"/>
              <a:buChar char="•"/>
            </a:pPr>
            <a:r>
              <a:rPr lang="en-US" sz="2400" dirty="0" smtClean="0">
                <a:latin typeface="Times New Roman" pitchFamily="18" charset="0"/>
                <a:ea typeface="+mn-ea"/>
                <a:cs typeface="Times New Roman" pitchFamily="18" charset="0"/>
              </a:rPr>
              <a:t>DSHS adopted HCFC 99 for certain facilities.</a:t>
            </a:r>
            <a:endParaRPr lang="en-US" sz="2400" dirty="0">
              <a:latin typeface="Times New Roman" pitchFamily="18" charset="0"/>
              <a:ea typeface="+mn-ea"/>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72</a:t>
            </a:fld>
            <a:endParaRPr lang="en-US" dirty="0"/>
          </a:p>
        </p:txBody>
      </p:sp>
    </p:spTree>
    <p:extLst>
      <p:ext uri="{BB962C8B-B14F-4D97-AF65-F5344CB8AC3E}">
        <p14:creationId xmlns:p14="http://schemas.microsoft.com/office/powerpoint/2010/main" val="38665441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INSPECTIONS</a:t>
            </a:r>
            <a:br>
              <a:rPr lang="en-US" sz="2800" dirty="0" smtClean="0">
                <a:latin typeface="Times New Roman" charset="0"/>
                <a:cs typeface="Times New Roman" charset="0"/>
              </a:rPr>
            </a:br>
            <a:r>
              <a:rPr lang="en-US" sz="2800" dirty="0" smtClean="0">
                <a:latin typeface="Times New Roman" charset="0"/>
                <a:cs typeface="Times New Roman" charset="0"/>
              </a:rPr>
              <a:t>Deficiencies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sz="2400" dirty="0" smtClean="0">
                <a:latin typeface="Times New Roman" panose="02020603050405020304" pitchFamily="18" charset="0"/>
                <a:cs typeface="Times New Roman" panose="02020603050405020304" pitchFamily="18" charset="0"/>
              </a:rPr>
              <a:t>Deficiencies </a:t>
            </a:r>
            <a:r>
              <a:rPr lang="en-US" sz="2400" dirty="0">
                <a:latin typeface="Times New Roman" panose="02020603050405020304" pitchFamily="18" charset="0"/>
                <a:cs typeface="Times New Roman" panose="02020603050405020304" pitchFamily="18" charset="0"/>
              </a:rPr>
              <a:t>at Final </a:t>
            </a:r>
            <a:r>
              <a:rPr lang="en-US" sz="2400" dirty="0" smtClean="0">
                <a:latin typeface="Times New Roman" panose="02020603050405020304" pitchFamily="18" charset="0"/>
                <a:cs typeface="Times New Roman" panose="02020603050405020304" pitchFamily="18" charset="0"/>
              </a:rPr>
              <a:t>Inspection</a:t>
            </a:r>
            <a:endParaRPr lang="en-US" sz="2000" dirty="0" smtClean="0"/>
          </a:p>
          <a:p>
            <a:pPr marL="800100" lvl="1" indent="-342900" algn="l">
              <a:buFont typeface="Arial"/>
              <a:buChar char="•"/>
              <a:defRPr/>
            </a:pPr>
            <a:r>
              <a:rPr lang="en-US" sz="2000" dirty="0"/>
              <a:t>Exam lights </a:t>
            </a:r>
            <a:r>
              <a:rPr lang="en-US" sz="2000" dirty="0" smtClean="0"/>
              <a:t>missing. </a:t>
            </a:r>
            <a:r>
              <a:rPr lang="en-US" sz="2000" dirty="0"/>
              <a:t>(no 2x4 lights</a:t>
            </a:r>
            <a:r>
              <a:rPr lang="en-US" sz="2000" dirty="0" smtClean="0"/>
              <a:t>).</a:t>
            </a:r>
            <a:endParaRPr lang="en-US" sz="2000" dirty="0"/>
          </a:p>
          <a:p>
            <a:pPr marL="800100" lvl="1" indent="-342900" algn="l">
              <a:buFont typeface="Arial"/>
              <a:buChar char="•"/>
              <a:defRPr/>
            </a:pPr>
            <a:r>
              <a:rPr lang="en-US" sz="2000" dirty="0" smtClean="0"/>
              <a:t>Bonding. </a:t>
            </a:r>
            <a:r>
              <a:rPr lang="en-US" sz="2000" dirty="0" smtClean="0">
                <a:solidFill>
                  <a:srgbClr val="00B0F0"/>
                </a:solidFill>
              </a:rPr>
              <a:t>NFPA 70: 517.14 </a:t>
            </a:r>
            <a:r>
              <a:rPr lang="en-US" sz="2000" dirty="0" smtClean="0"/>
              <a:t>(same)</a:t>
            </a:r>
            <a:endParaRPr lang="en-US" sz="2000" dirty="0"/>
          </a:p>
          <a:p>
            <a:pPr marL="800100" lvl="1" indent="-342900" algn="l">
              <a:buFont typeface="Arial"/>
              <a:buChar char="•"/>
              <a:defRPr/>
            </a:pPr>
            <a:r>
              <a:rPr lang="en-US" sz="2000" dirty="0"/>
              <a:t>Exit signs at won door in shut </a:t>
            </a:r>
            <a:r>
              <a:rPr lang="en-US" sz="2000" dirty="0" smtClean="0"/>
              <a:t>position &amp; at fur down not see.</a:t>
            </a:r>
            <a:endParaRPr lang="en-US" sz="2000" dirty="0"/>
          </a:p>
          <a:p>
            <a:pPr marL="800100" lvl="1" indent="-342900" algn="l">
              <a:buFont typeface="Arial"/>
              <a:buChar char="•"/>
              <a:defRPr/>
            </a:pPr>
            <a:r>
              <a:rPr lang="en-US" sz="2000" dirty="0"/>
              <a:t>Label electrical receptacles and med gas according to </a:t>
            </a:r>
            <a:r>
              <a:rPr lang="en-US" sz="2000" dirty="0" smtClean="0"/>
              <a:t>placard.</a:t>
            </a:r>
            <a:endParaRPr lang="en-US" sz="2000" dirty="0"/>
          </a:p>
          <a:p>
            <a:pPr marL="800100" lvl="1" indent="-342900" algn="l">
              <a:buFont typeface="Arial"/>
              <a:buChar char="•"/>
              <a:defRPr/>
            </a:pPr>
            <a:r>
              <a:rPr lang="en-US" sz="2000" dirty="0"/>
              <a:t>Permanent labels on boom’s electrical </a:t>
            </a:r>
            <a:r>
              <a:rPr lang="en-US" sz="2000" dirty="0" smtClean="0"/>
              <a:t>receptacles. </a:t>
            </a:r>
            <a:r>
              <a:rPr lang="en-US" sz="2000" dirty="0" smtClean="0">
                <a:solidFill>
                  <a:srgbClr val="00B0F0"/>
                </a:solidFill>
              </a:rPr>
              <a:t>6.4.2.2.6.2 (C)</a:t>
            </a:r>
            <a:endParaRPr lang="en-US" sz="2000" dirty="0">
              <a:solidFill>
                <a:srgbClr val="00B0F0"/>
              </a:solidFill>
            </a:endParaRPr>
          </a:p>
          <a:p>
            <a:pPr marL="800100" lvl="1" indent="-342900" algn="l">
              <a:buFont typeface="Arial"/>
              <a:buChar char="•"/>
              <a:defRPr/>
            </a:pPr>
            <a:r>
              <a:rPr lang="en-US" sz="2000" dirty="0"/>
              <a:t>Space in front of electrical panel </a:t>
            </a:r>
            <a:r>
              <a:rPr lang="en-US" sz="2000" dirty="0" smtClean="0"/>
              <a:t>boards.</a:t>
            </a:r>
            <a:endParaRPr lang="en-US" sz="2000" dirty="0"/>
          </a:p>
          <a:p>
            <a:pPr marL="800100" lvl="1" indent="-342900" algn="l">
              <a:buFont typeface="Arial"/>
              <a:buChar char="•"/>
              <a:defRPr/>
            </a:pPr>
            <a:r>
              <a:rPr lang="en-US" sz="2000" dirty="0"/>
              <a:t>Normal and emergency power in the same room without double </a:t>
            </a:r>
            <a:r>
              <a:rPr lang="en-US" sz="2000" dirty="0" smtClean="0"/>
              <a:t>clearance.</a:t>
            </a:r>
            <a:endParaRPr lang="en-US" sz="2000" dirty="0"/>
          </a:p>
          <a:p>
            <a:pPr marL="800100" lvl="1" indent="-342900" algn="l">
              <a:buFont typeface="Arial"/>
              <a:buChar char="•"/>
              <a:defRPr/>
            </a:pPr>
            <a:r>
              <a:rPr lang="en-US" sz="2000" dirty="0"/>
              <a:t>ASC elevator must be on </a:t>
            </a:r>
            <a:r>
              <a:rPr lang="en-US" sz="2000" dirty="0" smtClean="0"/>
              <a:t>generator. </a:t>
            </a:r>
            <a:endParaRPr lang="en-US" sz="2000" dirty="0"/>
          </a:p>
          <a:p>
            <a:pPr lvl="1" algn="l">
              <a:defRPr/>
            </a:pPr>
            <a:endParaRPr lang="en-US" sz="2000" dirty="0"/>
          </a:p>
          <a:p>
            <a:pPr marL="1257300" lvl="2" indent="-342900" algn="l">
              <a:buFont typeface="Arial"/>
              <a:buChar char="•"/>
              <a:defRPr/>
            </a:pPr>
            <a:endParaRPr lang="en-US" sz="2000" dirty="0">
              <a:latin typeface="Times New Roman" panose="02020603050405020304" pitchFamily="18" charset="0"/>
              <a:cs typeface="Times New Roman" panose="02020603050405020304"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73</a:t>
            </a:fld>
            <a:endParaRPr lang="en-US" dirty="0"/>
          </a:p>
        </p:txBody>
      </p:sp>
    </p:spTree>
    <p:extLst>
      <p:ext uri="{BB962C8B-B14F-4D97-AF65-F5344CB8AC3E}">
        <p14:creationId xmlns:p14="http://schemas.microsoft.com/office/powerpoint/2010/main" val="26570563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INSPECTIONS</a:t>
            </a:r>
            <a:br>
              <a:rPr lang="en-US" sz="2800" dirty="0" smtClean="0">
                <a:latin typeface="Times New Roman" charset="0"/>
                <a:cs typeface="Times New Roman" charset="0"/>
              </a:rPr>
            </a:br>
            <a:r>
              <a:rPr lang="en-US" sz="2800" dirty="0" smtClean="0">
                <a:latin typeface="Times New Roman" charset="0"/>
                <a:cs typeface="Times New Roman" charset="0"/>
              </a:rPr>
              <a:t>Deficiencies</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sz="2400" dirty="0" smtClean="0">
                <a:latin typeface="Times New Roman" panose="02020603050405020304" pitchFamily="18" charset="0"/>
                <a:cs typeface="Times New Roman" panose="02020603050405020304" pitchFamily="18" charset="0"/>
              </a:rPr>
              <a:t>Deficiencies </a:t>
            </a:r>
            <a:r>
              <a:rPr lang="en-US" sz="2400" dirty="0">
                <a:latin typeface="Times New Roman" panose="02020603050405020304" pitchFamily="18" charset="0"/>
                <a:cs typeface="Times New Roman" panose="02020603050405020304" pitchFamily="18" charset="0"/>
              </a:rPr>
              <a:t>at Final </a:t>
            </a:r>
            <a:r>
              <a:rPr lang="en-US" sz="2400" dirty="0" smtClean="0">
                <a:latin typeface="Times New Roman" panose="02020603050405020304" pitchFamily="18" charset="0"/>
                <a:cs typeface="Times New Roman" panose="02020603050405020304" pitchFamily="18" charset="0"/>
              </a:rPr>
              <a:t>Inspection</a:t>
            </a:r>
            <a:endParaRPr lang="en-US" sz="2000" dirty="0" smtClean="0"/>
          </a:p>
          <a:p>
            <a:pPr marL="800100" lvl="1" indent="-342900" algn="l">
              <a:buFont typeface="Arial"/>
              <a:buChar char="•"/>
              <a:defRPr/>
            </a:pPr>
            <a:r>
              <a:rPr lang="en-US" sz="2000" dirty="0" smtClean="0">
                <a:cs typeface="Times New Roman" panose="02020603050405020304" pitchFamily="18" charset="0"/>
              </a:rPr>
              <a:t>Nurse </a:t>
            </a:r>
            <a:r>
              <a:rPr lang="en-US" sz="2000" dirty="0">
                <a:cs typeface="Times New Roman" panose="02020603050405020304" pitchFamily="18" charset="0"/>
              </a:rPr>
              <a:t>call shall be on critical </a:t>
            </a:r>
            <a:r>
              <a:rPr lang="en-US" sz="2000" dirty="0" smtClean="0">
                <a:cs typeface="Times New Roman" panose="02020603050405020304" pitchFamily="18" charset="0"/>
              </a:rPr>
              <a:t>branch of Type 1 EES. Many </a:t>
            </a:r>
            <a:r>
              <a:rPr lang="en-US" sz="2000" dirty="0">
                <a:cs typeface="Times New Roman" panose="02020603050405020304" pitchFamily="18" charset="0"/>
              </a:rPr>
              <a:t>times it is </a:t>
            </a:r>
            <a:r>
              <a:rPr lang="en-US" sz="2000" dirty="0" smtClean="0">
                <a:cs typeface="Times New Roman" panose="02020603050405020304" pitchFamily="18" charset="0"/>
              </a:rPr>
              <a:t>not.</a:t>
            </a:r>
            <a:endParaRPr lang="en-US" sz="2000" dirty="0">
              <a:cs typeface="Times New Roman" panose="02020603050405020304" pitchFamily="18" charset="0"/>
            </a:endParaRPr>
          </a:p>
          <a:p>
            <a:pPr marL="800100" lvl="1" indent="-342900" algn="l">
              <a:buFont typeface="Arial"/>
              <a:buChar char="•"/>
              <a:defRPr/>
            </a:pPr>
            <a:r>
              <a:rPr lang="en-US" sz="2000" dirty="0">
                <a:cs typeface="Times New Roman" panose="02020603050405020304" pitchFamily="18" charset="0"/>
              </a:rPr>
              <a:t>Nurse call and fire alarm on battery backup if temporary </a:t>
            </a:r>
            <a:r>
              <a:rPr lang="en-US" sz="2000" dirty="0" smtClean="0">
                <a:cs typeface="Times New Roman" panose="02020603050405020304" pitchFamily="18" charset="0"/>
              </a:rPr>
              <a:t>generator.</a:t>
            </a:r>
            <a:endParaRPr lang="en-US" sz="2000" dirty="0"/>
          </a:p>
          <a:p>
            <a:pPr marL="800100" lvl="1" indent="-342900" algn="l">
              <a:buFont typeface="Arial"/>
              <a:buChar char="•"/>
              <a:defRPr/>
            </a:pPr>
            <a:r>
              <a:rPr lang="en-US" sz="2000" dirty="0" smtClean="0"/>
              <a:t>Duty </a:t>
            </a:r>
            <a:r>
              <a:rPr lang="en-US" sz="2000" dirty="0"/>
              <a:t>station missing in equipment </a:t>
            </a:r>
            <a:r>
              <a:rPr lang="en-US" sz="2000" dirty="0" smtClean="0"/>
              <a:t>storage.</a:t>
            </a:r>
          </a:p>
          <a:p>
            <a:pPr marL="800100" lvl="1" indent="-342900" algn="l">
              <a:buFont typeface="Arial"/>
              <a:buChar char="•"/>
              <a:defRPr/>
            </a:pPr>
            <a:r>
              <a:rPr lang="en-US" sz="2000" dirty="0" smtClean="0"/>
              <a:t>Fire </a:t>
            </a:r>
            <a:r>
              <a:rPr lang="en-US" sz="2000" dirty="0"/>
              <a:t>alarm annunciator panel shall be visual in nurse </a:t>
            </a:r>
            <a:r>
              <a:rPr lang="en-US" sz="2000" dirty="0" smtClean="0"/>
              <a:t>station.</a:t>
            </a:r>
          </a:p>
          <a:p>
            <a:pPr marL="800100" lvl="1" indent="-342900" algn="l">
              <a:buFont typeface="Arial"/>
              <a:buChar char="•"/>
              <a:defRPr/>
            </a:pPr>
            <a:r>
              <a:rPr lang="en-US" sz="2000" dirty="0"/>
              <a:t>Audible fire alarms too </a:t>
            </a:r>
            <a:r>
              <a:rPr lang="en-US" sz="2000" dirty="0" smtClean="0"/>
              <a:t>loud.</a:t>
            </a:r>
            <a:endParaRPr lang="en-US" sz="2000" dirty="0"/>
          </a:p>
          <a:p>
            <a:pPr marL="800100" lvl="1" indent="-342900" algn="l">
              <a:buFont typeface="Arial"/>
              <a:buChar char="•"/>
              <a:defRPr/>
            </a:pPr>
            <a:r>
              <a:rPr lang="en-US" sz="2000" dirty="0" smtClean="0"/>
              <a:t>Sinks missing at any patient treatment/care areas. This includes speech therapy, lab etc.</a:t>
            </a:r>
          </a:p>
          <a:p>
            <a:pPr marL="1257300" lvl="2" indent="-342900" algn="l">
              <a:buFont typeface="Arial"/>
              <a:buChar char="•"/>
              <a:defRPr/>
            </a:pPr>
            <a:endParaRPr lang="en-US" sz="2000" dirty="0">
              <a:latin typeface="Times New Roman" panose="02020603050405020304" pitchFamily="18" charset="0"/>
              <a:cs typeface="Times New Roman" panose="02020603050405020304"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74</a:t>
            </a:fld>
            <a:endParaRPr lang="en-US" dirty="0"/>
          </a:p>
        </p:txBody>
      </p:sp>
    </p:spTree>
    <p:extLst>
      <p:ext uri="{BB962C8B-B14F-4D97-AF65-F5344CB8AC3E}">
        <p14:creationId xmlns:p14="http://schemas.microsoft.com/office/powerpoint/2010/main" val="111326796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INSPECTIONS</a:t>
            </a:r>
            <a:br>
              <a:rPr lang="en-US" sz="2800" dirty="0" smtClean="0">
                <a:latin typeface="Times New Roman" charset="0"/>
                <a:cs typeface="Times New Roman" charset="0"/>
              </a:rPr>
            </a:br>
            <a:r>
              <a:rPr lang="en-US" sz="2800" dirty="0">
                <a:latin typeface="Times New Roman" charset="0"/>
                <a:cs typeface="Times New Roman" charset="0"/>
              </a:rPr>
              <a:t>Deficiencies</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sz="2400" dirty="0" smtClean="0">
                <a:latin typeface="Times New Roman" panose="02020603050405020304" pitchFamily="18" charset="0"/>
                <a:cs typeface="Times New Roman" panose="02020603050405020304" pitchFamily="18" charset="0"/>
              </a:rPr>
              <a:t>Deficiencies </a:t>
            </a:r>
            <a:r>
              <a:rPr lang="en-US" sz="2400" dirty="0">
                <a:latin typeface="Times New Roman" panose="02020603050405020304" pitchFamily="18" charset="0"/>
                <a:cs typeface="Times New Roman" panose="02020603050405020304" pitchFamily="18" charset="0"/>
              </a:rPr>
              <a:t>at Final </a:t>
            </a:r>
            <a:r>
              <a:rPr lang="en-US" sz="2400" dirty="0" smtClean="0">
                <a:latin typeface="Times New Roman" panose="02020603050405020304" pitchFamily="18" charset="0"/>
                <a:cs typeface="Times New Roman" panose="02020603050405020304" pitchFamily="18" charset="0"/>
              </a:rPr>
              <a:t>Inspection</a:t>
            </a:r>
            <a:endParaRPr lang="en-US" sz="2000" dirty="0" smtClean="0"/>
          </a:p>
          <a:p>
            <a:pPr marL="800100" lvl="1" indent="-342900" algn="l">
              <a:buFont typeface="Arial"/>
              <a:buChar char="•"/>
              <a:defRPr/>
            </a:pPr>
            <a:r>
              <a:rPr lang="en-US" sz="2000" dirty="0"/>
              <a:t>Kill switch shall be provided at all AHU.</a:t>
            </a:r>
          </a:p>
          <a:p>
            <a:pPr marL="800100" lvl="1" indent="-342900" algn="l">
              <a:buFont typeface="Arial"/>
              <a:buChar char="•"/>
              <a:defRPr/>
            </a:pPr>
            <a:r>
              <a:rPr lang="en-US" sz="2000" dirty="0"/>
              <a:t>Pressurization.</a:t>
            </a:r>
          </a:p>
          <a:p>
            <a:pPr marL="800100" lvl="1" indent="-342900" algn="l">
              <a:buFont typeface="Arial"/>
              <a:buChar char="•"/>
              <a:defRPr/>
            </a:pPr>
            <a:r>
              <a:rPr lang="en-US" sz="2000" dirty="0"/>
              <a:t>Filters shall be clean and installed.</a:t>
            </a:r>
          </a:p>
          <a:p>
            <a:pPr marL="800100" lvl="1" indent="-342900" algn="l">
              <a:buFont typeface="Arial"/>
              <a:buChar char="•"/>
              <a:defRPr/>
            </a:pPr>
            <a:r>
              <a:rPr lang="en-US" sz="2000" dirty="0"/>
              <a:t>Ventilation in med gas room.</a:t>
            </a:r>
          </a:p>
          <a:p>
            <a:pPr marL="800100" lvl="1" indent="-342900" algn="l">
              <a:buFont typeface="Arial"/>
              <a:buChar char="•"/>
              <a:defRPr/>
            </a:pPr>
            <a:r>
              <a:rPr lang="en-US" sz="2000" dirty="0"/>
              <a:t>Only rated rooms are med gas and normal electrical room in ASC, ESRD, FEC.</a:t>
            </a:r>
          </a:p>
          <a:p>
            <a:pPr marL="800100" lvl="1" indent="-342900" algn="l">
              <a:buFont typeface="Arial"/>
              <a:buChar char="•"/>
              <a:defRPr/>
            </a:pPr>
            <a:r>
              <a:rPr lang="en-US" sz="2000" dirty="0"/>
              <a:t>Smoke evac fully operational (outside and inside air, detector in anesthesia rooms) for facilities under NFPA 99: 2002.</a:t>
            </a:r>
          </a:p>
          <a:p>
            <a:pPr marL="800100" lvl="1" indent="-342900" algn="l">
              <a:buFont typeface="Arial"/>
              <a:buChar char="•"/>
              <a:defRPr/>
            </a:pPr>
            <a:r>
              <a:rPr lang="en-US" sz="2000" dirty="0"/>
              <a:t>Cannot share systems between different facilities.</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75</a:t>
            </a:fld>
            <a:endParaRPr lang="en-US" dirty="0"/>
          </a:p>
        </p:txBody>
      </p:sp>
    </p:spTree>
    <p:extLst>
      <p:ext uri="{BB962C8B-B14F-4D97-AF65-F5344CB8AC3E}">
        <p14:creationId xmlns:p14="http://schemas.microsoft.com/office/powerpoint/2010/main" val="38623766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INSPECTIONS</a:t>
            </a:r>
            <a:br>
              <a:rPr lang="en-US" sz="2800" dirty="0" smtClean="0">
                <a:latin typeface="Times New Roman" charset="0"/>
                <a:cs typeface="Times New Roman" charset="0"/>
              </a:rPr>
            </a:br>
            <a:r>
              <a:rPr lang="en-US" sz="2800" dirty="0">
                <a:latin typeface="Times New Roman" charset="0"/>
                <a:cs typeface="Times New Roman" charset="0"/>
              </a:rPr>
              <a:t>Deficiencies</a:t>
            </a:r>
          </a:p>
        </p:txBody>
      </p:sp>
      <p:sp>
        <p:nvSpPr>
          <p:cNvPr id="14" name="Content Placeholder 1"/>
          <p:cNvSpPr txBox="1">
            <a:spLocks/>
          </p:cNvSpPr>
          <p:nvPr/>
        </p:nvSpPr>
        <p:spPr bwMode="auto">
          <a:xfrm>
            <a:off x="593467" y="1770447"/>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sz="2400" dirty="0" smtClean="0">
                <a:latin typeface="Times New Roman" panose="02020603050405020304" pitchFamily="18" charset="0"/>
                <a:cs typeface="Times New Roman" panose="02020603050405020304" pitchFamily="18" charset="0"/>
              </a:rPr>
              <a:t>Deficiencies </a:t>
            </a:r>
            <a:r>
              <a:rPr lang="en-US" sz="2400" dirty="0">
                <a:latin typeface="Times New Roman" panose="02020603050405020304" pitchFamily="18" charset="0"/>
                <a:cs typeface="Times New Roman" panose="02020603050405020304" pitchFamily="18" charset="0"/>
              </a:rPr>
              <a:t>at Final </a:t>
            </a:r>
            <a:r>
              <a:rPr lang="en-US" sz="2400" dirty="0" smtClean="0">
                <a:latin typeface="Times New Roman" panose="02020603050405020304" pitchFamily="18" charset="0"/>
                <a:cs typeface="Times New Roman" panose="02020603050405020304" pitchFamily="18" charset="0"/>
              </a:rPr>
              <a:t>Inspection</a:t>
            </a:r>
            <a:endParaRPr lang="en-US" sz="2000" dirty="0" smtClean="0"/>
          </a:p>
          <a:p>
            <a:pPr marL="800100" lvl="1" indent="-342900" algn="l">
              <a:buFont typeface="Arial"/>
              <a:buChar char="•"/>
              <a:defRPr/>
            </a:pPr>
            <a:r>
              <a:rPr lang="en-US" sz="2000" dirty="0" smtClean="0">
                <a:cs typeface="Times New Roman" panose="02020603050405020304" pitchFamily="18" charset="0"/>
              </a:rPr>
              <a:t>Monument </a:t>
            </a:r>
            <a:r>
              <a:rPr lang="en-US" sz="2000" dirty="0">
                <a:cs typeface="Times New Roman" panose="02020603050405020304" pitchFamily="18" charset="0"/>
              </a:rPr>
              <a:t>sign must be </a:t>
            </a:r>
            <a:r>
              <a:rPr lang="en-US" sz="2000" dirty="0" smtClean="0">
                <a:cs typeface="Times New Roman" panose="02020603050405020304" pitchFamily="18" charset="0"/>
              </a:rPr>
              <a:t>installed.</a:t>
            </a:r>
            <a:endParaRPr lang="en-US" sz="2000" dirty="0">
              <a:cs typeface="Times New Roman" panose="02020603050405020304" pitchFamily="18" charset="0"/>
            </a:endParaRPr>
          </a:p>
          <a:p>
            <a:pPr marL="800100" lvl="1" indent="-342900" algn="l">
              <a:buFont typeface="Arial"/>
              <a:buChar char="•"/>
              <a:defRPr/>
            </a:pPr>
            <a:r>
              <a:rPr lang="en-US" sz="2000" dirty="0">
                <a:cs typeface="Times New Roman" panose="02020603050405020304" pitchFamily="18" charset="0"/>
              </a:rPr>
              <a:t>No flex for receptacles powered by generator. </a:t>
            </a:r>
            <a:r>
              <a:rPr lang="en-US" sz="2000" dirty="0">
                <a:solidFill>
                  <a:srgbClr val="00B0F0"/>
                </a:solidFill>
                <a:cs typeface="Times New Roman" panose="02020603050405020304" pitchFamily="18" charset="0"/>
              </a:rPr>
              <a:t>6.4.2.2.6.4</a:t>
            </a:r>
          </a:p>
          <a:p>
            <a:pPr marL="800100" lvl="1" indent="-342900" algn="l">
              <a:buFont typeface="Arial"/>
              <a:buChar char="•"/>
              <a:defRPr/>
            </a:pPr>
            <a:r>
              <a:rPr lang="en-US" sz="2000" dirty="0">
                <a:cs typeface="Times New Roman" panose="02020603050405020304" pitchFamily="18" charset="0"/>
              </a:rPr>
              <a:t>Yes cath lab and IR radiology is invasive and must have a ASC license.</a:t>
            </a:r>
          </a:p>
          <a:p>
            <a:pPr marL="800100" lvl="1" indent="-342900" algn="l">
              <a:buFont typeface="Arial"/>
              <a:buChar char="•"/>
              <a:defRPr/>
            </a:pPr>
            <a:r>
              <a:rPr lang="en-US" sz="2000" dirty="0">
                <a:cs typeface="Times New Roman" panose="02020603050405020304" pitchFamily="18" charset="0"/>
              </a:rPr>
              <a:t>All ASC must be licensed. For outpatient department of hospital, not in hospital footprint, must be licensed AC.</a:t>
            </a:r>
          </a:p>
          <a:p>
            <a:pPr marL="800100" lvl="1" indent="-342900" algn="l">
              <a:buFont typeface="Arial"/>
              <a:buChar char="•"/>
              <a:defRPr/>
            </a:pPr>
            <a:r>
              <a:rPr lang="en-US" sz="2000" dirty="0">
                <a:cs typeface="Times New Roman" panose="02020603050405020304" pitchFamily="18" charset="0"/>
              </a:rPr>
              <a:t>Ambulatory service facilities can exit through another area but all egress powered by generator.</a:t>
            </a:r>
          </a:p>
          <a:p>
            <a:pPr marL="800100" lvl="1" indent="-342900" algn="l">
              <a:buFont typeface="Arial"/>
              <a:buChar char="•"/>
              <a:defRPr/>
            </a:pPr>
            <a:r>
              <a:rPr lang="en-US" sz="2000" dirty="0">
                <a:cs typeface="Times New Roman" panose="02020603050405020304" pitchFamily="18" charset="0"/>
              </a:rPr>
              <a:t>Door locking arrangements. </a:t>
            </a:r>
            <a:r>
              <a:rPr lang="en-US" sz="2000" dirty="0">
                <a:solidFill>
                  <a:srgbClr val="00B0F0"/>
                </a:solidFill>
                <a:cs typeface="Times New Roman" panose="02020603050405020304" pitchFamily="18" charset="0"/>
              </a:rPr>
              <a:t>18.2.2.2.5.2</a:t>
            </a:r>
            <a:r>
              <a:rPr lang="en-US" sz="2000" dirty="0">
                <a:cs typeface="Times New Roman" panose="02020603050405020304" pitchFamily="18" charset="0"/>
              </a:rPr>
              <a:t> &amp; TIA 12-4 </a:t>
            </a:r>
          </a:p>
          <a:p>
            <a:pPr marL="800100" lvl="1" indent="-342900" algn="l">
              <a:buFont typeface="Arial"/>
              <a:buChar char="•"/>
              <a:defRPr/>
            </a:pPr>
            <a:r>
              <a:rPr lang="en-US" sz="2000" dirty="0">
                <a:cs typeface="Times New Roman" panose="02020603050405020304" pitchFamily="18" charset="0"/>
              </a:rPr>
              <a:t>If critical wiring is in same junction box as normal, separate by metal (not plastic) divider. ARG will have cover plates removed if red light switch is in same faceplate as white light switch. </a:t>
            </a:r>
            <a:r>
              <a:rPr lang="en-US" sz="2000" dirty="0">
                <a:solidFill>
                  <a:srgbClr val="00B0F0"/>
                </a:solidFill>
                <a:cs typeface="Times New Roman" panose="02020603050405020304" pitchFamily="18" charset="0"/>
              </a:rPr>
              <a:t>6.4.2.2.6.1</a:t>
            </a:r>
            <a:endParaRPr lang="en-US" altLang="en-US" sz="2000" dirty="0">
              <a:solidFill>
                <a:srgbClr val="00B0F0"/>
              </a:solidFill>
              <a:cs typeface="Times New Roman" panose="02020603050405020304" pitchFamily="18" charset="0"/>
            </a:endParaRPr>
          </a:p>
          <a:p>
            <a:pPr marL="800100" lvl="1" indent="-342900" algn="l">
              <a:buFont typeface="Arial"/>
              <a:buChar char="•"/>
              <a:defRPr/>
            </a:pPr>
            <a:endParaRPr lang="en-US" sz="2000" dirty="0" smtClean="0">
              <a:cs typeface="Times New Roman" panose="02020603050405020304" pitchFamily="18" charset="0"/>
            </a:endParaRPr>
          </a:p>
          <a:p>
            <a:pPr marL="800100" lvl="1" indent="-342900" algn="l">
              <a:buFont typeface="Arial"/>
              <a:buChar char="•"/>
              <a:defRPr/>
            </a:pPr>
            <a:endParaRPr lang="en-US" sz="2000" dirty="0">
              <a:cs typeface="Times New Roman" panose="02020603050405020304"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76</a:t>
            </a:fld>
            <a:endParaRPr lang="en-US" dirty="0"/>
          </a:p>
        </p:txBody>
      </p:sp>
    </p:spTree>
    <p:extLst>
      <p:ext uri="{BB962C8B-B14F-4D97-AF65-F5344CB8AC3E}">
        <p14:creationId xmlns:p14="http://schemas.microsoft.com/office/powerpoint/2010/main" val="286720581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INSPECTIONS</a:t>
            </a:r>
            <a:br>
              <a:rPr lang="en-US" sz="2800" dirty="0" smtClean="0">
                <a:latin typeface="Times New Roman" charset="0"/>
                <a:cs typeface="Times New Roman" charset="0"/>
              </a:rPr>
            </a:br>
            <a:r>
              <a:rPr lang="en-US" sz="2800" dirty="0" smtClean="0">
                <a:latin typeface="Times New Roman" charset="0"/>
                <a:cs typeface="Times New Roman" charset="0"/>
              </a:rPr>
              <a:t>ASC</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smtClean="0">
                <a:latin typeface="Times New Roman" panose="02020603050405020304" pitchFamily="18" charset="0"/>
                <a:cs typeface="Times New Roman" panose="02020603050405020304" pitchFamily="18" charset="0"/>
              </a:rPr>
              <a:t>Definition of ASC</a:t>
            </a:r>
            <a:endParaRPr lang="en-US" sz="2000" dirty="0">
              <a:cs typeface="Times New Roman" panose="02020603050405020304" pitchFamily="18" charset="0"/>
            </a:endParaRPr>
          </a:p>
          <a:p>
            <a:pPr algn="l">
              <a:defRPr/>
            </a:pPr>
            <a:r>
              <a:rPr lang="en-US" sz="1400" dirty="0" smtClean="0"/>
              <a:t>The </a:t>
            </a:r>
            <a:r>
              <a:rPr lang="en-US" sz="1400" dirty="0"/>
              <a:t>definition of an ASC is as follows: A facility that primarily provides surgical services to patients who do not require overnight hospitalization or extensive recovery, convalescent time or observation.  </a:t>
            </a:r>
          </a:p>
          <a:p>
            <a:pPr marL="285750" lvl="0" indent="-285750" algn="l">
              <a:buFont typeface="Arial" panose="020B0604020202020204" pitchFamily="34" charset="0"/>
              <a:buChar char="•"/>
            </a:pPr>
            <a:r>
              <a:rPr lang="en-US" sz="1400" dirty="0"/>
              <a:t>Although the Texas Ambulatory Surgical Center Licensing Act does not define surgical services, the Medical Practice Act defines surgery to include “surgical services, procedures, and operations” as well as “the procedures described in the surgery section of the common procedure coding system as adopted by” what is now known as the Centers for Medicare and Medicaid Services (CMS</a:t>
            </a:r>
            <a:r>
              <a:rPr lang="en-US" sz="1400" dirty="0" smtClean="0"/>
              <a:t>).</a:t>
            </a:r>
            <a:endParaRPr lang="en-US" sz="1400" dirty="0"/>
          </a:p>
          <a:p>
            <a:pPr marL="285750" lvl="0" indent="-285750" algn="l">
              <a:buFont typeface="Arial" panose="020B0604020202020204" pitchFamily="34" charset="0"/>
              <a:buChar char="•"/>
            </a:pPr>
            <a:r>
              <a:rPr lang="en-US" sz="1400" dirty="0"/>
              <a:t>CMS in its interpretive guidelines for 42 CFR §482.51 Surgical Services defines surgery to include incision; treatment with any instruments causing localized alteration or transposition of live human tissue; and injection of diagnostic or therapeutic substances</a:t>
            </a:r>
            <a:r>
              <a:rPr lang="en-US" sz="1400" dirty="0" smtClean="0"/>
              <a:t>.</a:t>
            </a:r>
            <a:endParaRPr lang="en-US" sz="1400" dirty="0"/>
          </a:p>
          <a:p>
            <a:pPr marL="285750" lvl="0" indent="-285750" algn="l">
              <a:buFont typeface="Arial" panose="020B0604020202020204" pitchFamily="34" charset="0"/>
              <a:buChar char="•"/>
            </a:pPr>
            <a:r>
              <a:rPr lang="en-US" sz="1400" dirty="0"/>
              <a:t>CMS in Pub 100-03 Medicare National Coverage Determinations defines surgery as “operative procedures in which skin or mucous membranes and connective tissue are incised or an instrument is introduced through a natural body orifice. Invasive procedures include a range of procedures from minimally invasive dermatological procedures (biopsy, excision, and deep cryotherapy for malignant lesions) to extensive multi-organ transplantation. They include all procedures described by the codes in the surgery section of the Current Procedural Terminology (CPT) and other invasive procedures such as percutaneous transluminal angioplasty and cardiac catheterization. </a:t>
            </a:r>
            <a:r>
              <a:rPr lang="en-US" sz="1400" dirty="0" smtClean="0"/>
              <a:t>…”</a:t>
            </a:r>
            <a:endParaRPr lang="en-US" sz="1400" dirty="0"/>
          </a:p>
          <a:p>
            <a:pPr lvl="1" algn="l">
              <a:defRPr/>
            </a:pPr>
            <a:endParaRPr lang="en-US" sz="2000" dirty="0">
              <a:cs typeface="Times New Roman" panose="02020603050405020304"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77</a:t>
            </a:fld>
            <a:endParaRPr lang="en-US" dirty="0"/>
          </a:p>
        </p:txBody>
      </p:sp>
    </p:spTree>
    <p:extLst>
      <p:ext uri="{BB962C8B-B14F-4D97-AF65-F5344CB8AC3E}">
        <p14:creationId xmlns:p14="http://schemas.microsoft.com/office/powerpoint/2010/main" val="387765924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INSPECTIONS</a:t>
            </a:r>
            <a:br>
              <a:rPr lang="en-US" sz="2800" dirty="0" smtClean="0">
                <a:latin typeface="Times New Roman" charset="0"/>
                <a:cs typeface="Times New Roman" charset="0"/>
              </a:rPr>
            </a:br>
            <a:r>
              <a:rPr lang="en-US" sz="2800" dirty="0" smtClean="0">
                <a:latin typeface="Times New Roman" charset="0"/>
                <a:cs typeface="Times New Roman" charset="0"/>
              </a:rPr>
              <a:t>ASC</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smtClean="0">
                <a:latin typeface="Times New Roman" panose="02020603050405020304" pitchFamily="18" charset="0"/>
                <a:cs typeface="Times New Roman" panose="02020603050405020304" pitchFamily="18" charset="0"/>
              </a:rPr>
              <a:t>Definition of ASC (continued)</a:t>
            </a:r>
            <a:endParaRPr lang="en-US" sz="2000" dirty="0">
              <a:cs typeface="Times New Roman" panose="02020603050405020304" pitchFamily="18" charset="0"/>
            </a:endParaRPr>
          </a:p>
          <a:p>
            <a:pPr marL="285750" lvl="0" indent="-285750" algn="l">
              <a:buFont typeface="Arial" panose="020B0604020202020204" pitchFamily="34" charset="0"/>
              <a:buChar char="•"/>
            </a:pPr>
            <a:r>
              <a:rPr lang="en-US" sz="1400" dirty="0" smtClean="0"/>
              <a:t>In </a:t>
            </a:r>
            <a:r>
              <a:rPr lang="en-US" sz="1400" dirty="0"/>
              <a:t>addition, The 2002 edition of the National Fire Protection Association’s NFPA 99, Health Care Facilities Code section 3.3.87 defines an invasive procedure as “Any procedure that penetrates the protective surfaces of a patient’s body (i.e. skin, mucous membrane, cornea) and that is performed with an aseptic filed (procedural site</a:t>
            </a:r>
            <a:r>
              <a:rPr lang="en-US" sz="1400" dirty="0" smtClean="0"/>
              <a:t>).”</a:t>
            </a:r>
            <a:endParaRPr lang="en-US" sz="1400" dirty="0"/>
          </a:p>
          <a:p>
            <a:pPr marL="285750" lvl="0" indent="-285750" algn="l">
              <a:buFont typeface="Arial" panose="020B0604020202020204" pitchFamily="34" charset="0"/>
              <a:buChar char="•"/>
            </a:pPr>
            <a:r>
              <a:rPr lang="en-US" sz="1400" dirty="0"/>
              <a:t>NFPA 99 2012 section 4.1.1 defines Category 1 as facility systems in which failure of such equipment or system is likely to cause major injury or death of patients or caregivers shall be designed to meet system Category 1 requirements as defined in this code</a:t>
            </a:r>
            <a:r>
              <a:rPr lang="en-US" sz="1400" dirty="0" smtClean="0"/>
              <a:t>.</a:t>
            </a:r>
          </a:p>
          <a:p>
            <a:pPr lvl="0" algn="l"/>
            <a:endParaRPr lang="en-US" sz="1400" dirty="0"/>
          </a:p>
          <a:p>
            <a:pPr marL="285750" indent="-285750" algn="l">
              <a:buFont typeface="Arial" panose="020B0604020202020204" pitchFamily="34" charset="0"/>
              <a:buChar char="•"/>
            </a:pPr>
            <a:r>
              <a:rPr lang="en-US" sz="1400" dirty="0"/>
              <a:t>Therefore, if a specific procedure meets the definitions as stated above, the procedure must be performed in a licensed ASC or Hospital. </a:t>
            </a:r>
          </a:p>
          <a:p>
            <a:pPr lvl="1" algn="l">
              <a:defRPr/>
            </a:pPr>
            <a:endParaRPr lang="en-US" sz="2000" dirty="0">
              <a:cs typeface="Times New Roman" panose="02020603050405020304"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78</a:t>
            </a:fld>
            <a:endParaRPr lang="en-US" dirty="0"/>
          </a:p>
        </p:txBody>
      </p:sp>
    </p:spTree>
    <p:extLst>
      <p:ext uri="{BB962C8B-B14F-4D97-AF65-F5344CB8AC3E}">
        <p14:creationId xmlns:p14="http://schemas.microsoft.com/office/powerpoint/2010/main" val="67747140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smtClean="0">
                <a:latin typeface="Times New Roman" charset="0"/>
                <a:cs typeface="Times New Roman" charset="0"/>
              </a:rPr>
              <a:t>Regulatory</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smtClean="0">
                <a:latin typeface="Times New Roman" charset="0"/>
                <a:cs typeface="Times New Roman" charset="0"/>
              </a:rPr>
              <a:t>Commissioner of Health</a:t>
            </a:r>
            <a:r>
              <a:rPr lang="mr-IN" sz="2400" dirty="0" smtClean="0">
                <a:latin typeface="Times New Roman" charset="0"/>
                <a:cs typeface="Times New Roman" charset="0"/>
              </a:rPr>
              <a:t>–</a:t>
            </a:r>
            <a:r>
              <a:rPr lang="en-US" sz="2400" dirty="0" smtClean="0">
                <a:latin typeface="Times New Roman" charset="0"/>
                <a:cs typeface="Times New Roman" charset="0"/>
              </a:rPr>
              <a:t> John Hellerstedt, MD</a:t>
            </a:r>
          </a:p>
          <a:p>
            <a:pPr marL="0" lvl="1" algn="l">
              <a:buClrTx/>
              <a:defRPr/>
            </a:pPr>
            <a:r>
              <a:rPr lang="en-US" sz="1800" dirty="0" smtClean="0"/>
              <a:t>	512-776-7363</a:t>
            </a:r>
            <a:endParaRPr lang="en-US" sz="2400" dirty="0" smtClean="0">
              <a:latin typeface="Times New Roman" charset="0"/>
              <a:cs typeface="Times New Roman" charset="0"/>
            </a:endParaRPr>
          </a:p>
          <a:p>
            <a:pPr algn="l">
              <a:defRPr/>
            </a:pPr>
            <a:r>
              <a:rPr lang="en-US" sz="2400" dirty="0" smtClean="0">
                <a:latin typeface="Times New Roman" charset="0"/>
                <a:cs typeface="Times New Roman" charset="0"/>
              </a:rPr>
              <a:t>Associate Commissioner for Regulatory Services: </a:t>
            </a:r>
            <a:r>
              <a:rPr lang="en-US" sz="2400" dirty="0">
                <a:latin typeface="Times New Roman" charset="0"/>
                <a:cs typeface="Times New Roman" charset="0"/>
              </a:rPr>
              <a:t>Jon Huss</a:t>
            </a:r>
          </a:p>
          <a:p>
            <a:pPr marL="0" lvl="1" algn="l">
              <a:buClrTx/>
              <a:defRPr/>
            </a:pPr>
            <a:r>
              <a:rPr lang="en-US" sz="1800" dirty="0" smtClean="0"/>
              <a:t>	512</a:t>
            </a:r>
            <a:r>
              <a:rPr lang="en-US" sz="1800" dirty="0"/>
              <a:t>-834-</a:t>
            </a:r>
            <a:r>
              <a:rPr lang="en-US" sz="1800" dirty="0" smtClean="0"/>
              <a:t>6660</a:t>
            </a:r>
            <a:endParaRPr lang="en-US" sz="2400" dirty="0" smtClean="0">
              <a:latin typeface="Times New Roman" charset="0"/>
              <a:cs typeface="Times New Roman" charset="0"/>
            </a:endParaRPr>
          </a:p>
          <a:p>
            <a:pPr algn="l">
              <a:defRPr/>
            </a:pPr>
            <a:r>
              <a:rPr lang="en-US" sz="2400" dirty="0">
                <a:latin typeface="Times New Roman" charset="0"/>
                <a:cs typeface="Times New Roman" charset="0"/>
              </a:rPr>
              <a:t>Regulatory Licensing Unit </a:t>
            </a:r>
            <a:r>
              <a:rPr lang="en-US" sz="2400" dirty="0" smtClean="0">
                <a:latin typeface="Times New Roman" charset="0"/>
                <a:cs typeface="Times New Roman" charset="0"/>
              </a:rPr>
              <a:t>Manager: Charlotte </a:t>
            </a:r>
            <a:r>
              <a:rPr lang="en-US" sz="2400" dirty="0">
                <a:latin typeface="Times New Roman" charset="0"/>
                <a:cs typeface="Times New Roman" charset="0"/>
              </a:rPr>
              <a:t>Sullivan Ed</a:t>
            </a:r>
            <a:r>
              <a:rPr lang="en-US" sz="2400" dirty="0" smtClean="0">
                <a:latin typeface="Times New Roman" charset="0"/>
                <a:cs typeface="Times New Roman" charset="0"/>
              </a:rPr>
              <a:t>. D</a:t>
            </a:r>
            <a:endParaRPr lang="en-US" sz="2400" dirty="0">
              <a:latin typeface="Times New Roman" charset="0"/>
              <a:cs typeface="Times New Roman" charset="0"/>
            </a:endParaRPr>
          </a:p>
          <a:p>
            <a:pPr lvl="1" algn="l">
              <a:lnSpc>
                <a:spcPct val="150000"/>
              </a:lnSpc>
              <a:defRPr/>
            </a:pPr>
            <a:r>
              <a:rPr lang="en-US" sz="1800" dirty="0" smtClean="0"/>
              <a:t>	512</a:t>
            </a:r>
            <a:r>
              <a:rPr lang="en-US" sz="1800" dirty="0"/>
              <a:t>-834-6600 ext. </a:t>
            </a:r>
            <a:r>
              <a:rPr lang="en-US" sz="1800" dirty="0" smtClean="0"/>
              <a:t>6703</a:t>
            </a:r>
            <a:endParaRPr lang="en-US" sz="1800" dirty="0"/>
          </a:p>
          <a:p>
            <a:pPr algn="l">
              <a:defRPr/>
            </a:pPr>
            <a:r>
              <a:rPr lang="en-US" sz="2400" dirty="0">
                <a:latin typeface="Times New Roman" charset="0"/>
                <a:cs typeface="Times New Roman" charset="0"/>
              </a:rPr>
              <a:t>Facility Licensing Group (FLG</a:t>
            </a:r>
            <a:r>
              <a:rPr lang="en-US" sz="2400" dirty="0" smtClean="0">
                <a:latin typeface="Times New Roman" charset="0"/>
                <a:cs typeface="Times New Roman" charset="0"/>
              </a:rPr>
              <a:t>)– Pamela Adams</a:t>
            </a:r>
            <a:endParaRPr lang="en-US" sz="2400" dirty="0">
              <a:latin typeface="Times New Roman" charset="0"/>
              <a:cs typeface="Times New Roman" charset="0"/>
            </a:endParaRPr>
          </a:p>
          <a:p>
            <a:pPr lvl="1" algn="l">
              <a:lnSpc>
                <a:spcPct val="150000"/>
              </a:lnSpc>
              <a:defRPr/>
            </a:pPr>
            <a:r>
              <a:rPr lang="en-US" sz="1800" dirty="0" smtClean="0"/>
              <a:t>	512</a:t>
            </a:r>
            <a:r>
              <a:rPr lang="en-US" sz="1800" dirty="0"/>
              <a:t>-834-</a:t>
            </a:r>
            <a:r>
              <a:rPr lang="en-US" sz="1800" dirty="0" smtClean="0"/>
              <a:t>6600 </a:t>
            </a:r>
            <a:r>
              <a:rPr lang="en-US" sz="1800" dirty="0"/>
              <a:t>ext. </a:t>
            </a:r>
            <a:r>
              <a:rPr lang="en-US" sz="1800" dirty="0" smtClean="0"/>
              <a:t>2607</a:t>
            </a:r>
            <a:endParaRPr lang="en-US" sz="1800" dirty="0"/>
          </a:p>
          <a:p>
            <a:pPr algn="l">
              <a:defRPr/>
            </a:pPr>
            <a:r>
              <a:rPr lang="en-US" sz="2400" dirty="0">
                <a:latin typeface="Times New Roman" charset="0"/>
                <a:cs typeface="Times New Roman" charset="0"/>
              </a:rPr>
              <a:t>Architectural Review Group Manager – Rebecca Read</a:t>
            </a:r>
          </a:p>
          <a:p>
            <a:pPr lvl="1" algn="l">
              <a:lnSpc>
                <a:spcPct val="150000"/>
              </a:lnSpc>
              <a:defRPr/>
            </a:pPr>
            <a:r>
              <a:rPr lang="en-US" sz="1800" dirty="0" smtClean="0"/>
              <a:t>	512</a:t>
            </a:r>
            <a:r>
              <a:rPr lang="en-US" sz="1800" dirty="0"/>
              <a:t>-834-6649</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79</a:t>
            </a:fld>
            <a:endParaRPr lang="en-US" dirty="0"/>
          </a:p>
        </p:txBody>
      </p:sp>
    </p:spTree>
    <p:extLst>
      <p:ext uri="{BB962C8B-B14F-4D97-AF65-F5344CB8AC3E}">
        <p14:creationId xmlns:p14="http://schemas.microsoft.com/office/powerpoint/2010/main" val="159502761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a:latin typeface="Times New Roman" charset="0"/>
                <a:cs typeface="Times New Roman" charset="0"/>
              </a:rPr>
              <a:t>Architectural Review Group </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a:latin typeface="Times New Roman" charset="0"/>
                <a:cs typeface="Times New Roman" charset="0"/>
              </a:rPr>
              <a:t>Architectural Review Group (ARG</a:t>
            </a:r>
            <a:r>
              <a:rPr lang="en-US" sz="2400" dirty="0" smtClean="0">
                <a:latin typeface="Times New Roman" charset="0"/>
                <a:cs typeface="Times New Roman" charset="0"/>
              </a:rPr>
              <a:t>) 		512-834-6649</a:t>
            </a:r>
          </a:p>
          <a:p>
            <a:pPr algn="l">
              <a:defRPr/>
            </a:pPr>
            <a:r>
              <a:rPr lang="en-US" sz="2400" dirty="0">
                <a:latin typeface="Times New Roman" charset="0"/>
                <a:cs typeface="Times New Roman" charset="0"/>
              </a:rPr>
              <a:t>	</a:t>
            </a:r>
            <a:r>
              <a:rPr lang="en-US" sz="1600" dirty="0"/>
              <a:t>first name.last name@ dshs.texas.gov</a:t>
            </a:r>
          </a:p>
          <a:p>
            <a:pPr algn="l">
              <a:defRPr/>
            </a:pPr>
            <a:r>
              <a:rPr lang="en-US" sz="1800" dirty="0" smtClean="0">
                <a:latin typeface="Times New Roman" charset="0"/>
                <a:cs typeface="Times New Roman" charset="0"/>
              </a:rPr>
              <a:t>	https</a:t>
            </a:r>
            <a:r>
              <a:rPr lang="en-US" sz="1800" dirty="0">
                <a:latin typeface="Times New Roman" charset="0"/>
                <a:cs typeface="Times New Roman" charset="0"/>
              </a:rPr>
              <a:t>://www.dshs.texas.gov/facilities/architectural-review.aspx</a:t>
            </a:r>
          </a:p>
          <a:p>
            <a:pPr lvl="1" algn="l">
              <a:lnSpc>
                <a:spcPct val="150000"/>
              </a:lnSpc>
              <a:defRPr/>
            </a:pPr>
            <a:r>
              <a:rPr lang="en-US" sz="1800" dirty="0"/>
              <a:t>Administration: 4 staff handle 1,000 calls &amp; 400 letters monthly</a:t>
            </a:r>
          </a:p>
          <a:p>
            <a:pPr lvl="2" algn="l">
              <a:lnSpc>
                <a:spcPct val="150000"/>
              </a:lnSpc>
              <a:defRPr/>
            </a:pPr>
            <a:r>
              <a:rPr lang="en-US" sz="1600" dirty="0"/>
              <a:t>Ginger Smith </a:t>
            </a:r>
            <a:r>
              <a:rPr lang="mr-IN" sz="1600" dirty="0"/>
              <a:t>–</a:t>
            </a:r>
            <a:r>
              <a:rPr lang="en-US" sz="1600" dirty="0"/>
              <a:t> </a:t>
            </a:r>
            <a:r>
              <a:rPr lang="en-US" sz="1600" dirty="0" smtClean="0"/>
              <a:t>Administration team lead</a:t>
            </a:r>
            <a:endParaRPr lang="en-US" sz="1600" dirty="0"/>
          </a:p>
          <a:p>
            <a:pPr lvl="2" algn="l">
              <a:lnSpc>
                <a:spcPct val="150000"/>
              </a:lnSpc>
              <a:defRPr/>
            </a:pPr>
            <a:r>
              <a:rPr lang="en-US" sz="1600" dirty="0"/>
              <a:t>Kerry Terry </a:t>
            </a:r>
            <a:r>
              <a:rPr lang="mr-IN" sz="1600" dirty="0"/>
              <a:t>–</a:t>
            </a:r>
            <a:r>
              <a:rPr lang="en-US" sz="1600" dirty="0"/>
              <a:t> </a:t>
            </a:r>
            <a:r>
              <a:rPr lang="en-US" sz="1600" dirty="0" smtClean="0"/>
              <a:t>Distributor - status </a:t>
            </a:r>
            <a:r>
              <a:rPr lang="en-US" sz="1600" dirty="0"/>
              <a:t>of project</a:t>
            </a:r>
          </a:p>
          <a:p>
            <a:pPr lvl="2" algn="l">
              <a:lnSpc>
                <a:spcPct val="150000"/>
              </a:lnSpc>
              <a:defRPr/>
            </a:pPr>
            <a:r>
              <a:rPr lang="en-US" sz="1600" dirty="0"/>
              <a:t>Nkpola Ukandu - </a:t>
            </a:r>
            <a:r>
              <a:rPr lang="en-US" sz="1600" dirty="0" smtClean="0"/>
              <a:t>Scheduler</a:t>
            </a:r>
            <a:endParaRPr lang="en-US" sz="1600" dirty="0"/>
          </a:p>
          <a:p>
            <a:pPr lvl="2" algn="l">
              <a:lnSpc>
                <a:spcPct val="150000"/>
              </a:lnSpc>
              <a:defRPr/>
            </a:pPr>
            <a:r>
              <a:rPr lang="en-US" sz="1600" dirty="0"/>
              <a:t>Robert </a:t>
            </a:r>
            <a:r>
              <a:rPr lang="en-US" sz="1600" dirty="0" smtClean="0"/>
              <a:t>Martin* </a:t>
            </a:r>
            <a:r>
              <a:rPr lang="mr-IN" sz="1600" dirty="0"/>
              <a:t>–</a:t>
            </a:r>
            <a:r>
              <a:rPr lang="en-US" sz="1600" dirty="0"/>
              <a:t> </a:t>
            </a:r>
            <a:r>
              <a:rPr lang="en-US" sz="1600" dirty="0" smtClean="0"/>
              <a:t>Intake processor - status </a:t>
            </a:r>
            <a:r>
              <a:rPr lang="en-US" sz="1600" dirty="0"/>
              <a:t>of submittal or faxes</a:t>
            </a:r>
          </a:p>
          <a:p>
            <a:pPr lvl="1" algn="l">
              <a:lnSpc>
                <a:spcPct val="150000"/>
              </a:lnSpc>
              <a:defRPr/>
            </a:pPr>
            <a:r>
              <a:rPr lang="en-US" sz="1800" dirty="0"/>
              <a:t>Inspectors: 7 staff handle </a:t>
            </a:r>
            <a:r>
              <a:rPr lang="en-US" sz="1800" dirty="0" smtClean="0"/>
              <a:t>85 </a:t>
            </a:r>
            <a:r>
              <a:rPr lang="en-US" sz="1800" dirty="0"/>
              <a:t>inspections &amp; </a:t>
            </a:r>
            <a:r>
              <a:rPr lang="en-US" sz="1800" dirty="0" smtClean="0"/>
              <a:t>40 </a:t>
            </a:r>
            <a:r>
              <a:rPr lang="en-US" sz="1800" dirty="0"/>
              <a:t>feasibility monthly</a:t>
            </a:r>
          </a:p>
          <a:p>
            <a:pPr lvl="2" algn="l">
              <a:lnSpc>
                <a:spcPct val="150000"/>
              </a:lnSpc>
              <a:defRPr/>
            </a:pPr>
            <a:r>
              <a:rPr lang="en-US" sz="1600" dirty="0"/>
              <a:t>Angel Alvarez          Glenn Crow          JB </a:t>
            </a:r>
            <a:r>
              <a:rPr lang="en-US" sz="1600" dirty="0" smtClean="0"/>
              <a:t>White*         Mark </a:t>
            </a:r>
            <a:r>
              <a:rPr lang="en-US" sz="1600" dirty="0"/>
              <a:t>Antilley </a:t>
            </a:r>
            <a:r>
              <a:rPr lang="en-US" sz="1600" dirty="0" smtClean="0"/>
              <a:t>*           </a:t>
            </a:r>
            <a:r>
              <a:rPr lang="en-US" sz="1600" dirty="0"/>
              <a:t>Pei </a:t>
            </a:r>
            <a:r>
              <a:rPr lang="en-US" sz="1600" dirty="0" smtClean="0"/>
              <a:t>Basgen*            Robert Floan         Sinh </a:t>
            </a:r>
            <a:r>
              <a:rPr lang="en-US" sz="1600" dirty="0"/>
              <a:t>Nguyen</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80</a:t>
            </a:fld>
            <a:endParaRPr lang="en-US" dirty="0"/>
          </a:p>
        </p:txBody>
      </p:sp>
    </p:spTree>
    <p:extLst>
      <p:ext uri="{BB962C8B-B14F-4D97-AF65-F5344CB8AC3E}">
        <p14:creationId xmlns:p14="http://schemas.microsoft.com/office/powerpoint/2010/main" val="266779237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a:latin typeface="Times New Roman" charset="0"/>
                <a:cs typeface="Times New Roman" charset="0"/>
              </a:rPr>
              <a:t>Architectural Review Group </a:t>
            </a: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sz="2400" dirty="0" smtClean="0">
                <a:latin typeface="Times New Roman" charset="0"/>
                <a:cs typeface="Times New Roman" charset="0"/>
              </a:rPr>
              <a:t>Physical </a:t>
            </a:r>
            <a:r>
              <a:rPr lang="en-US" sz="2400" dirty="0">
                <a:latin typeface="Times New Roman" charset="0"/>
                <a:cs typeface="Times New Roman" charset="0"/>
              </a:rPr>
              <a:t>address: (for feasibility conferences and over-night packages- Federal Express, UPS, DHL, LSO):</a:t>
            </a:r>
          </a:p>
          <a:p>
            <a:pPr lvl="1" algn="l"/>
            <a:r>
              <a:rPr lang="en-US" sz="1800" dirty="0"/>
              <a:t>Texas Department of State Health </a:t>
            </a:r>
            <a:r>
              <a:rPr lang="en-US" sz="1800" dirty="0" smtClean="0"/>
              <a:t>Services</a:t>
            </a:r>
            <a:br>
              <a:rPr lang="en-US" sz="1800" dirty="0" smtClean="0"/>
            </a:br>
            <a:r>
              <a:rPr lang="en-US" sz="1800" dirty="0" smtClean="0"/>
              <a:t>Architectural Review Group</a:t>
            </a:r>
            <a:r>
              <a:rPr lang="en-US" sz="1800" dirty="0"/>
              <a:t> </a:t>
            </a:r>
            <a:r>
              <a:rPr lang="en-US" sz="1800" dirty="0" smtClean="0"/>
              <a:t>(MC 2835)</a:t>
            </a:r>
            <a:r>
              <a:rPr lang="en-US" sz="1800" dirty="0"/>
              <a:t/>
            </a:r>
            <a:br>
              <a:rPr lang="en-US" sz="1800" dirty="0"/>
            </a:br>
            <a:r>
              <a:rPr lang="en-US" sz="1800" dirty="0" smtClean="0"/>
              <a:t>8407 Wall Street</a:t>
            </a:r>
            <a:r>
              <a:rPr lang="en-US" sz="1800" dirty="0"/>
              <a:t/>
            </a:r>
            <a:br>
              <a:rPr lang="en-US" sz="1800" dirty="0"/>
            </a:br>
            <a:r>
              <a:rPr lang="en-US" sz="1800" dirty="0" smtClean="0"/>
              <a:t>Austin</a:t>
            </a:r>
            <a:r>
              <a:rPr lang="en-US" sz="1800" dirty="0"/>
              <a:t>, TX </a:t>
            </a:r>
            <a:r>
              <a:rPr lang="en-US" sz="1800" dirty="0" smtClean="0"/>
              <a:t>78754</a:t>
            </a:r>
          </a:p>
          <a:p>
            <a:pPr algn="l">
              <a:defRPr/>
            </a:pPr>
            <a:r>
              <a:rPr lang="en-US" sz="2400" dirty="0" smtClean="0">
                <a:latin typeface="Times New Roman" charset="0"/>
                <a:cs typeface="Times New Roman" charset="0"/>
              </a:rPr>
              <a:t>Mail (United </a:t>
            </a:r>
            <a:r>
              <a:rPr lang="en-US" sz="2400" dirty="0">
                <a:latin typeface="Times New Roman" charset="0"/>
                <a:cs typeface="Times New Roman" charset="0"/>
              </a:rPr>
              <a:t>States </a:t>
            </a:r>
            <a:r>
              <a:rPr lang="en-US" sz="2400" dirty="0" smtClean="0">
                <a:latin typeface="Times New Roman" charset="0"/>
                <a:cs typeface="Times New Roman" charset="0"/>
              </a:rPr>
              <a:t>Postal Service)</a:t>
            </a:r>
            <a:r>
              <a:rPr lang="en-US" sz="2400" dirty="0">
                <a:latin typeface="Times New Roman" charset="0"/>
                <a:cs typeface="Times New Roman" charset="0"/>
              </a:rPr>
              <a:t>:</a:t>
            </a:r>
          </a:p>
          <a:p>
            <a:pPr lvl="1" algn="l"/>
            <a:r>
              <a:rPr lang="en-US" sz="1800" dirty="0"/>
              <a:t>Texas Department of State Health Services</a:t>
            </a:r>
            <a:br>
              <a:rPr lang="en-US" sz="1800" dirty="0"/>
            </a:br>
            <a:r>
              <a:rPr lang="en-US" sz="1800" dirty="0"/>
              <a:t>PO Box 149347</a:t>
            </a:r>
            <a:br>
              <a:rPr lang="en-US" sz="1800" dirty="0"/>
            </a:br>
            <a:r>
              <a:rPr lang="en-US" sz="1800" dirty="0"/>
              <a:t>Architectural Review Group (MC 2835)</a:t>
            </a:r>
            <a:br>
              <a:rPr lang="en-US" sz="1800" dirty="0"/>
            </a:br>
            <a:r>
              <a:rPr lang="en-US" sz="1800" dirty="0"/>
              <a:t>Austin, TX 78714-</a:t>
            </a:r>
            <a:r>
              <a:rPr lang="en-US" sz="1800" dirty="0" smtClean="0"/>
              <a:t>9347</a:t>
            </a:r>
            <a:endParaRPr lang="en-US" sz="18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81</a:t>
            </a:fld>
            <a:endParaRPr lang="en-US" dirty="0"/>
          </a:p>
        </p:txBody>
      </p:sp>
    </p:spTree>
    <p:extLst>
      <p:ext uri="{BB962C8B-B14F-4D97-AF65-F5344CB8AC3E}">
        <p14:creationId xmlns:p14="http://schemas.microsoft.com/office/powerpoint/2010/main" val="37076651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smtClean="0">
                <a:latin typeface="Times New Roman" charset="0"/>
                <a:cs typeface="Times New Roman" charset="0"/>
              </a:rPr>
              <a:t>Facility Licensing Group </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altLang="en-US" sz="2400" dirty="0">
                <a:latin typeface="Times New Roman" pitchFamily="18" charset="0"/>
                <a:cs typeface="Times New Roman" pitchFamily="18" charset="0"/>
              </a:rPr>
              <a:t>Licensing: </a:t>
            </a:r>
          </a:p>
          <a:p>
            <a:pPr marL="800100" lvl="1" indent="-342900" algn="l">
              <a:buFont typeface="Arial"/>
              <a:buChar char="•"/>
              <a:defRPr/>
            </a:pPr>
            <a:r>
              <a:rPr lang="en-US" altLang="en-US" sz="2000" dirty="0">
                <a:cs typeface="Times New Roman" pitchFamily="18" charset="0"/>
              </a:rPr>
              <a:t>Angela Arthur	</a:t>
            </a:r>
            <a:r>
              <a:rPr lang="en-US" altLang="en-US" sz="2000" dirty="0" smtClean="0">
                <a:cs typeface="Times New Roman" pitchFamily="18" charset="0"/>
              </a:rPr>
              <a:t>		512</a:t>
            </a:r>
            <a:r>
              <a:rPr lang="en-US" altLang="en-US" sz="2000" dirty="0">
                <a:cs typeface="Times New Roman" pitchFamily="18" charset="0"/>
              </a:rPr>
              <a:t>-834-6648  ext. 2633</a:t>
            </a:r>
          </a:p>
          <a:p>
            <a:pPr marL="1257300" lvl="2" indent="-342900" algn="l">
              <a:buFont typeface="Arial"/>
              <a:buChar char="•"/>
              <a:defRPr/>
            </a:pPr>
            <a:r>
              <a:rPr lang="en-US" altLang="en-US" sz="2000" dirty="0">
                <a:latin typeface="Times New Roman" pitchFamily="18" charset="0"/>
                <a:cs typeface="Times New Roman" pitchFamily="18" charset="0"/>
              </a:rPr>
              <a:t>Hospitals – both General and </a:t>
            </a:r>
            <a:r>
              <a:rPr lang="en-US" altLang="en-US" sz="2000" dirty="0" smtClean="0">
                <a:latin typeface="Times New Roman" pitchFamily="18" charset="0"/>
                <a:cs typeface="Times New Roman" pitchFamily="18" charset="0"/>
              </a:rPr>
              <a:t>Special </a:t>
            </a:r>
          </a:p>
          <a:p>
            <a:pPr marL="1714500" lvl="3" indent="-342900" algn="l">
              <a:buFont typeface="Arial"/>
              <a:buChar char="•"/>
              <a:defRPr/>
            </a:pPr>
            <a:r>
              <a:rPr lang="en-US" altLang="en-US" sz="1800" dirty="0" smtClean="0">
                <a:solidFill>
                  <a:srgbClr val="8C001B"/>
                </a:solidFill>
                <a:latin typeface="Times New Roman" pitchFamily="18" charset="0"/>
                <a:cs typeface="Times New Roman" pitchFamily="18" charset="0"/>
              </a:rPr>
              <a:t>2001</a:t>
            </a:r>
            <a:r>
              <a:rPr lang="en-US" altLang="en-US" sz="1800" dirty="0">
                <a:solidFill>
                  <a:srgbClr val="8C001B"/>
                </a:solidFill>
                <a:latin typeface="Times New Roman" pitchFamily="18" charset="0"/>
                <a:cs typeface="Times New Roman" pitchFamily="18" charset="0"/>
              </a:rPr>
              <a:t>: 519 facilities </a:t>
            </a:r>
            <a:r>
              <a:rPr lang="en-US" altLang="en-US" sz="1800" dirty="0">
                <a:latin typeface="Times New Roman" pitchFamily="18" charset="0"/>
                <a:cs typeface="Times New Roman" pitchFamily="18" charset="0"/>
              </a:rPr>
              <a:t>	</a:t>
            </a:r>
            <a:r>
              <a:rPr lang="en-US" altLang="en-US" sz="1800" dirty="0" smtClean="0">
                <a:latin typeface="Times New Roman" pitchFamily="18" charset="0"/>
                <a:cs typeface="Times New Roman" pitchFamily="18" charset="0"/>
              </a:rPr>
              <a:t>	</a:t>
            </a:r>
            <a:r>
              <a:rPr lang="en-US" altLang="en-US" sz="1800" dirty="0">
                <a:latin typeface="Times New Roman" pitchFamily="18" charset="0"/>
                <a:cs typeface="Times New Roman" pitchFamily="18" charset="0"/>
              </a:rPr>
              <a:t>2017.07: </a:t>
            </a:r>
            <a:r>
              <a:rPr lang="en-US" altLang="en-US" sz="1800" dirty="0" smtClean="0">
                <a:latin typeface="Times New Roman" pitchFamily="18" charset="0"/>
                <a:cs typeface="Times New Roman" pitchFamily="18" charset="0"/>
              </a:rPr>
              <a:t> 652 facilities </a:t>
            </a:r>
            <a:endParaRPr lang="en-US" altLang="en-US" sz="1800" dirty="0">
              <a:latin typeface="Times New Roman" pitchFamily="18" charset="0"/>
              <a:cs typeface="Times New Roman" pitchFamily="18" charset="0"/>
            </a:endParaRPr>
          </a:p>
          <a:p>
            <a:pPr marL="1257300" lvl="2" indent="-342900" algn="l">
              <a:buFont typeface="Arial"/>
              <a:buChar char="•"/>
              <a:defRPr/>
            </a:pPr>
            <a:r>
              <a:rPr lang="en-US" altLang="en-US" sz="2000" dirty="0">
                <a:latin typeface="Times New Roman" pitchFamily="18" charset="0"/>
                <a:cs typeface="Times New Roman" pitchFamily="18" charset="0"/>
              </a:rPr>
              <a:t>Special Care Facilities (SCF</a:t>
            </a:r>
            <a:r>
              <a:rPr lang="en-US" altLang="en-US" sz="2000" dirty="0" smtClean="0">
                <a:latin typeface="Times New Roman" pitchFamily="18" charset="0"/>
                <a:cs typeface="Times New Roman" pitchFamily="18" charset="0"/>
              </a:rPr>
              <a:t>) </a:t>
            </a:r>
          </a:p>
          <a:p>
            <a:pPr marL="1714500" lvl="3" indent="-342900" algn="l">
              <a:buFont typeface="Arial"/>
              <a:buChar char="•"/>
              <a:defRPr/>
            </a:pPr>
            <a:r>
              <a:rPr lang="en-US" altLang="en-US" sz="1800" dirty="0" smtClean="0">
                <a:solidFill>
                  <a:srgbClr val="8C001B"/>
                </a:solidFill>
                <a:latin typeface="Times New Roman" pitchFamily="18" charset="0"/>
                <a:cs typeface="Times New Roman" pitchFamily="18" charset="0"/>
              </a:rPr>
              <a:t>2001</a:t>
            </a:r>
            <a:r>
              <a:rPr lang="en-US" altLang="en-US" sz="1800" dirty="0">
                <a:solidFill>
                  <a:srgbClr val="8C001B"/>
                </a:solidFill>
                <a:latin typeface="Times New Roman" pitchFamily="18" charset="0"/>
                <a:cs typeface="Times New Roman" pitchFamily="18" charset="0"/>
              </a:rPr>
              <a:t>: </a:t>
            </a:r>
            <a:r>
              <a:rPr lang="en-US" altLang="en-US" sz="1800" dirty="0" smtClean="0">
                <a:solidFill>
                  <a:srgbClr val="8C001B"/>
                </a:solidFill>
                <a:latin typeface="Times New Roman" pitchFamily="18" charset="0"/>
                <a:cs typeface="Times New Roman" pitchFamily="18" charset="0"/>
              </a:rPr>
              <a:t>6 </a:t>
            </a:r>
            <a:r>
              <a:rPr lang="en-US" altLang="en-US" sz="1800" dirty="0">
                <a:latin typeface="Times New Roman" pitchFamily="18" charset="0"/>
                <a:cs typeface="Times New Roman" pitchFamily="18" charset="0"/>
              </a:rPr>
              <a:t>facilities </a:t>
            </a:r>
            <a:r>
              <a:rPr lang="en-US" altLang="en-US" sz="1800" dirty="0" smtClean="0">
                <a:solidFill>
                  <a:srgbClr val="8C001B"/>
                </a:solidFill>
                <a:latin typeface="Times New Roman" pitchFamily="18" charset="0"/>
                <a:cs typeface="Times New Roman" pitchFamily="18" charset="0"/>
              </a:rPr>
              <a:t>     		</a:t>
            </a:r>
            <a:r>
              <a:rPr lang="en-US" altLang="en-US" sz="1800" dirty="0">
                <a:latin typeface="Times New Roman" pitchFamily="18" charset="0"/>
                <a:cs typeface="Times New Roman" pitchFamily="18" charset="0"/>
              </a:rPr>
              <a:t>2017.07</a:t>
            </a:r>
            <a:r>
              <a:rPr lang="en-US" altLang="en-US" sz="1800" dirty="0" smtClean="0">
                <a:latin typeface="Times New Roman" pitchFamily="18" charset="0"/>
                <a:cs typeface="Times New Roman" pitchFamily="18" charset="0"/>
              </a:rPr>
              <a:t>:</a:t>
            </a:r>
            <a:r>
              <a:rPr lang="en-US" altLang="en-US" sz="1800" dirty="0" smtClean="0">
                <a:solidFill>
                  <a:srgbClr val="8C001B"/>
                </a:solidFill>
                <a:latin typeface="Times New Roman" pitchFamily="18" charset="0"/>
                <a:cs typeface="Times New Roman" pitchFamily="18" charset="0"/>
              </a:rPr>
              <a:t> 12 </a:t>
            </a:r>
            <a:r>
              <a:rPr lang="en-US" altLang="en-US" sz="1800" dirty="0">
                <a:latin typeface="Times New Roman" pitchFamily="18" charset="0"/>
                <a:cs typeface="Times New Roman" pitchFamily="18" charset="0"/>
              </a:rPr>
              <a:t>facilities </a:t>
            </a:r>
          </a:p>
          <a:p>
            <a:pPr marL="1257300" lvl="2" indent="-342900" algn="l">
              <a:buFont typeface="Arial"/>
              <a:buChar char="•"/>
              <a:defRPr/>
            </a:pPr>
            <a:r>
              <a:rPr lang="en-US" altLang="en-US" sz="2000" dirty="0">
                <a:latin typeface="Times New Roman" pitchFamily="18" charset="0"/>
                <a:cs typeface="Times New Roman" pitchFamily="18" charset="0"/>
              </a:rPr>
              <a:t>Private Psychiatric </a:t>
            </a:r>
            <a:r>
              <a:rPr lang="en-US" altLang="en-US" sz="2000" dirty="0" smtClean="0">
                <a:latin typeface="Times New Roman" pitchFamily="18" charset="0"/>
                <a:cs typeface="Times New Roman" pitchFamily="18" charset="0"/>
              </a:rPr>
              <a:t>Hospitals</a:t>
            </a:r>
          </a:p>
          <a:p>
            <a:pPr marL="1714500" lvl="3" indent="-342900" algn="l">
              <a:buFont typeface="Arial"/>
              <a:buChar char="•"/>
              <a:defRPr/>
            </a:pPr>
            <a:r>
              <a:rPr lang="en-US" altLang="en-US" sz="1800" dirty="0">
                <a:latin typeface="Times New Roman" pitchFamily="18" charset="0"/>
                <a:cs typeface="Times New Roman" pitchFamily="18" charset="0"/>
              </a:rPr>
              <a:t>2001: 28 facilities </a:t>
            </a:r>
            <a:r>
              <a:rPr lang="en-US" altLang="en-US" sz="1800" dirty="0" smtClean="0">
                <a:latin typeface="Times New Roman" pitchFamily="18" charset="0"/>
                <a:cs typeface="Times New Roman" pitchFamily="18" charset="0"/>
              </a:rPr>
              <a:t>		</a:t>
            </a:r>
            <a:r>
              <a:rPr lang="en-US" altLang="en-US" sz="1800" dirty="0">
                <a:latin typeface="Times New Roman" pitchFamily="18" charset="0"/>
                <a:cs typeface="Times New Roman" pitchFamily="18" charset="0"/>
              </a:rPr>
              <a:t>2017.07: </a:t>
            </a:r>
            <a:r>
              <a:rPr lang="en-US" altLang="en-US" sz="1800" dirty="0" smtClean="0">
                <a:latin typeface="Times New Roman" pitchFamily="18" charset="0"/>
                <a:cs typeface="Times New Roman" pitchFamily="18" charset="0"/>
              </a:rPr>
              <a:t> 57 </a:t>
            </a:r>
            <a:r>
              <a:rPr lang="en-US" altLang="en-US" sz="1800" dirty="0">
                <a:latin typeface="Times New Roman" pitchFamily="18" charset="0"/>
                <a:cs typeface="Times New Roman" pitchFamily="18" charset="0"/>
              </a:rPr>
              <a:t>facilities </a:t>
            </a:r>
          </a:p>
          <a:p>
            <a:pPr marL="1257300" lvl="2" indent="-342900" algn="l">
              <a:buFont typeface="Arial"/>
              <a:buChar char="•"/>
              <a:defRPr/>
            </a:pPr>
            <a:r>
              <a:rPr lang="en-US" altLang="en-US" sz="2000" dirty="0">
                <a:latin typeface="Times New Roman" pitchFamily="18" charset="0"/>
                <a:cs typeface="Times New Roman" pitchFamily="18" charset="0"/>
              </a:rPr>
              <a:t>Crisis Stabilization Units (CSU</a:t>
            </a:r>
            <a:r>
              <a:rPr lang="en-US" altLang="en-US" sz="2000" dirty="0" smtClean="0">
                <a:latin typeface="Times New Roman" pitchFamily="18" charset="0"/>
                <a:cs typeface="Times New Roman" pitchFamily="18" charset="0"/>
              </a:rPr>
              <a:t>)</a:t>
            </a:r>
          </a:p>
          <a:p>
            <a:pPr marL="1714500" lvl="3" indent="-342900" algn="l">
              <a:buFont typeface="Arial"/>
              <a:buChar char="•"/>
              <a:defRPr/>
            </a:pPr>
            <a:r>
              <a:rPr lang="en-US" altLang="en-US" sz="1800" dirty="0">
                <a:latin typeface="Times New Roman" pitchFamily="18" charset="0"/>
                <a:cs typeface="Times New Roman" pitchFamily="18" charset="0"/>
              </a:rPr>
              <a:t>2001 – 2015 3 facilities </a:t>
            </a:r>
            <a:r>
              <a:rPr lang="en-US" altLang="en-US" sz="1800" dirty="0" smtClean="0">
                <a:latin typeface="Times New Roman" pitchFamily="18" charset="0"/>
                <a:cs typeface="Times New Roman" pitchFamily="18" charset="0"/>
              </a:rPr>
              <a:t>	</a:t>
            </a:r>
            <a:r>
              <a:rPr lang="en-US" altLang="en-US" sz="1800" dirty="0">
                <a:latin typeface="Times New Roman" pitchFamily="18" charset="0"/>
                <a:cs typeface="Times New Roman" pitchFamily="18" charset="0"/>
              </a:rPr>
              <a:t>2017.07</a:t>
            </a:r>
            <a:r>
              <a:rPr lang="en-US" altLang="en-US" sz="1800" dirty="0" smtClean="0">
                <a:latin typeface="Times New Roman" pitchFamily="18" charset="0"/>
                <a:cs typeface="Times New Roman" pitchFamily="18" charset="0"/>
              </a:rPr>
              <a:t>: </a:t>
            </a:r>
            <a:r>
              <a:rPr lang="en-US" altLang="en-US" sz="1800" dirty="0">
                <a:latin typeface="Times New Roman" pitchFamily="18" charset="0"/>
                <a:cs typeface="Times New Roman" pitchFamily="18" charset="0"/>
              </a:rPr>
              <a:t>5</a:t>
            </a:r>
            <a:r>
              <a:rPr lang="en-US" altLang="en-US" sz="1800" dirty="0" smtClean="0">
                <a:latin typeface="Times New Roman" pitchFamily="18" charset="0"/>
                <a:cs typeface="Times New Roman" pitchFamily="18" charset="0"/>
              </a:rPr>
              <a:t> </a:t>
            </a:r>
            <a:r>
              <a:rPr lang="en-US" altLang="en-US" sz="1800" dirty="0">
                <a:latin typeface="Times New Roman" pitchFamily="18" charset="0"/>
                <a:cs typeface="Times New Roman" pitchFamily="18" charset="0"/>
              </a:rPr>
              <a:t>facilities </a:t>
            </a:r>
          </a:p>
          <a:p>
            <a:pPr marL="1257300" lvl="2" indent="-342900" algn="l">
              <a:buFont typeface="Arial"/>
              <a:buChar char="•"/>
              <a:defRPr/>
            </a:pPr>
            <a:r>
              <a:rPr lang="en-US" altLang="en-US" sz="2000" dirty="0">
                <a:latin typeface="Times New Roman" pitchFamily="18" charset="0"/>
                <a:cs typeface="Times New Roman" pitchFamily="18" charset="0"/>
              </a:rPr>
              <a:t>Free Standing Medical Care Facilities (FEMC</a:t>
            </a:r>
            <a:r>
              <a:rPr lang="en-US" altLang="en-US" sz="2000" dirty="0" smtClean="0">
                <a:latin typeface="Times New Roman" pitchFamily="18" charset="0"/>
                <a:cs typeface="Times New Roman" pitchFamily="18" charset="0"/>
              </a:rPr>
              <a:t>) </a:t>
            </a:r>
          </a:p>
          <a:p>
            <a:pPr marL="1714500" lvl="3" indent="-342900" algn="l">
              <a:buFont typeface="Arial"/>
              <a:buChar char="•"/>
              <a:defRPr/>
            </a:pPr>
            <a:r>
              <a:rPr lang="en-US" altLang="en-US" sz="1800" dirty="0" smtClean="0">
                <a:latin typeface="Times New Roman" pitchFamily="18" charset="0"/>
                <a:cs typeface="Times New Roman" pitchFamily="18" charset="0"/>
              </a:rPr>
              <a:t>2010</a:t>
            </a:r>
            <a:r>
              <a:rPr lang="en-US" altLang="en-US" sz="1800" dirty="0">
                <a:latin typeface="Times New Roman" pitchFamily="18" charset="0"/>
                <a:cs typeface="Times New Roman" pitchFamily="18" charset="0"/>
              </a:rPr>
              <a:t>: </a:t>
            </a:r>
            <a:r>
              <a:rPr lang="en-US" altLang="en-US" sz="1800" dirty="0" smtClean="0">
                <a:latin typeface="Times New Roman" pitchFamily="18" charset="0"/>
                <a:cs typeface="Times New Roman" pitchFamily="18" charset="0"/>
              </a:rPr>
              <a:t>19 </a:t>
            </a:r>
            <a:r>
              <a:rPr lang="en-US" altLang="en-US" sz="1800" dirty="0">
                <a:latin typeface="Times New Roman" pitchFamily="18" charset="0"/>
                <a:cs typeface="Times New Roman" pitchFamily="18" charset="0"/>
              </a:rPr>
              <a:t>facilities </a:t>
            </a:r>
            <a:r>
              <a:rPr lang="en-US" altLang="en-US" sz="1800" dirty="0" smtClean="0">
                <a:latin typeface="Times New Roman" pitchFamily="18" charset="0"/>
                <a:cs typeface="Times New Roman" pitchFamily="18" charset="0"/>
              </a:rPr>
              <a:t>		</a:t>
            </a:r>
            <a:r>
              <a:rPr lang="en-US" altLang="en-US" sz="1800" dirty="0">
                <a:latin typeface="Times New Roman" pitchFamily="18" charset="0"/>
                <a:cs typeface="Times New Roman" pitchFamily="18" charset="0"/>
              </a:rPr>
              <a:t>2017.07</a:t>
            </a:r>
            <a:r>
              <a:rPr lang="en-US" altLang="en-US" sz="1800" dirty="0" smtClean="0">
                <a:latin typeface="Times New Roman" pitchFamily="18" charset="0"/>
                <a:cs typeface="Times New Roman" pitchFamily="18" charset="0"/>
              </a:rPr>
              <a:t>: 220  </a:t>
            </a:r>
            <a:r>
              <a:rPr lang="en-US" altLang="en-US" sz="1800" dirty="0">
                <a:latin typeface="Times New Roman" pitchFamily="18" charset="0"/>
                <a:cs typeface="Times New Roman" pitchFamily="18" charset="0"/>
              </a:rPr>
              <a:t>facilities </a:t>
            </a:r>
            <a:endParaRPr lang="en-US" altLang="en-US" sz="1800" dirty="0" smtClean="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82</a:t>
            </a:fld>
            <a:endParaRPr lang="en-US" dirty="0"/>
          </a:p>
        </p:txBody>
      </p:sp>
    </p:spTree>
    <p:extLst>
      <p:ext uri="{BB962C8B-B14F-4D97-AF65-F5344CB8AC3E}">
        <p14:creationId xmlns:p14="http://schemas.microsoft.com/office/powerpoint/2010/main" val="6217875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smtClean="0">
                <a:latin typeface="Times New Roman" charset="0"/>
                <a:cs typeface="Times New Roman" charset="0"/>
              </a:rPr>
              <a:t>Facility Licensing Group </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altLang="en-US" sz="2400" dirty="0">
                <a:latin typeface="Times New Roman" pitchFamily="18" charset="0"/>
                <a:cs typeface="Times New Roman" pitchFamily="18" charset="0"/>
              </a:rPr>
              <a:t>Licensing: </a:t>
            </a:r>
          </a:p>
          <a:p>
            <a:pPr marL="800100" lvl="1" indent="-342900" algn="l">
              <a:buFont typeface="Arial"/>
              <a:buChar char="•"/>
              <a:defRPr/>
            </a:pPr>
            <a:r>
              <a:rPr lang="en-US" altLang="en-US" sz="2000" dirty="0" smtClean="0">
                <a:cs typeface="Times New Roman" pitchFamily="18" charset="0"/>
              </a:rPr>
              <a:t>Crystal Govan</a:t>
            </a:r>
            <a:r>
              <a:rPr lang="en-US" altLang="en-US" sz="2000" dirty="0">
                <a:cs typeface="Times New Roman" pitchFamily="18" charset="0"/>
              </a:rPr>
              <a:t>	</a:t>
            </a:r>
            <a:r>
              <a:rPr lang="en-US" altLang="en-US" sz="2000" dirty="0" smtClean="0">
                <a:cs typeface="Times New Roman" pitchFamily="18" charset="0"/>
              </a:rPr>
              <a:t>		</a:t>
            </a:r>
            <a:r>
              <a:rPr lang="en-US" altLang="en-US" sz="2000" dirty="0">
                <a:cs typeface="Times New Roman" pitchFamily="18" charset="0"/>
              </a:rPr>
              <a:t>512-834-6648  ext. 2617</a:t>
            </a:r>
          </a:p>
          <a:p>
            <a:pPr marL="1257300" lvl="2" indent="-342900" algn="l">
              <a:buFont typeface="Arial"/>
              <a:buChar char="•"/>
              <a:defRPr/>
            </a:pPr>
            <a:r>
              <a:rPr lang="en-US" sz="2000" dirty="0" smtClean="0">
                <a:latin typeface="Times New Roman" pitchFamily="18" charset="0"/>
                <a:cs typeface="Times New Roman" pitchFamily="18" charset="0"/>
              </a:rPr>
              <a:t>Ambulatory </a:t>
            </a:r>
            <a:r>
              <a:rPr lang="en-US" sz="2000" dirty="0">
                <a:latin typeface="Times New Roman" pitchFamily="18" charset="0"/>
                <a:cs typeface="Times New Roman" pitchFamily="18" charset="0"/>
              </a:rPr>
              <a:t>Surgical </a:t>
            </a:r>
            <a:r>
              <a:rPr lang="en-US" sz="2000" dirty="0" smtClean="0">
                <a:latin typeface="Times New Roman" pitchFamily="18" charset="0"/>
                <a:cs typeface="Times New Roman" pitchFamily="18" charset="0"/>
              </a:rPr>
              <a:t>Centers</a:t>
            </a:r>
          </a:p>
          <a:p>
            <a:pPr marL="1714500" lvl="3" indent="-342900" algn="l">
              <a:buFont typeface="Arial"/>
              <a:buChar char="•"/>
              <a:defRPr/>
            </a:pPr>
            <a:r>
              <a:rPr lang="en-US" altLang="en-US" sz="1800" dirty="0">
                <a:latin typeface="Times New Roman" pitchFamily="18" charset="0"/>
                <a:cs typeface="Times New Roman" pitchFamily="18" charset="0"/>
              </a:rPr>
              <a:t>2001: 217 </a:t>
            </a:r>
            <a:r>
              <a:rPr lang="en-US" altLang="en-US" sz="1800" dirty="0" smtClean="0">
                <a:latin typeface="Times New Roman" pitchFamily="18" charset="0"/>
                <a:cs typeface="Times New Roman" pitchFamily="18" charset="0"/>
              </a:rPr>
              <a:t>facilities</a:t>
            </a:r>
            <a:r>
              <a:rPr lang="en-US" altLang="en-US" sz="1800" dirty="0">
                <a:latin typeface="Times New Roman" pitchFamily="18" charset="0"/>
                <a:cs typeface="Times New Roman" pitchFamily="18" charset="0"/>
              </a:rPr>
              <a:t>	</a:t>
            </a:r>
            <a:r>
              <a:rPr lang="en-US" altLang="en-US" sz="1800" dirty="0" smtClean="0">
                <a:latin typeface="Times New Roman" pitchFamily="18" charset="0"/>
                <a:cs typeface="Times New Roman" pitchFamily="18" charset="0"/>
              </a:rPr>
              <a:t>2017.07: 481 </a:t>
            </a:r>
            <a:r>
              <a:rPr lang="en-US" altLang="en-US" sz="1800" dirty="0">
                <a:latin typeface="Times New Roman" pitchFamily="18" charset="0"/>
                <a:cs typeface="Times New Roman" pitchFamily="18" charset="0"/>
              </a:rPr>
              <a:t>facilities </a:t>
            </a:r>
            <a:r>
              <a:rPr lang="en-US" altLang="en-US" sz="1800" dirty="0" smtClean="0">
                <a:latin typeface="Times New Roman" pitchFamily="18" charset="0"/>
                <a:cs typeface="Times New Roman" pitchFamily="18" charset="0"/>
              </a:rPr>
              <a:t> </a:t>
            </a:r>
            <a:endParaRPr lang="en-US" sz="1800" dirty="0" smtClean="0">
              <a:latin typeface="Times New Roman" pitchFamily="18" charset="0"/>
              <a:cs typeface="Times New Roman" pitchFamily="18" charset="0"/>
            </a:endParaRPr>
          </a:p>
          <a:p>
            <a:pPr marL="800100" lvl="1" indent="-342900" algn="l">
              <a:buFont typeface="Arial"/>
              <a:buChar char="•"/>
              <a:defRPr/>
            </a:pPr>
            <a:r>
              <a:rPr lang="en-US" altLang="en-US" sz="2000" dirty="0">
                <a:cs typeface="Times New Roman" pitchFamily="18" charset="0"/>
              </a:rPr>
              <a:t>Krystal Cantu	</a:t>
            </a:r>
            <a:r>
              <a:rPr lang="en-US" altLang="en-US" sz="2000" dirty="0" smtClean="0">
                <a:cs typeface="Times New Roman" pitchFamily="18" charset="0"/>
              </a:rPr>
              <a:t>		</a:t>
            </a:r>
            <a:r>
              <a:rPr lang="en-US" altLang="en-US" sz="2000" dirty="0">
                <a:cs typeface="Times New Roman" pitchFamily="18" charset="0"/>
              </a:rPr>
              <a:t>512-834-6648  ext. 2605</a:t>
            </a:r>
          </a:p>
          <a:p>
            <a:pPr marL="1257300" lvl="2" indent="-342900" algn="l">
              <a:buFont typeface="Arial"/>
              <a:buChar char="•"/>
              <a:defRPr/>
            </a:pPr>
            <a:r>
              <a:rPr lang="en-US" sz="2000" dirty="0" smtClean="0">
                <a:latin typeface="Times New Roman" pitchFamily="18" charset="0"/>
                <a:cs typeface="Times New Roman" pitchFamily="18" charset="0"/>
              </a:rPr>
              <a:t>Birthing Facilities</a:t>
            </a:r>
            <a:endParaRPr lang="en-US" sz="2000" dirty="0">
              <a:latin typeface="Times New Roman" pitchFamily="18" charset="0"/>
              <a:cs typeface="Times New Roman" pitchFamily="18" charset="0"/>
            </a:endParaRPr>
          </a:p>
          <a:p>
            <a:pPr marL="1257300" lvl="2" indent="-342900" algn="l">
              <a:buFont typeface="Arial"/>
              <a:buChar char="•"/>
              <a:defRPr/>
            </a:pPr>
            <a:r>
              <a:rPr lang="en-US" sz="2000" dirty="0" smtClean="0">
                <a:latin typeface="Times New Roman" pitchFamily="18" charset="0"/>
                <a:cs typeface="Times New Roman" pitchFamily="18" charset="0"/>
              </a:rPr>
              <a:t>End </a:t>
            </a:r>
            <a:r>
              <a:rPr lang="en-US" sz="2000" dirty="0">
                <a:latin typeface="Times New Roman" pitchFamily="18" charset="0"/>
                <a:cs typeface="Times New Roman" pitchFamily="18" charset="0"/>
              </a:rPr>
              <a:t>Stage Renal </a:t>
            </a:r>
            <a:r>
              <a:rPr lang="en-US" sz="2000" dirty="0" smtClean="0">
                <a:latin typeface="Times New Roman" pitchFamily="18" charset="0"/>
                <a:cs typeface="Times New Roman" pitchFamily="18" charset="0"/>
              </a:rPr>
              <a:t>Disease Facilities</a:t>
            </a:r>
          </a:p>
          <a:p>
            <a:pPr marL="1714500" lvl="3" indent="-342900" algn="l">
              <a:buFont typeface="Arial"/>
              <a:buChar char="•"/>
              <a:defRPr/>
            </a:pPr>
            <a:r>
              <a:rPr lang="en-US" altLang="en-US" sz="1800" dirty="0">
                <a:latin typeface="Times New Roman" pitchFamily="18" charset="0"/>
                <a:cs typeface="Times New Roman" pitchFamily="18" charset="0"/>
              </a:rPr>
              <a:t>2001: 283 facilities 	</a:t>
            </a:r>
            <a:r>
              <a:rPr lang="en-US" altLang="en-US" sz="1800" dirty="0" smtClean="0">
                <a:latin typeface="Times New Roman" pitchFamily="18" charset="0"/>
                <a:cs typeface="Times New Roman" pitchFamily="18" charset="0"/>
              </a:rPr>
              <a:t>2017.07</a:t>
            </a:r>
            <a:r>
              <a:rPr lang="en-US" altLang="en-US" sz="1800" dirty="0">
                <a:latin typeface="Times New Roman" pitchFamily="18" charset="0"/>
                <a:cs typeface="Times New Roman" pitchFamily="18" charset="0"/>
              </a:rPr>
              <a:t>: </a:t>
            </a:r>
            <a:r>
              <a:rPr lang="en-US" altLang="en-US" sz="1800" dirty="0" smtClean="0">
                <a:latin typeface="Times New Roman" pitchFamily="18" charset="0"/>
                <a:cs typeface="Times New Roman" pitchFamily="18" charset="0"/>
              </a:rPr>
              <a:t> 688 </a:t>
            </a:r>
            <a:r>
              <a:rPr lang="en-US" altLang="en-US" sz="1800" dirty="0">
                <a:latin typeface="Times New Roman" pitchFamily="18" charset="0"/>
                <a:cs typeface="Times New Roman" pitchFamily="18" charset="0"/>
              </a:rPr>
              <a:t>facilities </a:t>
            </a:r>
            <a:endParaRPr lang="en-US" altLang="en-US" sz="1800" dirty="0" smtClean="0">
              <a:latin typeface="Times New Roman" pitchFamily="18" charset="0"/>
              <a:cs typeface="Times New Roman" pitchFamily="18" charset="0"/>
            </a:endParaRPr>
          </a:p>
          <a:p>
            <a:pPr marL="800100" lvl="1" indent="-342900" algn="l">
              <a:buFont typeface="Arial"/>
              <a:buChar char="•"/>
              <a:defRPr/>
            </a:pPr>
            <a:r>
              <a:rPr lang="en-US" altLang="en-US" sz="2000" dirty="0" smtClean="0">
                <a:cs typeface="Times New Roman" pitchFamily="18" charset="0"/>
              </a:rPr>
              <a:t>Pamela Adams </a:t>
            </a:r>
            <a:r>
              <a:rPr lang="en-US" altLang="en-US" sz="2000" dirty="0">
                <a:cs typeface="Times New Roman" pitchFamily="18" charset="0"/>
              </a:rPr>
              <a:t>			512-834-6600  ext. 2607</a:t>
            </a:r>
          </a:p>
          <a:p>
            <a:pPr marL="1257300" lvl="2" indent="-342900" algn="l">
              <a:buFont typeface="Arial"/>
              <a:buChar char="•"/>
              <a:defRPr/>
            </a:pPr>
            <a:r>
              <a:rPr lang="en-US" sz="2000" dirty="0" smtClean="0">
                <a:latin typeface="Times New Roman" pitchFamily="18" charset="0"/>
                <a:cs typeface="Times New Roman" pitchFamily="18" charset="0"/>
              </a:rPr>
              <a:t>Abortion Facilities</a:t>
            </a:r>
            <a:endParaRPr lang="en-US" sz="2000" dirty="0">
              <a:latin typeface="Times New Roman" pitchFamily="18" charset="0"/>
              <a:cs typeface="Times New Roman" pitchFamily="18" charset="0"/>
            </a:endParaRPr>
          </a:p>
          <a:p>
            <a:pPr marL="800100" lvl="1" indent="-342900" algn="l">
              <a:buFont typeface="Arial"/>
              <a:buChar char="•"/>
              <a:defRPr/>
            </a:pPr>
            <a:r>
              <a:rPr lang="en-US" altLang="en-US" sz="2400" dirty="0">
                <a:latin typeface="Times New Roman" pitchFamily="18" charset="0"/>
                <a:cs typeface="Times New Roman" pitchFamily="18" charset="0"/>
              </a:rPr>
              <a:t>	</a:t>
            </a:r>
            <a:r>
              <a:rPr lang="en-US" altLang="en-US" sz="2000" dirty="0" smtClean="0">
                <a:cs typeface="Times New Roman" pitchFamily="18" charset="0"/>
              </a:rPr>
              <a:t>Genesis Villanueva </a:t>
            </a:r>
            <a:r>
              <a:rPr lang="en-US" altLang="en-US" sz="2000" dirty="0">
                <a:cs typeface="Times New Roman" pitchFamily="18" charset="0"/>
              </a:rPr>
              <a:t>		512-834-6648 	ext. 2016</a:t>
            </a:r>
          </a:p>
          <a:p>
            <a:pPr marL="1257300" lvl="2" indent="-342900" algn="l">
              <a:buFont typeface="Arial"/>
              <a:buChar char="•"/>
              <a:defRPr/>
            </a:pPr>
            <a:r>
              <a:rPr lang="en-US" altLang="en-US" sz="1800" dirty="0" smtClean="0">
                <a:cs typeface="Times New Roman" pitchFamily="18" charset="0"/>
              </a:rPr>
              <a:t>Substance </a:t>
            </a:r>
            <a:r>
              <a:rPr lang="en-US" altLang="en-US" sz="1800" dirty="0">
                <a:cs typeface="Times New Roman" pitchFamily="18" charset="0"/>
              </a:rPr>
              <a:t>Abuse Facilities (residential substance abuse</a:t>
            </a:r>
            <a:r>
              <a:rPr lang="en-US" altLang="en-US" sz="1800" dirty="0" smtClean="0">
                <a:cs typeface="Times New Roman" pitchFamily="18" charset="0"/>
              </a:rPr>
              <a:t>)</a:t>
            </a:r>
            <a:endParaRPr lang="en-US" altLang="en-US" sz="1800" dirty="0">
              <a:latin typeface="Times New Roman" pitchFamily="18" charset="0"/>
              <a:cs typeface="Times New Roman" pitchFamily="18" charset="0"/>
            </a:endParaRPr>
          </a:p>
          <a:p>
            <a:pPr marL="1257300" lvl="2" indent="-342900" algn="l">
              <a:buFont typeface="Arial"/>
              <a:buChar char="•"/>
              <a:defRPr/>
            </a:pPr>
            <a:r>
              <a:rPr lang="en-US" altLang="en-US" sz="2000" dirty="0">
                <a:latin typeface="Times New Roman" pitchFamily="18" charset="0"/>
                <a:cs typeface="Times New Roman" pitchFamily="18" charset="0"/>
              </a:rPr>
              <a:t>Narcotic Treatment Program (NTP)	Faith Based</a:t>
            </a: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83</a:t>
            </a:fld>
            <a:endParaRPr lang="en-US" dirty="0"/>
          </a:p>
        </p:txBody>
      </p:sp>
    </p:spTree>
    <p:extLst>
      <p:ext uri="{BB962C8B-B14F-4D97-AF65-F5344CB8AC3E}">
        <p14:creationId xmlns:p14="http://schemas.microsoft.com/office/powerpoint/2010/main" val="303194101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smtClean="0">
                <a:latin typeface="Times New Roman" charset="0"/>
                <a:cs typeface="Times New Roman" charset="0"/>
              </a:rPr>
              <a:t>General</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sz="2400" dirty="0" smtClean="0">
                <a:latin typeface="Times New Roman" charset="0"/>
                <a:cs typeface="Times New Roman" charset="0"/>
              </a:rPr>
              <a:t>Complaints </a:t>
            </a:r>
          </a:p>
          <a:p>
            <a:pPr marL="742950" lvl="2" indent="-285750" algn="l">
              <a:buFont typeface="Arial"/>
              <a:buChar char="•"/>
              <a:defRPr/>
            </a:pPr>
            <a:r>
              <a:rPr lang="en-US" sz="1800" dirty="0" smtClean="0">
                <a:solidFill>
                  <a:srgbClr val="8C001B"/>
                </a:solidFill>
              </a:rPr>
              <a:t>Mail</a:t>
            </a:r>
            <a:r>
              <a:rPr lang="en-US" sz="1800" dirty="0">
                <a:solidFill>
                  <a:srgbClr val="8C001B"/>
                </a:solidFill>
              </a:rPr>
              <a:t>: Patrice Kennemer, Customer Service </a:t>
            </a:r>
            <a:r>
              <a:rPr lang="en-US" sz="1800" dirty="0" smtClean="0">
                <a:solidFill>
                  <a:srgbClr val="8C001B"/>
                </a:solidFill>
              </a:rPr>
              <a:t>Coordinator</a:t>
            </a:r>
            <a:endParaRPr lang="en-US" sz="1800" dirty="0">
              <a:solidFill>
                <a:srgbClr val="8C001B"/>
              </a:solidFill>
            </a:endParaRPr>
          </a:p>
          <a:p>
            <a:pPr marL="457200" lvl="2" algn="l">
              <a:defRPr/>
            </a:pPr>
            <a:r>
              <a:rPr lang="en-US" sz="1800" dirty="0" smtClean="0">
                <a:solidFill>
                  <a:srgbClr val="8C001B"/>
                </a:solidFill>
              </a:rPr>
              <a:t>	PO </a:t>
            </a:r>
            <a:r>
              <a:rPr lang="en-US" sz="1800" dirty="0">
                <a:solidFill>
                  <a:srgbClr val="8C001B"/>
                </a:solidFill>
              </a:rPr>
              <a:t>Box 149347, MC-1913, Austin, Texas 78714-9347 </a:t>
            </a:r>
            <a:br>
              <a:rPr lang="en-US" sz="1800" dirty="0">
                <a:solidFill>
                  <a:srgbClr val="8C001B"/>
                </a:solidFill>
              </a:rPr>
            </a:br>
            <a:r>
              <a:rPr lang="en-US" sz="1800" dirty="0" smtClean="0">
                <a:solidFill>
                  <a:srgbClr val="8C001B"/>
                </a:solidFill>
              </a:rPr>
              <a:t>	Phone</a:t>
            </a:r>
            <a:r>
              <a:rPr lang="en-US" sz="1800" dirty="0">
                <a:solidFill>
                  <a:srgbClr val="8C001B"/>
                </a:solidFill>
              </a:rPr>
              <a:t>: (512) 776-2150 or 1-888-963-7111, ext. </a:t>
            </a:r>
            <a:r>
              <a:rPr lang="en-US" sz="1800" dirty="0" smtClean="0">
                <a:solidFill>
                  <a:srgbClr val="8C001B"/>
                </a:solidFill>
              </a:rPr>
              <a:t>2150</a:t>
            </a:r>
            <a:r>
              <a:rPr lang="en-US" sz="1800" dirty="0">
                <a:solidFill>
                  <a:srgbClr val="8C001B"/>
                </a:solidFill>
              </a:rPr>
              <a:t> </a:t>
            </a:r>
            <a:br>
              <a:rPr lang="en-US" sz="1800" dirty="0">
                <a:solidFill>
                  <a:srgbClr val="8C001B"/>
                </a:solidFill>
              </a:rPr>
            </a:br>
            <a:r>
              <a:rPr lang="en-US" sz="1800" dirty="0" smtClean="0">
                <a:solidFill>
                  <a:srgbClr val="8C001B"/>
                </a:solidFill>
              </a:rPr>
              <a:t>	E</a:t>
            </a:r>
            <a:r>
              <a:rPr lang="en-US" sz="1800" dirty="0">
                <a:solidFill>
                  <a:srgbClr val="8C001B"/>
                </a:solidFill>
              </a:rPr>
              <a:t>-mail: customer.service@</a:t>
            </a:r>
            <a:r>
              <a:rPr lang="en-US" sz="1800" dirty="0" smtClean="0">
                <a:solidFill>
                  <a:srgbClr val="8C001B"/>
                </a:solidFill>
              </a:rPr>
              <a:t>dshs.texas.gov</a:t>
            </a:r>
            <a:endParaRPr lang="en-US" sz="2400" dirty="0" smtClean="0">
              <a:latin typeface="Times New Roman" charset="0"/>
              <a:cs typeface="Times New Roman" charset="0"/>
            </a:endParaRPr>
          </a:p>
          <a:p>
            <a:pPr marL="342900" indent="-342900" algn="l">
              <a:buFont typeface="Arial"/>
              <a:buChar char="•"/>
              <a:defRPr/>
            </a:pPr>
            <a:r>
              <a:rPr lang="en-US" sz="2400" dirty="0" smtClean="0">
                <a:latin typeface="Times New Roman" charset="0"/>
                <a:cs typeface="Times New Roman" charset="0"/>
              </a:rPr>
              <a:t>Open Records</a:t>
            </a:r>
          </a:p>
          <a:p>
            <a:pPr marL="800100" lvl="1" indent="-342900" algn="l">
              <a:buFont typeface="Arial"/>
              <a:buChar char="•"/>
              <a:defRPr/>
            </a:pPr>
            <a:r>
              <a:rPr lang="en-US" sz="2000" u="sng" dirty="0"/>
              <a:t>HealthFacilitiesOpenRecords@</a:t>
            </a:r>
            <a:r>
              <a:rPr lang="en-US" sz="2000" u="sng" dirty="0" smtClean="0"/>
              <a:t>dshs.texas.gov</a:t>
            </a:r>
            <a:r>
              <a:rPr lang="en-US" sz="2000" dirty="0" smtClean="0">
                <a:latin typeface="Times New Roman" charset="0"/>
                <a:cs typeface="Times New Roman" charset="0"/>
              </a:rPr>
              <a:t>		</a:t>
            </a:r>
          </a:p>
          <a:p>
            <a:pPr marL="342900" indent="-342900" algn="l">
              <a:buFont typeface="Arial"/>
              <a:buChar char="•"/>
              <a:defRPr/>
            </a:pPr>
            <a:r>
              <a:rPr lang="en-US" altLang="en-US" sz="2400" dirty="0" smtClean="0">
                <a:latin typeface="Times New Roman" pitchFamily="18" charset="0"/>
                <a:cs typeface="Times New Roman" pitchFamily="18" charset="0"/>
              </a:rPr>
              <a:t>Waiver:  (mail hard copy waiver &amp; email waiver)</a:t>
            </a:r>
            <a:endParaRPr lang="en-US" altLang="en-US" sz="2400" dirty="0">
              <a:latin typeface="Times New Roman" pitchFamily="18" charset="0"/>
              <a:cs typeface="Times New Roman" pitchFamily="18" charset="0"/>
            </a:endParaRPr>
          </a:p>
          <a:p>
            <a:pPr marL="800100" lvl="1" indent="-342900" algn="l">
              <a:buFont typeface="Arial"/>
              <a:buChar char="•"/>
              <a:defRPr/>
            </a:pPr>
            <a:r>
              <a:rPr lang="en-US" altLang="en-US" sz="2000" dirty="0" smtClean="0">
                <a:cs typeface="Times New Roman" pitchFamily="18" charset="0"/>
              </a:rPr>
              <a:t>Lisa Peers </a:t>
            </a:r>
            <a:r>
              <a:rPr lang="en-US" altLang="en-US" sz="2000" dirty="0">
                <a:cs typeface="Times New Roman" pitchFamily="18" charset="0"/>
              </a:rPr>
              <a:t>			512-834-</a:t>
            </a:r>
            <a:r>
              <a:rPr lang="en-US" altLang="en-US" sz="2000" dirty="0" smtClean="0">
                <a:cs typeface="Times New Roman" pitchFamily="18" charset="0"/>
              </a:rPr>
              <a:t>6648</a:t>
            </a:r>
          </a:p>
          <a:p>
            <a:pPr lvl="2" algn="l">
              <a:defRPr/>
            </a:pPr>
            <a:r>
              <a:rPr lang="en-US" sz="1800" dirty="0" smtClean="0">
                <a:cs typeface="Times New Roman" pitchFamily="18" charset="0"/>
              </a:rPr>
              <a:t>DSHS</a:t>
            </a:r>
            <a:r>
              <a:rPr lang="en-US" sz="1800" dirty="0">
                <a:cs typeface="Times New Roman" pitchFamily="18" charset="0"/>
              </a:rPr>
              <a:t>, Regulatory Licensing Unit</a:t>
            </a:r>
          </a:p>
          <a:p>
            <a:pPr lvl="2" algn="l">
              <a:defRPr/>
            </a:pPr>
            <a:r>
              <a:rPr lang="en-US" sz="1800" dirty="0">
                <a:cs typeface="Times New Roman" pitchFamily="18" charset="0"/>
              </a:rPr>
              <a:t>Facility Licensing Group Nurse Consultant</a:t>
            </a:r>
          </a:p>
          <a:p>
            <a:pPr lvl="2" algn="l">
              <a:defRPr/>
            </a:pPr>
            <a:r>
              <a:rPr lang="en-US" sz="1800" dirty="0">
                <a:cs typeface="Times New Roman" pitchFamily="18" charset="0"/>
              </a:rPr>
              <a:t>P.O. Box 149347, Mail Code 2835</a:t>
            </a:r>
          </a:p>
          <a:p>
            <a:pPr lvl="2" algn="l">
              <a:defRPr/>
            </a:pPr>
            <a:r>
              <a:rPr lang="en-US" sz="1800" dirty="0">
                <a:cs typeface="Times New Roman" pitchFamily="18" charset="0"/>
              </a:rPr>
              <a:t>Austin, Texas </a:t>
            </a:r>
            <a:r>
              <a:rPr lang="en-US" sz="1800" dirty="0" smtClean="0">
                <a:cs typeface="Times New Roman" pitchFamily="18" charset="0"/>
              </a:rPr>
              <a:t>78714</a:t>
            </a:r>
            <a:endParaRPr lang="en-US" sz="2000" dirty="0">
              <a:latin typeface="Times New Roman" pitchFamily="18" charset="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84</a:t>
            </a:fld>
            <a:endParaRPr lang="en-US" dirty="0"/>
          </a:p>
        </p:txBody>
      </p:sp>
    </p:spTree>
    <p:extLst>
      <p:ext uri="{BB962C8B-B14F-4D97-AF65-F5344CB8AC3E}">
        <p14:creationId xmlns:p14="http://schemas.microsoft.com/office/powerpoint/2010/main" val="172650389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smtClean="0">
                <a:latin typeface="Times New Roman" charset="0"/>
                <a:cs typeface="Times New Roman" charset="0"/>
              </a:rPr>
              <a:t>Health Compliance</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algn="l">
              <a:defRPr/>
            </a:pPr>
            <a:r>
              <a:rPr lang="en-US" dirty="0" smtClean="0">
                <a:latin typeface="Times New Roman" charset="0"/>
                <a:cs typeface="Times New Roman" charset="0"/>
              </a:rPr>
              <a:t>Health Facility Compliance</a:t>
            </a:r>
          </a:p>
          <a:p>
            <a:pPr marL="342900" indent="-342900" algn="l">
              <a:buFont typeface="Arial"/>
              <a:buChar char="•"/>
              <a:defRPr/>
            </a:pPr>
            <a:r>
              <a:rPr lang="en-US" sz="2400" dirty="0" smtClean="0">
                <a:latin typeface="Times New Roman" charset="0"/>
                <a:cs typeface="Times New Roman" charset="0"/>
              </a:rPr>
              <a:t>Branch </a:t>
            </a:r>
            <a:r>
              <a:rPr lang="en-US" sz="2400" dirty="0">
                <a:latin typeface="Times New Roman" charset="0"/>
                <a:cs typeface="Times New Roman" charset="0"/>
              </a:rPr>
              <a:t>Manager – Patrick </a:t>
            </a:r>
            <a:r>
              <a:rPr lang="en-US" sz="2400" dirty="0" smtClean="0">
                <a:latin typeface="Times New Roman" charset="0"/>
                <a:cs typeface="Times New Roman" charset="0"/>
              </a:rPr>
              <a:t>Waldron, M.Ed., LMSW</a:t>
            </a:r>
            <a:endParaRPr lang="en-US" sz="2400" dirty="0">
              <a:latin typeface="Times New Roman" charset="0"/>
              <a:cs typeface="Times New Roman" charset="0"/>
            </a:endParaRPr>
          </a:p>
          <a:p>
            <a:pPr marL="742950" lvl="1" indent="-285750" algn="l">
              <a:lnSpc>
                <a:spcPct val="150000"/>
              </a:lnSpc>
              <a:buFont typeface="Arial"/>
              <a:buChar char="•"/>
              <a:defRPr/>
            </a:pPr>
            <a:r>
              <a:rPr lang="en-US" sz="1800" dirty="0">
                <a:solidFill>
                  <a:srgbClr val="000066"/>
                </a:solidFill>
              </a:rPr>
              <a:t>512-834-6700 ext. 2625</a:t>
            </a:r>
          </a:p>
          <a:p>
            <a:pPr marL="342900" indent="-342900" algn="l">
              <a:buFont typeface="Arial"/>
              <a:buChar char="•"/>
              <a:defRPr/>
            </a:pPr>
            <a:r>
              <a:rPr lang="en-US" sz="2400" dirty="0">
                <a:latin typeface="Times New Roman" charset="0"/>
                <a:cs typeface="Times New Roman" charset="0"/>
              </a:rPr>
              <a:t>Central </a:t>
            </a:r>
            <a:r>
              <a:rPr lang="en-US" sz="2400" dirty="0" smtClean="0">
                <a:latin typeface="Times New Roman" charset="0"/>
                <a:cs typeface="Times New Roman" charset="0"/>
              </a:rPr>
              <a:t>Manager Zone I: Wanda Wilson </a:t>
            </a:r>
            <a:r>
              <a:rPr lang="en-US" sz="1800" dirty="0" smtClean="0"/>
              <a:t>512</a:t>
            </a:r>
            <a:r>
              <a:rPr lang="en-US" sz="1800" dirty="0"/>
              <a:t>-834-6700 </a:t>
            </a:r>
            <a:r>
              <a:rPr lang="en-US" sz="1800" dirty="0" smtClean="0"/>
              <a:t>x. 2685</a:t>
            </a:r>
            <a:endParaRPr lang="en-US" sz="1800" dirty="0">
              <a:solidFill>
                <a:srgbClr val="3366FF"/>
              </a:solidFill>
            </a:endParaRPr>
          </a:p>
          <a:p>
            <a:pPr marL="342900" indent="-342900" algn="l">
              <a:buFont typeface="Arial"/>
              <a:buChar char="•"/>
              <a:defRPr/>
            </a:pPr>
            <a:r>
              <a:rPr lang="en-US" sz="2400" dirty="0" smtClean="0">
                <a:latin typeface="Times New Roman" charset="0"/>
                <a:cs typeface="Times New Roman" charset="0"/>
              </a:rPr>
              <a:t>Arlington Manager Zone II: Shannon Sisco</a:t>
            </a:r>
            <a:r>
              <a:rPr lang="en-US" sz="2400" dirty="0">
                <a:latin typeface="Times New Roman" charset="0"/>
                <a:cs typeface="Times New Roman" charset="0"/>
              </a:rPr>
              <a:t> </a:t>
            </a:r>
            <a:r>
              <a:rPr lang="en-US" sz="2400" dirty="0" smtClean="0">
                <a:latin typeface="Times New Roman" charset="0"/>
                <a:cs typeface="Times New Roman" charset="0"/>
              </a:rPr>
              <a:t>     </a:t>
            </a:r>
            <a:r>
              <a:rPr lang="en-US" sz="1800" dirty="0" smtClean="0"/>
              <a:t>817</a:t>
            </a:r>
            <a:r>
              <a:rPr lang="en-US" sz="1800" dirty="0"/>
              <a:t>-264-</a:t>
            </a:r>
            <a:r>
              <a:rPr lang="en-US" sz="1800" dirty="0" smtClean="0"/>
              <a:t>4500</a:t>
            </a:r>
            <a:endParaRPr lang="en-US" sz="1800" dirty="0"/>
          </a:p>
          <a:p>
            <a:pPr marL="342900" indent="-342900" algn="l">
              <a:buFont typeface="Arial"/>
              <a:buChar char="•"/>
              <a:defRPr/>
            </a:pPr>
            <a:r>
              <a:rPr lang="en-US" sz="2400" dirty="0">
                <a:latin typeface="Times New Roman" charset="0"/>
                <a:cs typeface="Times New Roman" charset="0"/>
              </a:rPr>
              <a:t>San Antonio </a:t>
            </a:r>
            <a:r>
              <a:rPr lang="en-US" sz="2400" dirty="0" smtClean="0">
                <a:latin typeface="Times New Roman" charset="0"/>
                <a:cs typeface="Times New Roman" charset="0"/>
              </a:rPr>
              <a:t>Manager Zone III</a:t>
            </a:r>
            <a:r>
              <a:rPr lang="en-US" sz="2400" dirty="0">
                <a:latin typeface="Times New Roman" charset="0"/>
                <a:cs typeface="Times New Roman" charset="0"/>
              </a:rPr>
              <a:t>:</a:t>
            </a:r>
            <a:r>
              <a:rPr lang="en-US" sz="2400" dirty="0" smtClean="0">
                <a:latin typeface="Times New Roman" charset="0"/>
                <a:cs typeface="Times New Roman" charset="0"/>
              </a:rPr>
              <a:t> </a:t>
            </a:r>
            <a:r>
              <a:rPr lang="en-US" sz="2400" dirty="0">
                <a:latin typeface="Times New Roman" charset="0"/>
                <a:cs typeface="Times New Roman" charset="0"/>
              </a:rPr>
              <a:t>Larrie </a:t>
            </a:r>
            <a:r>
              <a:rPr lang="en-US" sz="2400" dirty="0" smtClean="0">
                <a:latin typeface="Times New Roman" charset="0"/>
                <a:cs typeface="Times New Roman" charset="0"/>
              </a:rPr>
              <a:t>Collier   </a:t>
            </a:r>
            <a:r>
              <a:rPr lang="en-US" sz="1800" dirty="0" smtClean="0"/>
              <a:t>210-531-7319</a:t>
            </a:r>
          </a:p>
          <a:p>
            <a:pPr marL="342900" indent="-342900" algn="l">
              <a:buFont typeface="Arial"/>
              <a:buChar char="•"/>
              <a:defRPr/>
            </a:pPr>
            <a:r>
              <a:rPr lang="en-US" sz="2400" dirty="0">
                <a:latin typeface="Times New Roman" charset="0"/>
                <a:cs typeface="Times New Roman" charset="0"/>
              </a:rPr>
              <a:t>Houston Manager Zone 4: Frank Arch            </a:t>
            </a:r>
            <a:r>
              <a:rPr lang="en-US" sz="2400" dirty="0" smtClean="0">
                <a:latin typeface="Times New Roman" charset="0"/>
                <a:cs typeface="Times New Roman" charset="0"/>
              </a:rPr>
              <a:t>   </a:t>
            </a:r>
            <a:r>
              <a:rPr lang="en-US" sz="1800" dirty="0"/>
              <a:t>713-767-3360</a:t>
            </a:r>
          </a:p>
          <a:p>
            <a:pPr marL="342900" indent="-342900" algn="l">
              <a:buFont typeface="Arial"/>
              <a:buChar char="•"/>
              <a:defRPr/>
            </a:pPr>
            <a:r>
              <a:rPr lang="en-US" sz="2400" dirty="0">
                <a:latin typeface="Times New Roman" charset="0"/>
                <a:cs typeface="Times New Roman" charset="0"/>
              </a:rPr>
              <a:t>Tyler Manager Zone 5:Jeannette Potter          </a:t>
            </a:r>
            <a:r>
              <a:rPr lang="en-US" sz="2400" dirty="0" smtClean="0">
                <a:latin typeface="Times New Roman" charset="0"/>
                <a:cs typeface="Times New Roman" charset="0"/>
              </a:rPr>
              <a:t>    </a:t>
            </a:r>
            <a:r>
              <a:rPr lang="en-US" sz="1800" dirty="0"/>
              <a:t>903-533-5381</a:t>
            </a:r>
          </a:p>
          <a:p>
            <a:pPr marL="342900" indent="-342900" algn="l">
              <a:buFont typeface="Arial"/>
              <a:buChar char="•"/>
              <a:defRPr/>
            </a:pPr>
            <a:r>
              <a:rPr lang="en-US" sz="2400" dirty="0">
                <a:latin typeface="Times New Roman" charset="0"/>
                <a:cs typeface="Times New Roman" charset="0"/>
              </a:rPr>
              <a:t>State Wide Manager 6: Rachel Turner   </a:t>
            </a:r>
            <a:r>
              <a:rPr lang="en-US" sz="1800" dirty="0"/>
              <a:t> </a:t>
            </a:r>
            <a:r>
              <a:rPr lang="en-US" sz="1800" dirty="0" smtClean="0"/>
              <a:t>  512</a:t>
            </a:r>
            <a:r>
              <a:rPr lang="en-US" sz="1800" dirty="0"/>
              <a:t>-834-6700 x 2639</a:t>
            </a:r>
          </a:p>
          <a:p>
            <a:pPr marL="342900" indent="-342900" algn="l">
              <a:buFont typeface="Arial"/>
              <a:buChar char="•"/>
              <a:defRPr/>
            </a:pPr>
            <a:r>
              <a:rPr lang="en-US" sz="2400" dirty="0">
                <a:latin typeface="Times New Roman" charset="0"/>
                <a:cs typeface="Times New Roman" charset="0"/>
              </a:rPr>
              <a:t>CLIA: Sue Zimmerman                       </a:t>
            </a:r>
            <a:r>
              <a:rPr lang="en-US" sz="2400" dirty="0" smtClean="0">
                <a:latin typeface="Times New Roman" charset="0"/>
                <a:cs typeface="Times New Roman" charset="0"/>
              </a:rPr>
              <a:t>  </a:t>
            </a:r>
            <a:r>
              <a:rPr lang="en-US" sz="1800" dirty="0" smtClean="0"/>
              <a:t>512</a:t>
            </a:r>
            <a:r>
              <a:rPr lang="en-US" sz="1800" dirty="0"/>
              <a:t>-834-6700 ext. 2603</a:t>
            </a:r>
          </a:p>
          <a:p>
            <a:pPr marL="342900" indent="-342900" algn="l">
              <a:buFont typeface="Arial"/>
              <a:buChar char="•"/>
              <a:defRPr/>
            </a:pPr>
            <a:endParaRPr lang="en-US" sz="1800" dirty="0"/>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85</a:t>
            </a:fld>
            <a:endParaRPr lang="en-US" dirty="0"/>
          </a:p>
        </p:txBody>
      </p:sp>
    </p:spTree>
    <p:extLst>
      <p:ext uri="{BB962C8B-B14F-4D97-AF65-F5344CB8AC3E}">
        <p14:creationId xmlns:p14="http://schemas.microsoft.com/office/powerpoint/2010/main" val="287938740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9"/>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57200" y="228600"/>
            <a:ext cx="2213228" cy="10084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13" name="Rectangle 2"/>
          <p:cNvSpPr txBox="1">
            <a:spLocks noChangeArrowheads="1"/>
          </p:cNvSpPr>
          <p:nvPr/>
        </p:nvSpPr>
        <p:spPr bwMode="auto">
          <a:xfrm>
            <a:off x="1981200" y="533400"/>
            <a:ext cx="66294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rgbClr val="000066"/>
                </a:solidFill>
                <a:latin typeface="+mj-lt"/>
                <a:ea typeface="ＭＳ Ｐゴシック" charset="0"/>
                <a:cs typeface="ＭＳ Ｐゴシック" charset="0"/>
              </a:defRPr>
            </a:lvl1pPr>
            <a:lvl2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2pPr>
            <a:lvl3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3pPr>
            <a:lvl4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4pPr>
            <a:lvl5pPr algn="ctr" rtl="0" eaLnBrk="0" fontAlgn="base" hangingPunct="0">
              <a:spcBef>
                <a:spcPct val="0"/>
              </a:spcBef>
              <a:spcAft>
                <a:spcPct val="0"/>
              </a:spcAft>
              <a:defRPr sz="3000">
                <a:solidFill>
                  <a:srgbClr val="000066"/>
                </a:solidFill>
                <a:latin typeface="Arial" charset="0"/>
                <a:ea typeface="ＭＳ Ｐゴシック" charset="0"/>
                <a:cs typeface="ＭＳ Ｐゴシック" charset="0"/>
              </a:defRPr>
            </a:lvl5pPr>
            <a:lvl6pPr marL="457200" algn="ctr" rtl="0" fontAlgn="base">
              <a:spcBef>
                <a:spcPct val="0"/>
              </a:spcBef>
              <a:spcAft>
                <a:spcPct val="0"/>
              </a:spcAft>
              <a:defRPr sz="3000">
                <a:solidFill>
                  <a:srgbClr val="000066"/>
                </a:solidFill>
                <a:latin typeface="Arial" charset="0"/>
              </a:defRPr>
            </a:lvl6pPr>
            <a:lvl7pPr marL="914400" algn="ctr" rtl="0" fontAlgn="base">
              <a:spcBef>
                <a:spcPct val="0"/>
              </a:spcBef>
              <a:spcAft>
                <a:spcPct val="0"/>
              </a:spcAft>
              <a:defRPr sz="3000">
                <a:solidFill>
                  <a:srgbClr val="000066"/>
                </a:solidFill>
                <a:latin typeface="Arial" charset="0"/>
              </a:defRPr>
            </a:lvl7pPr>
            <a:lvl8pPr marL="1371600" algn="ctr" rtl="0" fontAlgn="base">
              <a:spcBef>
                <a:spcPct val="0"/>
              </a:spcBef>
              <a:spcAft>
                <a:spcPct val="0"/>
              </a:spcAft>
              <a:defRPr sz="3000">
                <a:solidFill>
                  <a:srgbClr val="000066"/>
                </a:solidFill>
                <a:latin typeface="Arial" charset="0"/>
              </a:defRPr>
            </a:lvl8pPr>
            <a:lvl9pPr marL="1828800" algn="ctr" rtl="0" fontAlgn="base">
              <a:spcBef>
                <a:spcPct val="0"/>
              </a:spcBef>
              <a:spcAft>
                <a:spcPct val="0"/>
              </a:spcAft>
              <a:defRPr sz="3000">
                <a:solidFill>
                  <a:srgbClr val="000066"/>
                </a:solidFill>
                <a:latin typeface="Arial" charset="0"/>
              </a:defRPr>
            </a:lvl9pPr>
          </a:lstStyle>
          <a:p>
            <a:pPr algn="r" eaLnBrk="1" hangingPunct="1">
              <a:defRPr/>
            </a:pPr>
            <a:r>
              <a:rPr lang="en-US" sz="1000" b="1" dirty="0" smtClean="0">
                <a:latin typeface="Arial" charset="0"/>
                <a:cs typeface="+mj-cs"/>
              </a:rPr>
              <a:t/>
            </a:r>
            <a:br>
              <a:rPr lang="en-US" sz="1000" b="1" dirty="0" smtClean="0">
                <a:latin typeface="Arial" charset="0"/>
                <a:cs typeface="+mj-cs"/>
              </a:rPr>
            </a:br>
            <a:r>
              <a:rPr lang="en-US" sz="2800" dirty="0" smtClean="0">
                <a:latin typeface="Times New Roman" charset="0"/>
                <a:cs typeface="Times New Roman" charset="0"/>
              </a:rPr>
              <a:t>DSHS CONTACTS</a:t>
            </a:r>
            <a:br>
              <a:rPr lang="en-US" sz="2800" dirty="0" smtClean="0">
                <a:latin typeface="Times New Roman" charset="0"/>
                <a:cs typeface="Times New Roman" charset="0"/>
              </a:rPr>
            </a:br>
            <a:r>
              <a:rPr lang="en-US" sz="2800" dirty="0" smtClean="0">
                <a:latin typeface="Times New Roman" charset="0"/>
                <a:cs typeface="Times New Roman" charset="0"/>
              </a:rPr>
              <a:t>Other</a:t>
            </a:r>
            <a:endParaRPr lang="en-US" sz="2800" dirty="0">
              <a:latin typeface="Times New Roman" charset="0"/>
              <a:cs typeface="Times New Roman" charset="0"/>
            </a:endParaRPr>
          </a:p>
        </p:txBody>
      </p:sp>
      <p:sp>
        <p:nvSpPr>
          <p:cNvPr id="14" name="Content Placeholder 1"/>
          <p:cNvSpPr txBox="1">
            <a:spLocks/>
          </p:cNvSpPr>
          <p:nvPr/>
        </p:nvSpPr>
        <p:spPr bwMode="auto">
          <a:xfrm>
            <a:off x="685800" y="1828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rgbClr val="000066"/>
                </a:solidFill>
                <a:latin typeface="+mn-lt"/>
                <a:ea typeface="ＭＳ Ｐゴシック" charset="0"/>
                <a:cs typeface="ＭＳ Ｐゴシック" charset="0"/>
              </a:defRPr>
            </a:lvl1pPr>
            <a:lvl2pPr marL="457200" indent="0" algn="ctr" rtl="0" eaLnBrk="0" fontAlgn="base" hangingPunct="0">
              <a:spcBef>
                <a:spcPct val="20000"/>
              </a:spcBef>
              <a:spcAft>
                <a:spcPct val="0"/>
              </a:spcAft>
              <a:buClr>
                <a:srgbClr val="8C001B"/>
              </a:buClr>
              <a:buNone/>
              <a:defRPr sz="2400">
                <a:solidFill>
                  <a:srgbClr val="8C001B"/>
                </a:solidFill>
                <a:latin typeface="+mn-lt"/>
                <a:ea typeface="ＭＳ Ｐゴシック" charset="0"/>
              </a:defRPr>
            </a:lvl2pPr>
            <a:lvl3pPr marL="914400" indent="0" algn="ctr" rtl="0" eaLnBrk="0" fontAlgn="base" hangingPunct="0">
              <a:spcBef>
                <a:spcPct val="20000"/>
              </a:spcBef>
              <a:spcAft>
                <a:spcPct val="0"/>
              </a:spcAft>
              <a:buNone/>
              <a:defRPr sz="2200">
                <a:solidFill>
                  <a:srgbClr val="000066"/>
                </a:solidFill>
                <a:latin typeface="+mn-lt"/>
                <a:ea typeface="ＭＳ Ｐゴシック" charset="0"/>
              </a:defRPr>
            </a:lvl3pPr>
            <a:lvl4pPr marL="1371600" indent="0" algn="ctr" rtl="0" eaLnBrk="0" fontAlgn="base" hangingPunct="0">
              <a:spcBef>
                <a:spcPct val="20000"/>
              </a:spcBef>
              <a:spcAft>
                <a:spcPct val="0"/>
              </a:spcAft>
              <a:buNone/>
              <a:defRPr sz="2000">
                <a:solidFill>
                  <a:srgbClr val="8C001B"/>
                </a:solidFill>
                <a:latin typeface="+mn-lt"/>
                <a:ea typeface="ＭＳ Ｐゴシック" charset="0"/>
              </a:defRPr>
            </a:lvl4pPr>
            <a:lvl5pPr marL="1828800" indent="0" algn="ctr" rtl="0" eaLnBrk="0" fontAlgn="base" hangingPunct="0">
              <a:spcBef>
                <a:spcPct val="20000"/>
              </a:spcBef>
              <a:spcAft>
                <a:spcPct val="0"/>
              </a:spcAft>
              <a:buNone/>
              <a:defRPr>
                <a:solidFill>
                  <a:srgbClr val="000066"/>
                </a:solidFill>
                <a:latin typeface="+mn-lt"/>
                <a:ea typeface="ＭＳ Ｐゴシック" charset="0"/>
              </a:defRPr>
            </a:lvl5pPr>
            <a:lvl6pPr marL="2286000" indent="0" algn="ctr" rtl="0" fontAlgn="base">
              <a:spcBef>
                <a:spcPct val="20000"/>
              </a:spcBef>
              <a:spcAft>
                <a:spcPct val="0"/>
              </a:spcAft>
              <a:buNone/>
              <a:defRPr>
                <a:solidFill>
                  <a:srgbClr val="000066"/>
                </a:solidFill>
                <a:latin typeface="+mn-lt"/>
              </a:defRPr>
            </a:lvl6pPr>
            <a:lvl7pPr marL="2743200" indent="0" algn="ctr" rtl="0" fontAlgn="base">
              <a:spcBef>
                <a:spcPct val="20000"/>
              </a:spcBef>
              <a:spcAft>
                <a:spcPct val="0"/>
              </a:spcAft>
              <a:buNone/>
              <a:defRPr>
                <a:solidFill>
                  <a:srgbClr val="000066"/>
                </a:solidFill>
                <a:latin typeface="+mn-lt"/>
              </a:defRPr>
            </a:lvl7pPr>
            <a:lvl8pPr marL="3200400" indent="0" algn="ctr" rtl="0" fontAlgn="base">
              <a:spcBef>
                <a:spcPct val="20000"/>
              </a:spcBef>
              <a:spcAft>
                <a:spcPct val="0"/>
              </a:spcAft>
              <a:buNone/>
              <a:defRPr>
                <a:solidFill>
                  <a:srgbClr val="000066"/>
                </a:solidFill>
                <a:latin typeface="+mn-lt"/>
              </a:defRPr>
            </a:lvl8pPr>
            <a:lvl9pPr marL="3657600" indent="0" algn="ctr" rtl="0" fontAlgn="base">
              <a:spcBef>
                <a:spcPct val="20000"/>
              </a:spcBef>
              <a:spcAft>
                <a:spcPct val="0"/>
              </a:spcAft>
              <a:buNone/>
              <a:defRPr>
                <a:solidFill>
                  <a:srgbClr val="000066"/>
                </a:solidFill>
                <a:latin typeface="+mn-lt"/>
              </a:defRPr>
            </a:lvl9pPr>
          </a:lstStyle>
          <a:p>
            <a:pPr marL="342900" indent="-342900" algn="l">
              <a:buFont typeface="Arial"/>
              <a:buChar char="•"/>
              <a:defRPr/>
            </a:pPr>
            <a:r>
              <a:rPr lang="en-US" altLang="en-US" sz="2400" dirty="0" smtClean="0">
                <a:latin typeface="Times New Roman" pitchFamily="18" charset="0"/>
                <a:cs typeface="Times New Roman" pitchFamily="18" charset="0"/>
              </a:rPr>
              <a:t>Hot Topics: </a:t>
            </a:r>
            <a:endParaRPr lang="en-US" altLang="en-US" sz="2400" dirty="0">
              <a:latin typeface="Times New Roman" pitchFamily="18" charset="0"/>
              <a:cs typeface="Times New Roman" pitchFamily="18" charset="0"/>
            </a:endParaRPr>
          </a:p>
          <a:p>
            <a:pPr marL="800100" lvl="1" indent="-342900" algn="l">
              <a:buFont typeface="Arial"/>
              <a:buChar char="•"/>
              <a:defRPr/>
            </a:pPr>
            <a:r>
              <a:rPr lang="en-US" sz="2000" u="sng" dirty="0"/>
              <a:t>https://www.dshs.texas.gov/facilities/</a:t>
            </a:r>
            <a:r>
              <a:rPr lang="en-US" sz="2000" u="sng" dirty="0" smtClean="0"/>
              <a:t>news.aspx</a:t>
            </a:r>
            <a:r>
              <a:rPr lang="en-US" sz="2000" dirty="0"/>
              <a:t> </a:t>
            </a:r>
            <a:r>
              <a:rPr lang="en-US" altLang="en-US" sz="2000" dirty="0">
                <a:cs typeface="Times New Roman" pitchFamily="18" charset="0"/>
              </a:rPr>
              <a:t>	</a:t>
            </a:r>
            <a:r>
              <a:rPr lang="en-US" altLang="en-US" sz="2000" dirty="0" smtClean="0">
                <a:cs typeface="Times New Roman" pitchFamily="18" charset="0"/>
              </a:rPr>
              <a:t>	</a:t>
            </a:r>
            <a:endParaRPr lang="en-US" altLang="en-US" sz="2000" dirty="0">
              <a:cs typeface="Times New Roman" pitchFamily="18" charset="0"/>
            </a:endParaRPr>
          </a:p>
          <a:p>
            <a:pPr marL="1257300" lvl="2" indent="-342900" algn="l">
              <a:buFont typeface="Arial"/>
              <a:buChar char="•"/>
              <a:defRPr/>
            </a:pPr>
            <a:r>
              <a:rPr lang="en-US" sz="2000" dirty="0" smtClean="0">
                <a:latin typeface="Times New Roman" pitchFamily="18" charset="0"/>
                <a:cs typeface="Times New Roman" pitchFamily="18" charset="0"/>
              </a:rPr>
              <a:t>Why is this important:</a:t>
            </a:r>
          </a:p>
          <a:p>
            <a:pPr marL="1714500" lvl="3" indent="-342900" algn="l">
              <a:buFont typeface="Arial"/>
              <a:buChar char="•"/>
              <a:defRPr/>
            </a:pPr>
            <a:r>
              <a:rPr lang="en-US" sz="1800" dirty="0" smtClean="0">
                <a:latin typeface="Times New Roman" pitchFamily="18" charset="0"/>
                <a:cs typeface="Times New Roman" pitchFamily="18" charset="0"/>
              </a:rPr>
              <a:t>September </a:t>
            </a:r>
            <a:r>
              <a:rPr lang="en-US" sz="1800" dirty="0">
                <a:latin typeface="Times New Roman" pitchFamily="18" charset="0"/>
                <a:cs typeface="Times New Roman" pitchFamily="18" charset="0"/>
              </a:rPr>
              <a:t>1, 2017 ARG moves to HHS from DSHS </a:t>
            </a:r>
          </a:p>
          <a:p>
            <a:pPr marL="1714500" lvl="3" indent="-342900" algn="l">
              <a:buFont typeface="Arial"/>
              <a:buChar char="•"/>
              <a:defRPr/>
            </a:pPr>
            <a:r>
              <a:rPr lang="en-US" sz="1800" dirty="0">
                <a:latin typeface="Times New Roman" pitchFamily="18" charset="0"/>
                <a:cs typeface="Times New Roman" pitchFamily="18" charset="0"/>
              </a:rPr>
              <a:t>ARG will have a different mailing </a:t>
            </a:r>
            <a:r>
              <a:rPr lang="en-US" sz="1800" dirty="0" smtClean="0">
                <a:latin typeface="Times New Roman" pitchFamily="18" charset="0"/>
                <a:cs typeface="Times New Roman" pitchFamily="18" charset="0"/>
              </a:rPr>
              <a:t>information</a:t>
            </a:r>
            <a:endParaRPr lang="en-US" sz="1800" dirty="0">
              <a:latin typeface="Times New Roman" pitchFamily="18" charset="0"/>
              <a:cs typeface="Times New Roman" pitchFamily="18" charset="0"/>
            </a:endParaRPr>
          </a:p>
          <a:p>
            <a:pPr marL="342900" indent="-342900" algn="l">
              <a:buFont typeface="Arial"/>
              <a:buChar char="•"/>
              <a:defRPr/>
            </a:pPr>
            <a:r>
              <a:rPr lang="en-US" altLang="en-US" sz="2400" dirty="0" smtClean="0">
                <a:latin typeface="Times New Roman" pitchFamily="18" charset="0"/>
                <a:cs typeface="Times New Roman" pitchFamily="18" charset="0"/>
              </a:rPr>
              <a:t>Federal Register: </a:t>
            </a:r>
            <a:endParaRPr lang="en-US" altLang="en-US" sz="2400" dirty="0">
              <a:latin typeface="Times New Roman" pitchFamily="18" charset="0"/>
              <a:cs typeface="Times New Roman" pitchFamily="18" charset="0"/>
            </a:endParaRPr>
          </a:p>
          <a:p>
            <a:pPr marL="800100" lvl="1" indent="-342900" algn="l">
              <a:buFont typeface="Arial"/>
              <a:buChar char="•"/>
              <a:defRPr/>
            </a:pPr>
            <a:r>
              <a:rPr lang="en-US" sz="2000" dirty="0" smtClean="0"/>
              <a:t>https</a:t>
            </a:r>
            <a:r>
              <a:rPr lang="en-US" sz="2000" dirty="0"/>
              <a:t>://www.federalregister.gov/ </a:t>
            </a:r>
            <a:endParaRPr lang="en-US" sz="2000" dirty="0" smtClean="0"/>
          </a:p>
          <a:p>
            <a:pPr marL="800100" lvl="1" indent="-342900" algn="l">
              <a:buFont typeface="Arial"/>
              <a:buChar char="•"/>
              <a:defRPr/>
            </a:pPr>
            <a:r>
              <a:rPr lang="en-US" sz="2000" dirty="0" smtClean="0"/>
              <a:t>Search “81 FR 26871” dated 5/4/2016</a:t>
            </a:r>
          </a:p>
          <a:p>
            <a:pPr marL="342900" indent="-342900" algn="l">
              <a:buFont typeface="Arial"/>
              <a:buChar char="•"/>
              <a:defRPr/>
            </a:pPr>
            <a:r>
              <a:rPr lang="en-US" altLang="en-US" sz="2400" dirty="0">
                <a:latin typeface="Times New Roman" pitchFamily="18" charset="0"/>
                <a:cs typeface="Times New Roman" pitchFamily="18" charset="0"/>
              </a:rPr>
              <a:t>CMS S&amp;C letters:  </a:t>
            </a:r>
          </a:p>
          <a:p>
            <a:pPr marL="800100" lvl="1" indent="-342900" algn="l">
              <a:buFont typeface="Arial"/>
              <a:buChar char="•"/>
              <a:defRPr/>
            </a:pPr>
            <a:r>
              <a:rPr lang="en-US" sz="2000" dirty="0" smtClean="0"/>
              <a:t>https</a:t>
            </a:r>
            <a:r>
              <a:rPr lang="en-US" sz="2000" dirty="0"/>
              <a:t>://</a:t>
            </a:r>
            <a:r>
              <a:rPr lang="en-US" sz="2000" dirty="0" smtClean="0"/>
              <a:t>www.cms.gov/Medicare/Provider-Enrollment-and-Certification/SurveyCertificationGenInfo/Policy-and-Memos-to-States-and-Regions.html</a:t>
            </a:r>
            <a:endParaRPr lang="en-US" sz="1800" dirty="0" smtClean="0">
              <a:latin typeface="Times New Roman" pitchFamily="18" charset="0"/>
              <a:cs typeface="Times New Roman" pitchFamily="18" charset="0"/>
            </a:endParaRPr>
          </a:p>
        </p:txBody>
      </p:sp>
      <p:sp>
        <p:nvSpPr>
          <p:cNvPr id="11" name="Slide Number Placeholder 10"/>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86</a:t>
            </a:fld>
            <a:endParaRPr lang="en-US" dirty="0"/>
          </a:p>
        </p:txBody>
      </p:sp>
    </p:spTree>
    <p:extLst>
      <p:ext uri="{BB962C8B-B14F-4D97-AF65-F5344CB8AC3E}">
        <p14:creationId xmlns:p14="http://schemas.microsoft.com/office/powerpoint/2010/main" val="89579246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2117725" y="6157913"/>
            <a:ext cx="5394325"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1" hangingPunct="1">
              <a:defRPr/>
            </a:pPr>
            <a:endParaRPr lang="en-US" dirty="0">
              <a:cs typeface="+mn-cs"/>
            </a:endParaRPr>
          </a:p>
        </p:txBody>
      </p:sp>
      <p:grpSp>
        <p:nvGrpSpPr>
          <p:cNvPr id="16386" name="Group 7"/>
          <p:cNvGrpSpPr>
            <a:grpSpLocks/>
          </p:cNvGrpSpPr>
          <p:nvPr/>
        </p:nvGrpSpPr>
        <p:grpSpPr bwMode="auto">
          <a:xfrm>
            <a:off x="604838" y="3657600"/>
            <a:ext cx="7853362" cy="66675"/>
            <a:chOff x="429" y="945"/>
            <a:chExt cx="4947" cy="42"/>
          </a:xfrm>
        </p:grpSpPr>
        <p:sp>
          <p:nvSpPr>
            <p:cNvPr id="4103" name="Line 8"/>
            <p:cNvSpPr>
              <a:spLocks noChangeShapeType="1"/>
            </p:cNvSpPr>
            <p:nvPr/>
          </p:nvSpPr>
          <p:spPr bwMode="auto">
            <a:xfrm>
              <a:off x="432" y="945"/>
              <a:ext cx="4944" cy="0"/>
            </a:xfrm>
            <a:prstGeom prst="line">
              <a:avLst/>
            </a:prstGeom>
            <a:noFill/>
            <a:ln w="38100">
              <a:solidFill>
                <a:srgbClr val="00008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cs typeface="+mn-cs"/>
              </a:endParaRPr>
            </a:p>
          </p:txBody>
        </p:sp>
        <p:sp>
          <p:nvSpPr>
            <p:cNvPr id="4104" name="Line 9"/>
            <p:cNvSpPr>
              <a:spLocks noChangeShapeType="1"/>
            </p:cNvSpPr>
            <p:nvPr/>
          </p:nvSpPr>
          <p:spPr bwMode="auto">
            <a:xfrm>
              <a:off x="429" y="987"/>
              <a:ext cx="4944" cy="0"/>
            </a:xfrm>
            <a:prstGeom prst="line">
              <a:avLst/>
            </a:prstGeom>
            <a:noFill/>
            <a:ln w="38100">
              <a:solidFill>
                <a:srgbClr val="F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cs typeface="+mn-cs"/>
              </a:endParaRPr>
            </a:p>
          </p:txBody>
        </p:sp>
      </p:grpSp>
      <p:sp>
        <p:nvSpPr>
          <p:cNvPr id="4100" name="Rectangle 24"/>
          <p:cNvSpPr>
            <a:spLocks noGrp="1" noChangeArrowheads="1"/>
          </p:cNvSpPr>
          <p:nvPr>
            <p:ph type="ctrTitle"/>
          </p:nvPr>
        </p:nvSpPr>
        <p:spPr>
          <a:xfrm>
            <a:off x="304800" y="2057400"/>
            <a:ext cx="8458200" cy="1905000"/>
          </a:xfrm>
        </p:spPr>
        <p:txBody>
          <a:bodyPr/>
          <a:lstStyle/>
          <a:p>
            <a:pPr eaLnBrk="1" hangingPunct="1">
              <a:defRPr/>
            </a:pPr>
            <a:r>
              <a:rPr lang="en-US" dirty="0" smtClean="0">
                <a:latin typeface="Times New Roman" charset="0"/>
                <a:cs typeface="Times New Roman" charset="0"/>
              </a:rPr>
              <a:t>THANK YOU</a:t>
            </a:r>
            <a:br>
              <a:rPr lang="en-US" dirty="0" smtClean="0">
                <a:latin typeface="Times New Roman" charset="0"/>
                <a:cs typeface="Times New Roman" charset="0"/>
              </a:rPr>
            </a:br>
            <a:endParaRPr lang="en-US" sz="3200" dirty="0">
              <a:latin typeface="Times New Roman" charset="0"/>
              <a:cs typeface="Times New Roman" charset="0"/>
            </a:endParaRPr>
          </a:p>
        </p:txBody>
      </p:sp>
      <p:sp>
        <p:nvSpPr>
          <p:cNvPr id="4101" name="Rectangle 26"/>
          <p:cNvSpPr>
            <a:spLocks noGrp="1" noChangeArrowheads="1"/>
          </p:cNvSpPr>
          <p:nvPr>
            <p:ph type="subTitle" idx="1"/>
          </p:nvPr>
        </p:nvSpPr>
        <p:spPr>
          <a:xfrm>
            <a:off x="1143000" y="3886200"/>
            <a:ext cx="6934200" cy="1752600"/>
          </a:xfrm>
        </p:spPr>
        <p:txBody>
          <a:bodyPr/>
          <a:lstStyle/>
          <a:p>
            <a:pPr marL="53975" eaLnBrk="1" hangingPunct="1">
              <a:defRPr/>
            </a:pPr>
            <a:endParaRPr lang="en-US" sz="1800" dirty="0">
              <a:latin typeface="Times New Roman" charset="0"/>
              <a:cs typeface="Times New Roman" charset="0"/>
            </a:endParaRPr>
          </a:p>
          <a:p>
            <a:pPr marL="53975" eaLnBrk="1" hangingPunct="1">
              <a:defRPr/>
            </a:pPr>
            <a:r>
              <a:rPr lang="en-US" sz="1800" dirty="0">
                <a:latin typeface="Times New Roman" charset="0"/>
                <a:cs typeface="Times New Roman" charset="0"/>
              </a:rPr>
              <a:t>Rebecca Read, Architectural Review Group Manager </a:t>
            </a:r>
          </a:p>
          <a:p>
            <a:pPr marL="53975" eaLnBrk="1" hangingPunct="1">
              <a:defRPr/>
            </a:pPr>
            <a:r>
              <a:rPr lang="en-US" sz="1800" dirty="0">
                <a:latin typeface="Times New Roman" charset="0"/>
                <a:cs typeface="Times New Roman" charset="0"/>
              </a:rPr>
              <a:t>for Regulatory Services</a:t>
            </a:r>
          </a:p>
        </p:txBody>
      </p:sp>
      <p:pic>
        <p:nvPicPr>
          <p:cNvPr id="16389" name="Picture 2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2737" y="304800"/>
            <a:ext cx="2380463" cy="1084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479667" y="3136612"/>
            <a:ext cx="184666" cy="584776"/>
          </a:xfrm>
          <a:prstGeom prst="rect">
            <a:avLst/>
          </a:prstGeom>
        </p:spPr>
        <p:txBody>
          <a:bodyPr wrap="none">
            <a:spAutoFit/>
          </a:bodyPr>
          <a:lstStyle/>
          <a:p>
            <a:r>
              <a:rPr lang="en-US" dirty="0"/>
              <a:t> </a:t>
            </a:r>
          </a:p>
        </p:txBody>
      </p:sp>
      <p:sp>
        <p:nvSpPr>
          <p:cNvPr id="3" name="Rectangle 2"/>
          <p:cNvSpPr/>
          <p:nvPr/>
        </p:nvSpPr>
        <p:spPr>
          <a:xfrm>
            <a:off x="4479667" y="3136612"/>
            <a:ext cx="184666" cy="584776"/>
          </a:xfrm>
          <a:prstGeom prst="rect">
            <a:avLst/>
          </a:prstGeom>
        </p:spPr>
        <p:txBody>
          <a:bodyPr wrap="none">
            <a:spAutoFit/>
          </a:bodyPr>
          <a:lstStyle/>
          <a:p>
            <a:r>
              <a:rPr lang="en-US" dirty="0"/>
              <a:t> </a:t>
            </a:r>
          </a:p>
        </p:txBody>
      </p:sp>
      <p:sp>
        <p:nvSpPr>
          <p:cNvPr id="6" name="Slide Number Placeholder 5"/>
          <p:cNvSpPr>
            <a:spLocks noGrp="1"/>
          </p:cNvSpPr>
          <p:nvPr>
            <p:ph type="sldNum" sz="quarter" idx="10"/>
          </p:nvPr>
        </p:nvSpPr>
        <p:spPr/>
        <p:txBody>
          <a:bodyPr/>
          <a:lstStyle/>
          <a:p>
            <a:pPr>
              <a:defRPr/>
            </a:pPr>
            <a:r>
              <a:rPr lang="en-US" dirty="0" smtClean="0"/>
              <a:t>Page </a:t>
            </a:r>
            <a:fld id="{66187379-46EB-8D45-AA69-B6BB61CCA6A7}" type="slidenum">
              <a:rPr lang="en-US" smtClean="0"/>
              <a:pPr>
                <a:defRPr/>
              </a:pPr>
              <a:t>87</a:t>
            </a:fld>
            <a:endParaRPr lang="en-US" dirty="0"/>
          </a:p>
        </p:txBody>
      </p:sp>
    </p:spTree>
    <p:extLst>
      <p:ext uri="{BB962C8B-B14F-4D97-AF65-F5344CB8AC3E}">
        <p14:creationId xmlns:p14="http://schemas.microsoft.com/office/powerpoint/2010/main" val="367300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33012</TotalTime>
  <Words>8545</Words>
  <Application>Microsoft Office PowerPoint</Application>
  <PresentationFormat>On-screen Show (4:3)</PresentationFormat>
  <Paragraphs>1063</Paragraphs>
  <Slides>88</Slides>
  <Notes>88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88</vt:i4>
      </vt:variant>
    </vt:vector>
  </HeadingPairs>
  <TitlesOfParts>
    <vt:vector size="92" baseType="lpstr">
      <vt:lpstr>ＭＳ Ｐゴシック</vt:lpstr>
      <vt:lpstr>Arial</vt:lpstr>
      <vt:lpstr>Times New Roman</vt:lpstr>
      <vt:lpstr>Default Design</vt:lpstr>
      <vt:lpstr>Houston Area Association for Hospital Engineering HAAHE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Health Human Services Commission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Briefing Outline</dc:title>
  <dc:creator>lcarruth</dc:creator>
  <cp:lastModifiedBy>Read,Rebecca C (DSHS)</cp:lastModifiedBy>
  <cp:revision>1418</cp:revision>
  <cp:lastPrinted>2017-07-10T22:11:35Z</cp:lastPrinted>
  <dcterms:created xsi:type="dcterms:W3CDTF">2003-12-03T17:16:06Z</dcterms:created>
  <dcterms:modified xsi:type="dcterms:W3CDTF">2017-07-11T15:10:26Z</dcterms:modified>
</cp:coreProperties>
</file>