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 id="2147483740" r:id="rId2"/>
    <p:sldMasterId id="2147483770" r:id="rId3"/>
    <p:sldMasterId id="2147483755" r:id="rId4"/>
    <p:sldMasterId id="2147483725" r:id="rId5"/>
    <p:sldMasterId id="2147483710" r:id="rId6"/>
    <p:sldMasterId id="2147483682" r:id="rId7"/>
    <p:sldMasterId id="2147483698" r:id="rId8"/>
    <p:sldMasterId id="2147483678" r:id="rId9"/>
    <p:sldMasterId id="2147483840" r:id="rId10"/>
    <p:sldMasterId id="2147483851" r:id="rId11"/>
  </p:sldMasterIdLst>
  <p:notesMasterIdLst>
    <p:notesMasterId r:id="rId78"/>
  </p:notesMasterIdLst>
  <p:handoutMasterIdLst>
    <p:handoutMasterId r:id="rId79"/>
  </p:handoutMasterIdLst>
  <p:sldIdLst>
    <p:sldId id="349" r:id="rId12"/>
    <p:sldId id="389" r:id="rId13"/>
    <p:sldId id="369" r:id="rId14"/>
    <p:sldId id="370" r:id="rId15"/>
    <p:sldId id="340" r:id="rId16"/>
    <p:sldId id="326" r:id="rId17"/>
    <p:sldId id="273" r:id="rId18"/>
    <p:sldId id="415" r:id="rId19"/>
    <p:sldId id="421" r:id="rId20"/>
    <p:sldId id="420" r:id="rId21"/>
    <p:sldId id="419" r:id="rId22"/>
    <p:sldId id="418" r:id="rId23"/>
    <p:sldId id="276" r:id="rId24"/>
    <p:sldId id="422" r:id="rId25"/>
    <p:sldId id="423" r:id="rId26"/>
    <p:sldId id="278" r:id="rId27"/>
    <p:sldId id="279" r:id="rId28"/>
    <p:sldId id="280" r:id="rId29"/>
    <p:sldId id="281" r:id="rId30"/>
    <p:sldId id="274" r:id="rId31"/>
    <p:sldId id="329" r:id="rId32"/>
    <p:sldId id="282" r:id="rId33"/>
    <p:sldId id="391" r:id="rId34"/>
    <p:sldId id="283" r:id="rId35"/>
    <p:sldId id="399" r:id="rId36"/>
    <p:sldId id="284" r:id="rId37"/>
    <p:sldId id="392" r:id="rId38"/>
    <p:sldId id="393" r:id="rId39"/>
    <p:sldId id="288" r:id="rId40"/>
    <p:sldId id="394" r:id="rId41"/>
    <p:sldId id="395" r:id="rId42"/>
    <p:sldId id="396" r:id="rId43"/>
    <p:sldId id="397" r:id="rId44"/>
    <p:sldId id="400" r:id="rId45"/>
    <p:sldId id="289" r:id="rId46"/>
    <p:sldId id="373" r:id="rId47"/>
    <p:sldId id="401" r:id="rId48"/>
    <p:sldId id="402" r:id="rId49"/>
    <p:sldId id="315" r:id="rId50"/>
    <p:sldId id="374" r:id="rId51"/>
    <p:sldId id="403" r:id="rId52"/>
    <p:sldId id="379" r:id="rId53"/>
    <p:sldId id="375" r:id="rId54"/>
    <p:sldId id="376" r:id="rId55"/>
    <p:sldId id="380" r:id="rId56"/>
    <p:sldId id="404" r:id="rId57"/>
    <p:sldId id="377" r:id="rId58"/>
    <p:sldId id="360" r:id="rId59"/>
    <p:sldId id="381" r:id="rId60"/>
    <p:sldId id="382" r:id="rId61"/>
    <p:sldId id="405" r:id="rId62"/>
    <p:sldId id="358" r:id="rId63"/>
    <p:sldId id="383" r:id="rId64"/>
    <p:sldId id="384" r:id="rId65"/>
    <p:sldId id="398" r:id="rId66"/>
    <p:sldId id="406" r:id="rId67"/>
    <p:sldId id="385" r:id="rId68"/>
    <p:sldId id="387" r:id="rId69"/>
    <p:sldId id="388" r:id="rId70"/>
    <p:sldId id="407" r:id="rId71"/>
    <p:sldId id="408" r:id="rId72"/>
    <p:sldId id="409" r:id="rId73"/>
    <p:sldId id="410" r:id="rId74"/>
    <p:sldId id="411" r:id="rId75"/>
    <p:sldId id="330" r:id="rId76"/>
    <p:sldId id="338" r:id="rId77"/>
  </p:sldIdLst>
  <p:sldSz cx="9144000" cy="6858000" type="screen4x3"/>
  <p:notesSz cx="6858000" cy="9144000"/>
  <p:custDataLst>
    <p:tags r:id="rId8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tho" initials="" lastIdx="1" clrIdx="0"/>
  <p:cmAuthor id="1" name="SkabelonDesign"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C500"/>
    <a:srgbClr val="F29400"/>
    <a:srgbClr val="9A915C"/>
    <a:srgbClr val="C4BD9C"/>
    <a:srgbClr val="D7D3BB"/>
    <a:srgbClr val="F6E067"/>
    <a:srgbClr val="F9EB99"/>
    <a:srgbClr val="666666"/>
    <a:srgbClr val="999999"/>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60" autoAdjust="0"/>
    <p:restoredTop sz="94660" autoAdjust="0"/>
  </p:normalViewPr>
  <p:slideViewPr>
    <p:cSldViewPr showGuides="1">
      <p:cViewPr>
        <p:scale>
          <a:sx n="100" d="100"/>
          <a:sy n="100" d="100"/>
        </p:scale>
        <p:origin x="-684" y="-72"/>
      </p:cViewPr>
      <p:guideLst>
        <p:guide orient="horz" pos="799"/>
        <p:guide orient="horz" pos="3748"/>
        <p:guide orient="horz" pos="4231"/>
        <p:guide pos="2835"/>
        <p:guide pos="158"/>
        <p:guide pos="5602"/>
        <p:guide pos="2925"/>
      </p:guideLst>
    </p:cSldViewPr>
  </p:slideViewPr>
  <p:outlineViewPr>
    <p:cViewPr>
      <p:scale>
        <a:sx n="33" d="100"/>
        <a:sy n="33" d="100"/>
      </p:scale>
      <p:origin x="0" y="3444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presProps" Target="presProps.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tags" Target="tags/tag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notesMaster" Target="notesMasters/notesMaster1.xml"/><Relationship Id="rId81"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15.emf"/><Relationship Id="rId4"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49155"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CCF5AC8E-A025-405B-B79A-7586F8D64490}" type="datetime4">
              <a:rPr lang="en-GB"/>
              <a:pPr/>
              <a:t>12 January 2017</a:t>
            </a:fld>
            <a:endParaRPr lang="en-GB" dirty="0"/>
          </a:p>
        </p:txBody>
      </p:sp>
      <p:sp>
        <p:nvSpPr>
          <p:cNvPr id="49156"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49157"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4569CB7-4873-4F82-8FC8-42383BA0B144}" type="slidenum">
              <a:rPr lang="en-GB"/>
              <a:pPr/>
              <a:t>‹#›</a:t>
            </a:fld>
            <a:endParaRPr lang="en-GB" dirty="0"/>
          </a:p>
        </p:txBody>
      </p:sp>
    </p:spTree>
    <p:extLst>
      <p:ext uri="{BB962C8B-B14F-4D97-AF65-F5344CB8AC3E}">
        <p14:creationId xmlns:p14="http://schemas.microsoft.com/office/powerpoint/2010/main" val="4229574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D89E8E70-1D69-4BC0-AC06-2F09CEB9F783}" type="datetime4">
              <a:rPr lang="en-GB" smtClean="0"/>
              <a:pPr/>
              <a:t>12 January 2017</a:t>
            </a:fld>
            <a:endParaRPr lang="en-GB" dirty="0"/>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8258BE3-425E-44FE-9E4F-46F3EB7D50FE}" type="slidenum">
              <a:rPr lang="en-GB" smtClean="0"/>
              <a:pPr/>
              <a:t>‹#›</a:t>
            </a:fld>
            <a:endParaRPr lang="en-GB" dirty="0"/>
          </a:p>
        </p:txBody>
      </p:sp>
    </p:spTree>
    <p:extLst>
      <p:ext uri="{BB962C8B-B14F-4D97-AF65-F5344CB8AC3E}">
        <p14:creationId xmlns:p14="http://schemas.microsoft.com/office/powerpoint/2010/main" val="749667583"/>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1</a:t>
            </a:fld>
            <a:endParaRPr lang="en-GB" dirty="0"/>
          </a:p>
        </p:txBody>
      </p:sp>
    </p:spTree>
    <p:extLst>
      <p:ext uri="{BB962C8B-B14F-4D97-AF65-F5344CB8AC3E}">
        <p14:creationId xmlns:p14="http://schemas.microsoft.com/office/powerpoint/2010/main" val="3180973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a:t>
            </a:fld>
            <a:endParaRPr lang="en-GB" dirty="0"/>
          </a:p>
        </p:txBody>
      </p:sp>
    </p:spTree>
    <p:extLst>
      <p:ext uri="{BB962C8B-B14F-4D97-AF65-F5344CB8AC3E}">
        <p14:creationId xmlns:p14="http://schemas.microsoft.com/office/powerpoint/2010/main" val="3295113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975" indent="-180975" eaLnBrk="0" hangingPunct="0">
              <a:spcBef>
                <a:spcPct val="50000"/>
              </a:spcBef>
              <a:buClr>
                <a:srgbClr val="00618C"/>
              </a:buClr>
              <a:buFont typeface="Wingdings" pitchFamily="2" charset="2"/>
              <a:buChar char="§"/>
              <a:defRPr/>
            </a:pPr>
            <a:r>
              <a:rPr lang="en-GB" sz="1200" dirty="0" smtClean="0">
                <a:latin typeface="Arial Narrow" pitchFamily="34" charset="0"/>
                <a:ea typeface="MS PGothic" pitchFamily="34" charset="-128"/>
              </a:rPr>
              <a:t>Revenue</a:t>
            </a:r>
            <a:br>
              <a:rPr lang="en-GB" sz="1200" dirty="0" smtClean="0">
                <a:latin typeface="Arial Narrow" pitchFamily="34" charset="0"/>
                <a:ea typeface="MS PGothic" pitchFamily="34" charset="-128"/>
              </a:rPr>
            </a:br>
            <a:r>
              <a:rPr lang="en-GB" sz="1200" dirty="0" smtClean="0">
                <a:latin typeface="Arial Narrow" pitchFamily="34" charset="0"/>
                <a:ea typeface="MS PGothic" pitchFamily="34" charset="-128"/>
              </a:rPr>
              <a:t>Increased revenue enables better service, more effective</a:t>
            </a:r>
            <a:r>
              <a:rPr lang="en-GB" sz="1200" baseline="0" dirty="0" smtClean="0">
                <a:latin typeface="Arial Narrow" pitchFamily="34" charset="0"/>
                <a:ea typeface="MS PGothic" pitchFamily="34" charset="-128"/>
              </a:rPr>
              <a:t> network, more R&amp;D, better set up to be at the forefront of development</a:t>
            </a:r>
            <a:r>
              <a:rPr lang="en-GB" sz="1200" dirty="0" smtClean="0">
                <a:latin typeface="Arial Narrow" pitchFamily="34" charset="0"/>
                <a:ea typeface="MS PGothic" pitchFamily="34" charset="-128"/>
              </a:rPr>
              <a:t> </a:t>
            </a:r>
          </a:p>
          <a:p>
            <a:pPr marL="180975" indent="-180975" eaLnBrk="0" hangingPunct="0">
              <a:spcBef>
                <a:spcPct val="50000"/>
              </a:spcBef>
              <a:buClr>
                <a:srgbClr val="00618C"/>
              </a:buClr>
              <a:buFont typeface="Wingdings" pitchFamily="2" charset="2"/>
              <a:buChar char="§"/>
              <a:defRPr/>
            </a:pPr>
            <a:endParaRPr lang="en-GB" sz="1200" dirty="0" smtClean="0">
              <a:latin typeface="Arial Narrow" pitchFamily="34" charset="0"/>
              <a:ea typeface="MS PGothic" pitchFamily="34" charset="-128"/>
            </a:endParaRPr>
          </a:p>
          <a:p>
            <a:pPr marL="180975" indent="-180975" eaLnBrk="0" hangingPunct="0">
              <a:spcBef>
                <a:spcPct val="50000"/>
              </a:spcBef>
              <a:buClr>
                <a:srgbClr val="00618C"/>
              </a:buClr>
              <a:buFont typeface="Wingdings" pitchFamily="2" charset="2"/>
              <a:buChar char="§"/>
              <a:defRPr/>
            </a:pPr>
            <a:r>
              <a:rPr lang="en-GB" sz="1200" dirty="0" smtClean="0">
                <a:latin typeface="Arial Narrow" pitchFamily="34" charset="0"/>
                <a:ea typeface="MS PGothic" pitchFamily="34" charset="-128"/>
              </a:rPr>
              <a:t>Global presence</a:t>
            </a:r>
            <a:br>
              <a:rPr lang="en-GB" sz="1200" dirty="0" smtClean="0">
                <a:latin typeface="Arial Narrow" pitchFamily="34" charset="0"/>
                <a:ea typeface="MS PGothic" pitchFamily="34" charset="-128"/>
              </a:rPr>
            </a:br>
            <a:r>
              <a:rPr lang="en-GB" sz="1200" dirty="0" smtClean="0">
                <a:latin typeface="Arial Narrow" pitchFamily="34" charset="0"/>
                <a:ea typeface="MS PGothic" pitchFamily="34" charset="-128"/>
              </a:rPr>
              <a:t>Extended network of offices</a:t>
            </a:r>
            <a:br>
              <a:rPr lang="en-GB" sz="1200" dirty="0" smtClean="0">
                <a:latin typeface="Arial Narrow" pitchFamily="34" charset="0"/>
                <a:ea typeface="MS PGothic" pitchFamily="34" charset="-128"/>
              </a:rPr>
            </a:br>
            <a:r>
              <a:rPr lang="en-GB" sz="1200" dirty="0" smtClean="0">
                <a:latin typeface="Arial Narrow" pitchFamily="34" charset="0"/>
                <a:ea typeface="MS PGothic" pitchFamily="34" charset="-128"/>
              </a:rPr>
              <a:t>Close to the customers’ needs</a:t>
            </a:r>
          </a:p>
          <a:p>
            <a:pPr marL="180975" indent="-180975" eaLnBrk="0" hangingPunct="0">
              <a:spcBef>
                <a:spcPct val="50000"/>
              </a:spcBef>
              <a:buClr>
                <a:srgbClr val="00618C"/>
              </a:buClr>
              <a:buFont typeface="Wingdings" pitchFamily="2" charset="2"/>
              <a:buChar char="§"/>
              <a:defRPr/>
            </a:pPr>
            <a:endParaRPr lang="en-GB" sz="1200" dirty="0" smtClean="0">
              <a:latin typeface="Arial Narrow" pitchFamily="34" charset="0"/>
              <a:ea typeface="MS PGothic" pitchFamily="34" charset="-128"/>
            </a:endParaRPr>
          </a:p>
          <a:p>
            <a:pPr marL="180975" indent="-180975" eaLnBrk="0" hangingPunct="0">
              <a:spcBef>
                <a:spcPct val="50000"/>
              </a:spcBef>
              <a:buClr>
                <a:srgbClr val="00618C"/>
              </a:buClr>
              <a:buFont typeface="Wingdings" pitchFamily="2" charset="2"/>
              <a:buChar char="§"/>
              <a:defRPr/>
            </a:pPr>
            <a:endParaRPr lang="en-GB" sz="1200" dirty="0" smtClean="0">
              <a:latin typeface="Arial Narrow" pitchFamily="34" charset="0"/>
              <a:ea typeface="MS PGothic" pitchFamily="34" charset="-128"/>
            </a:endParaRPr>
          </a:p>
          <a:p>
            <a:pPr marL="180975" indent="-180975" eaLnBrk="0" hangingPunct="0">
              <a:spcBef>
                <a:spcPct val="50000"/>
              </a:spcBef>
              <a:buClr>
                <a:srgbClr val="00618C"/>
              </a:buClr>
              <a:buFont typeface="Wingdings" pitchFamily="2" charset="2"/>
              <a:buChar char="§"/>
              <a:defRPr/>
            </a:pPr>
            <a:r>
              <a:rPr lang="en-GB" sz="1200" dirty="0" smtClean="0">
                <a:latin typeface="Arial Narrow" pitchFamily="34" charset="0"/>
                <a:ea typeface="MS PGothic" pitchFamily="34" charset="-128"/>
              </a:rPr>
              <a:t>Employees</a:t>
            </a:r>
            <a:br>
              <a:rPr lang="en-GB" sz="1200" dirty="0" smtClean="0">
                <a:latin typeface="Arial Narrow" pitchFamily="34" charset="0"/>
                <a:ea typeface="MS PGothic" pitchFamily="34" charset="-128"/>
              </a:rPr>
            </a:br>
            <a:r>
              <a:rPr lang="en-GB" sz="1200" dirty="0" smtClean="0">
                <a:latin typeface="Arial Narrow" pitchFamily="34" charset="0"/>
                <a:ea typeface="MS PGothic" pitchFamily="34" charset="-128"/>
              </a:rPr>
              <a:t>Highly educated employees</a:t>
            </a:r>
            <a:br>
              <a:rPr lang="en-GB" sz="1200" dirty="0" smtClean="0">
                <a:latin typeface="Arial Narrow" pitchFamily="34" charset="0"/>
                <a:ea typeface="MS PGothic" pitchFamily="34" charset="-128"/>
              </a:rPr>
            </a:br>
            <a:r>
              <a:rPr lang="en-GB" sz="1200" dirty="0" smtClean="0">
                <a:latin typeface="Arial Narrow" pitchFamily="34" charset="0"/>
                <a:ea typeface="MS PGothic" pitchFamily="34" charset="-128"/>
              </a:rPr>
              <a:t>More than </a:t>
            </a:r>
            <a:r>
              <a:rPr lang="en-GB" sz="1200" baseline="0" dirty="0" smtClean="0">
                <a:latin typeface="Arial Narrow" pitchFamily="34" charset="0"/>
                <a:ea typeface="MS PGothic" pitchFamily="34" charset="-128"/>
              </a:rPr>
              <a:t>80% of employees have a university degree</a:t>
            </a:r>
            <a:br>
              <a:rPr lang="en-GB" sz="1200" baseline="0" dirty="0" smtClean="0">
                <a:latin typeface="Arial Narrow" pitchFamily="34" charset="0"/>
                <a:ea typeface="MS PGothic" pitchFamily="34" charset="-128"/>
              </a:rPr>
            </a:br>
            <a:r>
              <a:rPr lang="en-GB" sz="1200" baseline="0" dirty="0" smtClean="0">
                <a:latin typeface="Arial Narrow" pitchFamily="34" charset="0"/>
                <a:ea typeface="MS PGothic" pitchFamily="34" charset="-128"/>
              </a:rPr>
              <a:t>Better positioned in the global fight for talent</a:t>
            </a:r>
            <a:endParaRPr lang="en-GB" sz="1200" dirty="0" smtClean="0">
              <a:latin typeface="Arial Narrow" pitchFamily="34" charset="0"/>
              <a:ea typeface="MS PGothic" pitchFamily="34" charset="-128"/>
            </a:endParaRPr>
          </a:p>
          <a:p>
            <a:endParaRPr lang="en-GB" dirty="0"/>
          </a:p>
        </p:txBody>
      </p:sp>
      <p:sp>
        <p:nvSpPr>
          <p:cNvPr id="4" name="Slide Number Placeholder 3"/>
          <p:cNvSpPr>
            <a:spLocks noGrp="1"/>
          </p:cNvSpPr>
          <p:nvPr>
            <p:ph type="sldNum" sz="quarter" idx="10"/>
          </p:nvPr>
        </p:nvSpPr>
        <p:spPr/>
        <p:txBody>
          <a:bodyPr/>
          <a:lstStyle/>
          <a:p>
            <a:fld id="{845C235E-E360-444B-A6BA-D0A779BA08EC}" type="slidenum">
              <a:rPr lang="en-GB" smtClean="0">
                <a:solidFill>
                  <a:prstClr val="black"/>
                </a:solidFill>
              </a:rPr>
              <a:pPr/>
              <a:t>3</a:t>
            </a:fld>
            <a:endParaRPr lang="en-GB" dirty="0">
              <a:solidFill>
                <a:prstClr val="black"/>
              </a:solidFill>
            </a:endParaRPr>
          </a:p>
        </p:txBody>
      </p:sp>
    </p:spTree>
    <p:extLst>
      <p:ext uri="{BB962C8B-B14F-4D97-AF65-F5344CB8AC3E}">
        <p14:creationId xmlns:p14="http://schemas.microsoft.com/office/powerpoint/2010/main" val="983536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31DAA5D5-4514-455D-A738-0C08A621346C}" type="datetime4">
              <a:rPr lang="en-GB">
                <a:solidFill>
                  <a:srgbClr val="000000"/>
                </a:solidFill>
                <a:cs typeface="Arial" charset="0"/>
              </a:rPr>
              <a:pPr fontAlgn="base">
                <a:spcBef>
                  <a:spcPct val="0"/>
                </a:spcBef>
                <a:spcAft>
                  <a:spcPct val="0"/>
                </a:spcAft>
              </a:pPr>
              <a:t>12 January 2017</a:t>
            </a:fld>
            <a:endParaRPr lang="en-GB" dirty="0">
              <a:solidFill>
                <a:srgbClr val="000000"/>
              </a:solidFill>
              <a:cs typeface="Arial" charset="0"/>
            </a:endParaRPr>
          </a:p>
        </p:txBody>
      </p:sp>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D9DE0D-93B9-40CE-8986-EA43F434F6F8}" type="slidenum">
              <a:rPr lang="en-GB">
                <a:solidFill>
                  <a:srgbClr val="000000"/>
                </a:solidFill>
                <a:cs typeface="Arial" charset="0"/>
              </a:rPr>
              <a:pPr fontAlgn="base">
                <a:spcBef>
                  <a:spcPct val="0"/>
                </a:spcBef>
                <a:spcAft>
                  <a:spcPct val="0"/>
                </a:spcAft>
              </a:pPr>
              <a:t>4</a:t>
            </a:fld>
            <a:endParaRPr lang="en-GB" dirty="0">
              <a:solidFill>
                <a:srgbClr val="000000"/>
              </a:solidFill>
              <a:cs typeface="Arial" charset="0"/>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GB" dirty="0" smtClean="0"/>
              <a:t>We are one of the world's leading certification bodies/registrars offering the latest in management systems certification services. </a:t>
            </a:r>
          </a:p>
          <a:p>
            <a:pPr>
              <a:spcBef>
                <a:spcPct val="0"/>
              </a:spcBef>
            </a:pPr>
            <a:endParaRPr lang="en-GB" dirty="0" smtClean="0"/>
          </a:p>
          <a:p>
            <a:pPr>
              <a:spcBef>
                <a:spcPct val="0"/>
              </a:spcBef>
            </a:pPr>
            <a:r>
              <a:rPr lang="en-GB" dirty="0" smtClean="0"/>
              <a:t>More than 70,000 certificates issued worldwide.</a:t>
            </a:r>
          </a:p>
          <a:p>
            <a:pPr>
              <a:spcBef>
                <a:spcPct val="0"/>
              </a:spcBef>
            </a:pPr>
            <a:endParaRPr lang="en-GB" dirty="0" smtClean="0"/>
          </a:p>
          <a:p>
            <a:pPr>
              <a:spcBef>
                <a:spcPct val="0"/>
              </a:spcBef>
            </a:pPr>
            <a:r>
              <a:rPr lang="en-GB" dirty="0" smtClean="0"/>
              <a:t>A commitment to safety, quality, and concern for the environment. </a:t>
            </a:r>
          </a:p>
          <a:p>
            <a:pPr>
              <a:spcBef>
                <a:spcPct val="0"/>
              </a:spcBef>
            </a:pPr>
            <a:endParaRPr lang="en-GB" dirty="0" smtClean="0"/>
          </a:p>
          <a:p>
            <a:pPr>
              <a:spcBef>
                <a:spcPct val="0"/>
              </a:spcBef>
            </a:pPr>
            <a:r>
              <a:rPr lang="en-GB" dirty="0" smtClean="0"/>
              <a:t>For years, we have been the preferred certification partner for Fortune 500 companies, as well as for medium and smaller businesses.</a:t>
            </a:r>
          </a:p>
          <a:p>
            <a:pPr>
              <a:spcBef>
                <a:spcPct val="0"/>
              </a:spcBef>
            </a:pPr>
            <a:endParaRPr lang="en-GB" dirty="0" smtClean="0"/>
          </a:p>
          <a:p>
            <a:pPr>
              <a:spcBef>
                <a:spcPct val="0"/>
              </a:spcBef>
            </a:pPr>
            <a:r>
              <a:rPr lang="en-GB" dirty="0" smtClean="0"/>
              <a:t>We serve customers in all industry sectors, but have identified two strategic focus industries: food &amp; beverage and healthcare.</a:t>
            </a:r>
          </a:p>
          <a:p>
            <a:pPr>
              <a:spcBef>
                <a:spcPct val="0"/>
              </a:spcBef>
            </a:pPr>
            <a:endParaRPr lang="en-GB" dirty="0" smtClean="0"/>
          </a:p>
          <a:p>
            <a:pPr>
              <a:spcBef>
                <a:spcPct val="0"/>
              </a:spcBef>
            </a:pPr>
            <a:r>
              <a:rPr lang="en-GB" dirty="0" smtClean="0"/>
              <a:t>With our extensive local presence, consolidated experience and acknowledged competence in the field of risk management we are an ideal partner for companies in the food production industry.</a:t>
            </a:r>
          </a:p>
          <a:p>
            <a:pPr>
              <a:spcBef>
                <a:spcPct val="0"/>
              </a:spcBef>
            </a:pPr>
            <a:endParaRPr lang="en-GB" dirty="0" smtClean="0"/>
          </a:p>
          <a:p>
            <a:pPr>
              <a:spcBef>
                <a:spcPct val="0"/>
              </a:spcBef>
            </a:pPr>
            <a:r>
              <a:rPr lang="en-GB" dirty="0" smtClean="0"/>
              <a:t>As the first company in 40 years, DNV was approved by the US government’s </a:t>
            </a:r>
            <a:r>
              <a:rPr lang="en-GB" dirty="0" err="1" smtClean="0"/>
              <a:t>center</a:t>
            </a:r>
            <a:r>
              <a:rPr lang="en-GB" dirty="0" smtClean="0"/>
              <a:t> for Medicare and Medicaid (CMS) to accredit (read: certify) hospitals. Working to have an impact on quality and patient safety improvements, DNV developed the NIAHO SM standard against which hospitals are audited and accredited.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22338" eaLnBrk="0" hangingPunct="0">
              <a:defRPr>
                <a:solidFill>
                  <a:schemeClr val="tx1"/>
                </a:solidFill>
                <a:latin typeface="Arial" pitchFamily="34" charset="0"/>
              </a:defRPr>
            </a:lvl1pPr>
            <a:lvl2pPr marL="742950" indent="-285750" defTabSz="922338" eaLnBrk="0" hangingPunct="0">
              <a:defRPr>
                <a:solidFill>
                  <a:schemeClr val="tx1"/>
                </a:solidFill>
                <a:latin typeface="Arial" pitchFamily="34" charset="0"/>
              </a:defRPr>
            </a:lvl2pPr>
            <a:lvl3pPr marL="1143000" indent="-228600" defTabSz="922338" eaLnBrk="0" hangingPunct="0">
              <a:defRPr>
                <a:solidFill>
                  <a:schemeClr val="tx1"/>
                </a:solidFill>
                <a:latin typeface="Arial" pitchFamily="34" charset="0"/>
              </a:defRPr>
            </a:lvl3pPr>
            <a:lvl4pPr marL="1600200" indent="-228600" defTabSz="922338" eaLnBrk="0" hangingPunct="0">
              <a:defRPr>
                <a:solidFill>
                  <a:schemeClr val="tx1"/>
                </a:solidFill>
                <a:latin typeface="Arial" pitchFamily="34" charset="0"/>
              </a:defRPr>
            </a:lvl4pPr>
            <a:lvl5pPr marL="2057400" indent="-228600" defTabSz="922338" eaLnBrk="0" hangingPunct="0">
              <a:defRPr>
                <a:solidFill>
                  <a:schemeClr val="tx1"/>
                </a:solidFill>
                <a:latin typeface="Arial" pitchFamily="34" charset="0"/>
              </a:defRPr>
            </a:lvl5pPr>
            <a:lvl6pPr marL="2514600" indent="-228600" defTabSz="922338" eaLnBrk="0" fontAlgn="base" hangingPunct="0">
              <a:spcBef>
                <a:spcPct val="0"/>
              </a:spcBef>
              <a:spcAft>
                <a:spcPct val="0"/>
              </a:spcAft>
              <a:defRPr>
                <a:solidFill>
                  <a:schemeClr val="tx1"/>
                </a:solidFill>
                <a:latin typeface="Arial" pitchFamily="34" charset="0"/>
              </a:defRPr>
            </a:lvl6pPr>
            <a:lvl7pPr marL="2971800" indent="-228600" defTabSz="922338" eaLnBrk="0" fontAlgn="base" hangingPunct="0">
              <a:spcBef>
                <a:spcPct val="0"/>
              </a:spcBef>
              <a:spcAft>
                <a:spcPct val="0"/>
              </a:spcAft>
              <a:defRPr>
                <a:solidFill>
                  <a:schemeClr val="tx1"/>
                </a:solidFill>
                <a:latin typeface="Arial" pitchFamily="34" charset="0"/>
              </a:defRPr>
            </a:lvl7pPr>
            <a:lvl8pPr marL="3429000" indent="-228600" defTabSz="922338" eaLnBrk="0" fontAlgn="base" hangingPunct="0">
              <a:spcBef>
                <a:spcPct val="0"/>
              </a:spcBef>
              <a:spcAft>
                <a:spcPct val="0"/>
              </a:spcAft>
              <a:defRPr>
                <a:solidFill>
                  <a:schemeClr val="tx1"/>
                </a:solidFill>
                <a:latin typeface="Arial" pitchFamily="34" charset="0"/>
              </a:defRPr>
            </a:lvl8pPr>
            <a:lvl9pPr marL="3886200" indent="-228600" defTabSz="922338" eaLnBrk="0" fontAlgn="base" hangingPunct="0">
              <a:spcBef>
                <a:spcPct val="0"/>
              </a:spcBef>
              <a:spcAft>
                <a:spcPct val="0"/>
              </a:spcAft>
              <a:defRPr>
                <a:solidFill>
                  <a:schemeClr val="tx1"/>
                </a:solidFill>
                <a:latin typeface="Arial" pitchFamily="34" charset="0"/>
              </a:defRPr>
            </a:lvl9pPr>
          </a:lstStyle>
          <a:p>
            <a:fld id="{4810C453-85E8-437D-9398-615B8D270648}" type="slidenum">
              <a:rPr lang="en-GB" smtClean="0">
                <a:solidFill>
                  <a:prstClr val="black"/>
                </a:solidFill>
                <a:latin typeface="Times" pitchFamily="18" charset="0"/>
              </a:rPr>
              <a:pPr/>
              <a:t>5</a:t>
            </a:fld>
            <a:endParaRPr lang="en-GB" dirty="0">
              <a:solidFill>
                <a:prstClr val="black"/>
              </a:solidFill>
              <a:latin typeface="Times" pitchFamily="18" charset="0"/>
            </a:endParaRPr>
          </a:p>
        </p:txBody>
      </p:sp>
      <p:sp>
        <p:nvSpPr>
          <p:cNvPr id="28675" name="Rectangle 2"/>
          <p:cNvSpPr>
            <a:spLocks noGrp="1" noRot="1" noChangeAspect="1" noChangeArrowheads="1" noTextEdit="1"/>
          </p:cNvSpPr>
          <p:nvPr>
            <p:ph type="sldImg"/>
          </p:nvPr>
        </p:nvSpPr>
        <p:spPr>
          <a:xfrm>
            <a:off x="1143000" y="685800"/>
            <a:ext cx="4572000" cy="3429000"/>
          </a:xfrm>
          <a:ln/>
        </p:spPr>
      </p:sp>
      <p:sp>
        <p:nvSpPr>
          <p:cNvPr id="28676" name="Rectangle 3"/>
          <p:cNvSpPr>
            <a:spLocks noGrp="1" noChangeArrowheads="1"/>
          </p:cNvSpPr>
          <p:nvPr>
            <p:ph type="body" idx="1"/>
          </p:nvPr>
        </p:nvSpPr>
        <p:spPr>
          <a:noFill/>
        </p:spPr>
        <p:txBody>
          <a:bodyPr/>
          <a:lstStyle/>
          <a:p>
            <a:pPr eaLnBrk="1" hangingPunct="1"/>
            <a:r>
              <a:rPr lang="en-GB" dirty="0" smtClean="0"/>
              <a:t>Our purpose is our reason for being, and has been the same for 140 years, but with the environment now playing a greater role</a:t>
            </a:r>
          </a:p>
          <a:p>
            <a:pPr eaLnBrk="1" hangingPunct="1"/>
            <a:endParaRPr lang="en-GB" dirty="0" smtClean="0"/>
          </a:p>
          <a:p>
            <a:pPr eaLnBrk="1" hangingPunct="1"/>
            <a:r>
              <a:rPr lang="en-GB" dirty="0" smtClean="0"/>
              <a:t>The vision has two important elements: Firstly, it provides an ambition, namely to have global impact in what we do. This is also why we have seen and will continue to see a strong growth of DNV. It also means that DNV will focus on specific areas.</a:t>
            </a:r>
          </a:p>
          <a:p>
            <a:pPr eaLnBrk="1" hangingPunct="1"/>
            <a:r>
              <a:rPr lang="en-GB" dirty="0" smtClean="0"/>
              <a:t>The other element communicates a direction: We have always worked to improve safety, but the new dimension is to also contribute to sustainable business.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01727C7F-9473-42C5-887E-669DE8FD0AE4}" type="slidenum">
              <a:rPr lang="en-GB" sz="1200" smtClean="0">
                <a:solidFill>
                  <a:schemeClr val="tx1"/>
                </a:solidFill>
                <a:latin typeface="Times" pitchFamily="18" charset="0"/>
              </a:rPr>
              <a:pPr/>
              <a:t>6</a:t>
            </a:fld>
            <a:endParaRPr lang="en-GB" sz="1200" dirty="0">
              <a:solidFill>
                <a:schemeClr val="tx1"/>
              </a:solidFill>
              <a:latin typeface="Times"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7</a:t>
            </a:fld>
            <a:endParaRPr lang="en-GB" dirty="0"/>
          </a:p>
        </p:txBody>
      </p:sp>
    </p:spTree>
    <p:extLst>
      <p:ext uri="{BB962C8B-B14F-4D97-AF65-F5344CB8AC3E}">
        <p14:creationId xmlns:p14="http://schemas.microsoft.com/office/powerpoint/2010/main" val="427213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25" eaLnBrk="0" hangingPunct="0">
              <a:defRPr>
                <a:solidFill>
                  <a:schemeClr val="tx1"/>
                </a:solidFill>
                <a:latin typeface="Arial" charset="0"/>
              </a:defRPr>
            </a:lvl1pPr>
            <a:lvl2pPr marL="721626" indent="-277548" defTabSz="912825" eaLnBrk="0" hangingPunct="0">
              <a:defRPr>
                <a:solidFill>
                  <a:schemeClr val="tx1"/>
                </a:solidFill>
                <a:latin typeface="Arial" charset="0"/>
              </a:defRPr>
            </a:lvl2pPr>
            <a:lvl3pPr marL="1110192" indent="-222039" defTabSz="912825" eaLnBrk="0" hangingPunct="0">
              <a:defRPr>
                <a:solidFill>
                  <a:schemeClr val="tx1"/>
                </a:solidFill>
                <a:latin typeface="Arial" charset="0"/>
              </a:defRPr>
            </a:lvl3pPr>
            <a:lvl4pPr marL="1554269" indent="-222039" defTabSz="912825" eaLnBrk="0" hangingPunct="0">
              <a:defRPr>
                <a:solidFill>
                  <a:schemeClr val="tx1"/>
                </a:solidFill>
                <a:latin typeface="Arial" charset="0"/>
              </a:defRPr>
            </a:lvl4pPr>
            <a:lvl5pPr marL="1998346" indent="-222039" defTabSz="912825" eaLnBrk="0" hangingPunct="0">
              <a:defRPr>
                <a:solidFill>
                  <a:schemeClr val="tx1"/>
                </a:solidFill>
                <a:latin typeface="Arial" charset="0"/>
              </a:defRPr>
            </a:lvl5pPr>
            <a:lvl6pPr marL="2442424" indent="-222039" algn="ctr" defTabSz="912825" eaLnBrk="0" fontAlgn="base" hangingPunct="0">
              <a:spcBef>
                <a:spcPct val="0"/>
              </a:spcBef>
              <a:spcAft>
                <a:spcPct val="0"/>
              </a:spcAft>
              <a:defRPr>
                <a:solidFill>
                  <a:schemeClr val="tx1"/>
                </a:solidFill>
                <a:latin typeface="Arial" charset="0"/>
              </a:defRPr>
            </a:lvl6pPr>
            <a:lvl7pPr marL="2886502" indent="-222039" algn="ctr" defTabSz="912825" eaLnBrk="0" fontAlgn="base" hangingPunct="0">
              <a:spcBef>
                <a:spcPct val="0"/>
              </a:spcBef>
              <a:spcAft>
                <a:spcPct val="0"/>
              </a:spcAft>
              <a:defRPr>
                <a:solidFill>
                  <a:schemeClr val="tx1"/>
                </a:solidFill>
                <a:latin typeface="Arial" charset="0"/>
              </a:defRPr>
            </a:lvl7pPr>
            <a:lvl8pPr marL="3330578" indent="-222039" algn="ctr" defTabSz="912825" eaLnBrk="0" fontAlgn="base" hangingPunct="0">
              <a:spcBef>
                <a:spcPct val="0"/>
              </a:spcBef>
              <a:spcAft>
                <a:spcPct val="0"/>
              </a:spcAft>
              <a:defRPr>
                <a:solidFill>
                  <a:schemeClr val="tx1"/>
                </a:solidFill>
                <a:latin typeface="Arial" charset="0"/>
              </a:defRPr>
            </a:lvl8pPr>
            <a:lvl9pPr marL="3774655" indent="-222039" algn="ctr" defTabSz="912825" eaLnBrk="0" fontAlgn="base" hangingPunct="0">
              <a:spcBef>
                <a:spcPct val="0"/>
              </a:spcBef>
              <a:spcAft>
                <a:spcPct val="0"/>
              </a:spcAft>
              <a:defRPr>
                <a:solidFill>
                  <a:schemeClr val="tx1"/>
                </a:solidFill>
                <a:latin typeface="Arial" charset="0"/>
              </a:defRPr>
            </a:lvl9pPr>
          </a:lstStyle>
          <a:p>
            <a:pPr eaLnBrk="1" hangingPunct="1"/>
            <a:fld id="{AE6BCED4-20C1-4E72-B12F-B0193A901791}" type="slidenum">
              <a:rPr lang="en-US" smtClean="0"/>
              <a:pPr eaLnBrk="1" hangingPunct="1"/>
              <a:t>8</a:t>
            </a:fld>
            <a:endParaRPr lang="en-US" dirty="0"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a:ln/>
        </p:spPr>
      </p:sp>
      <p:sp>
        <p:nvSpPr>
          <p:cNvPr id="2478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24781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116" eaLnBrk="0" hangingPunct="0">
              <a:defRPr>
                <a:solidFill>
                  <a:schemeClr val="tx1"/>
                </a:solidFill>
                <a:latin typeface="Arial" charset="0"/>
              </a:defRPr>
            </a:lvl1pPr>
            <a:lvl2pPr marL="721626" indent="-277548" defTabSz="905116" eaLnBrk="0" hangingPunct="0">
              <a:defRPr>
                <a:solidFill>
                  <a:schemeClr val="tx1"/>
                </a:solidFill>
                <a:latin typeface="Arial" charset="0"/>
              </a:defRPr>
            </a:lvl2pPr>
            <a:lvl3pPr marL="1110192" indent="-222039" defTabSz="905116" eaLnBrk="0" hangingPunct="0">
              <a:defRPr>
                <a:solidFill>
                  <a:schemeClr val="tx1"/>
                </a:solidFill>
                <a:latin typeface="Arial" charset="0"/>
              </a:defRPr>
            </a:lvl3pPr>
            <a:lvl4pPr marL="1554269" indent="-222039" defTabSz="905116" eaLnBrk="0" hangingPunct="0">
              <a:defRPr>
                <a:solidFill>
                  <a:schemeClr val="tx1"/>
                </a:solidFill>
                <a:latin typeface="Arial" charset="0"/>
              </a:defRPr>
            </a:lvl4pPr>
            <a:lvl5pPr marL="1998346" indent="-222039" defTabSz="905116" eaLnBrk="0" hangingPunct="0">
              <a:defRPr>
                <a:solidFill>
                  <a:schemeClr val="tx1"/>
                </a:solidFill>
                <a:latin typeface="Arial" charset="0"/>
              </a:defRPr>
            </a:lvl5pPr>
            <a:lvl6pPr marL="2442424" indent="-222039" algn="ctr" defTabSz="905116" eaLnBrk="0" fontAlgn="base" hangingPunct="0">
              <a:spcBef>
                <a:spcPct val="0"/>
              </a:spcBef>
              <a:spcAft>
                <a:spcPct val="0"/>
              </a:spcAft>
              <a:defRPr>
                <a:solidFill>
                  <a:schemeClr val="tx1"/>
                </a:solidFill>
                <a:latin typeface="Arial" charset="0"/>
              </a:defRPr>
            </a:lvl6pPr>
            <a:lvl7pPr marL="2886502" indent="-222039" algn="ctr" defTabSz="905116" eaLnBrk="0" fontAlgn="base" hangingPunct="0">
              <a:spcBef>
                <a:spcPct val="0"/>
              </a:spcBef>
              <a:spcAft>
                <a:spcPct val="0"/>
              </a:spcAft>
              <a:defRPr>
                <a:solidFill>
                  <a:schemeClr val="tx1"/>
                </a:solidFill>
                <a:latin typeface="Arial" charset="0"/>
              </a:defRPr>
            </a:lvl7pPr>
            <a:lvl8pPr marL="3330578" indent="-222039" algn="ctr" defTabSz="905116" eaLnBrk="0" fontAlgn="base" hangingPunct="0">
              <a:spcBef>
                <a:spcPct val="0"/>
              </a:spcBef>
              <a:spcAft>
                <a:spcPct val="0"/>
              </a:spcAft>
              <a:defRPr>
                <a:solidFill>
                  <a:schemeClr val="tx1"/>
                </a:solidFill>
                <a:latin typeface="Arial" charset="0"/>
              </a:defRPr>
            </a:lvl8pPr>
            <a:lvl9pPr marL="3774655" indent="-222039" algn="ctr" defTabSz="905116" eaLnBrk="0" fontAlgn="base" hangingPunct="0">
              <a:spcBef>
                <a:spcPct val="0"/>
              </a:spcBef>
              <a:spcAft>
                <a:spcPct val="0"/>
              </a:spcAft>
              <a:defRPr>
                <a:solidFill>
                  <a:schemeClr val="tx1"/>
                </a:solidFill>
                <a:latin typeface="Arial" charset="0"/>
              </a:defRPr>
            </a:lvl9pPr>
          </a:lstStyle>
          <a:p>
            <a:pPr eaLnBrk="1" hangingPunct="1"/>
            <a:fld id="{08B5A648-39CF-40C7-ADD2-9EA74E336FA2}" type="slidenum">
              <a:rPr lang="nb-NO" smtClean="0">
                <a:solidFill>
                  <a:srgbClr val="000000"/>
                </a:solidFill>
                <a:latin typeface="Times" pitchFamily="18" charset="0"/>
              </a:rPr>
              <a:pPr eaLnBrk="1" hangingPunct="1"/>
              <a:t>9</a:t>
            </a:fld>
            <a:endParaRPr lang="nb-NO" dirty="0" smtClean="0">
              <a:solidFill>
                <a:srgbClr val="000000"/>
              </a:solidFill>
              <a:latin typeface="Times"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116" eaLnBrk="0" hangingPunct="0">
              <a:defRPr>
                <a:solidFill>
                  <a:schemeClr val="tx1"/>
                </a:solidFill>
                <a:latin typeface="Arial" charset="0"/>
              </a:defRPr>
            </a:lvl1pPr>
            <a:lvl2pPr marL="721626" indent="-277548" defTabSz="905116" eaLnBrk="0" hangingPunct="0">
              <a:defRPr>
                <a:solidFill>
                  <a:schemeClr val="tx1"/>
                </a:solidFill>
                <a:latin typeface="Arial" charset="0"/>
              </a:defRPr>
            </a:lvl2pPr>
            <a:lvl3pPr marL="1110192" indent="-222039" defTabSz="905116" eaLnBrk="0" hangingPunct="0">
              <a:defRPr>
                <a:solidFill>
                  <a:schemeClr val="tx1"/>
                </a:solidFill>
                <a:latin typeface="Arial" charset="0"/>
              </a:defRPr>
            </a:lvl3pPr>
            <a:lvl4pPr marL="1554269" indent="-222039" defTabSz="905116" eaLnBrk="0" hangingPunct="0">
              <a:defRPr>
                <a:solidFill>
                  <a:schemeClr val="tx1"/>
                </a:solidFill>
                <a:latin typeface="Arial" charset="0"/>
              </a:defRPr>
            </a:lvl4pPr>
            <a:lvl5pPr marL="1998346" indent="-222039" defTabSz="905116" eaLnBrk="0" hangingPunct="0">
              <a:defRPr>
                <a:solidFill>
                  <a:schemeClr val="tx1"/>
                </a:solidFill>
                <a:latin typeface="Arial" charset="0"/>
              </a:defRPr>
            </a:lvl5pPr>
            <a:lvl6pPr marL="2442424" indent="-222039" algn="ctr" defTabSz="905116" eaLnBrk="0" fontAlgn="base" hangingPunct="0">
              <a:spcBef>
                <a:spcPct val="0"/>
              </a:spcBef>
              <a:spcAft>
                <a:spcPct val="0"/>
              </a:spcAft>
              <a:defRPr>
                <a:solidFill>
                  <a:schemeClr val="tx1"/>
                </a:solidFill>
                <a:latin typeface="Arial" charset="0"/>
              </a:defRPr>
            </a:lvl6pPr>
            <a:lvl7pPr marL="2886502" indent="-222039" algn="ctr" defTabSz="905116" eaLnBrk="0" fontAlgn="base" hangingPunct="0">
              <a:spcBef>
                <a:spcPct val="0"/>
              </a:spcBef>
              <a:spcAft>
                <a:spcPct val="0"/>
              </a:spcAft>
              <a:defRPr>
                <a:solidFill>
                  <a:schemeClr val="tx1"/>
                </a:solidFill>
                <a:latin typeface="Arial" charset="0"/>
              </a:defRPr>
            </a:lvl7pPr>
            <a:lvl8pPr marL="3330578" indent="-222039" algn="ctr" defTabSz="905116" eaLnBrk="0" fontAlgn="base" hangingPunct="0">
              <a:spcBef>
                <a:spcPct val="0"/>
              </a:spcBef>
              <a:spcAft>
                <a:spcPct val="0"/>
              </a:spcAft>
              <a:defRPr>
                <a:solidFill>
                  <a:schemeClr val="tx1"/>
                </a:solidFill>
                <a:latin typeface="Arial" charset="0"/>
              </a:defRPr>
            </a:lvl8pPr>
            <a:lvl9pPr marL="3774655" indent="-222039" algn="ctr" defTabSz="905116" eaLnBrk="0" fontAlgn="base" hangingPunct="0">
              <a:spcBef>
                <a:spcPct val="0"/>
              </a:spcBef>
              <a:spcAft>
                <a:spcPct val="0"/>
              </a:spcAft>
              <a:defRPr>
                <a:solidFill>
                  <a:schemeClr val="tx1"/>
                </a:solidFill>
                <a:latin typeface="Arial" charset="0"/>
              </a:defRPr>
            </a:lvl9pPr>
          </a:lstStyle>
          <a:p>
            <a:pPr eaLnBrk="1" hangingPunct="1"/>
            <a:fld id="{4F5E2F1B-FD27-49EC-AD4A-CD29CF44EC1C}" type="slidenum">
              <a:rPr lang="nb-NO" smtClean="0">
                <a:solidFill>
                  <a:srgbClr val="000000"/>
                </a:solidFill>
                <a:latin typeface="Times" pitchFamily="18" charset="0"/>
              </a:rPr>
              <a:pPr eaLnBrk="1" hangingPunct="1"/>
              <a:t>10</a:t>
            </a:fld>
            <a:endParaRPr lang="nb-NO" dirty="0" smtClean="0">
              <a:solidFill>
                <a:srgbClr val="000000"/>
              </a:solidFill>
              <a:latin typeface="Times" pitchFamily="18"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a few minutes</a:t>
            </a:r>
            <a:r>
              <a:rPr lang="en-US" baseline="0" dirty="0" smtClean="0"/>
              <a:t> to have a look at the already published standards available at the class for reference only.</a:t>
            </a:r>
          </a:p>
          <a:p>
            <a:endParaRPr lang="en-US" baseline="0" dirty="0" smtClean="0"/>
          </a:p>
          <a:p>
            <a:r>
              <a:rPr lang="en-US" baseline="0" dirty="0" smtClean="0"/>
              <a:t>Orange – all other standards on its way!</a:t>
            </a:r>
            <a:endParaRPr lang="en-US" dirty="0"/>
          </a:p>
        </p:txBody>
      </p:sp>
      <p:sp>
        <p:nvSpPr>
          <p:cNvPr id="4" name="Slide Number Placeholder 3"/>
          <p:cNvSpPr>
            <a:spLocks noGrp="1"/>
          </p:cNvSpPr>
          <p:nvPr>
            <p:ph type="sldNum" sz="quarter" idx="10"/>
          </p:nvPr>
        </p:nvSpPr>
        <p:spPr/>
        <p:txBody>
          <a:bodyPr/>
          <a:lstStyle/>
          <a:p>
            <a:fld id="{AD2EC2AB-FD5C-4EF7-AF8D-FB95907AF3A4}" type="slidenum">
              <a:rPr lang="en-US" smtClean="0"/>
              <a:pPr/>
              <a:t>11</a:t>
            </a:fld>
            <a:endParaRPr lang="en-US" dirty="0"/>
          </a:p>
        </p:txBody>
      </p:sp>
    </p:spTree>
    <p:extLst>
      <p:ext uri="{BB962C8B-B14F-4D97-AF65-F5344CB8AC3E}">
        <p14:creationId xmlns:p14="http://schemas.microsoft.com/office/powerpoint/2010/main" val="7017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25" eaLnBrk="0" hangingPunct="0">
              <a:defRPr>
                <a:solidFill>
                  <a:schemeClr val="tx1"/>
                </a:solidFill>
                <a:latin typeface="Arial" charset="0"/>
              </a:defRPr>
            </a:lvl1pPr>
            <a:lvl2pPr marL="721626" indent="-277548" defTabSz="912825" eaLnBrk="0" hangingPunct="0">
              <a:defRPr>
                <a:solidFill>
                  <a:schemeClr val="tx1"/>
                </a:solidFill>
                <a:latin typeface="Arial" charset="0"/>
              </a:defRPr>
            </a:lvl2pPr>
            <a:lvl3pPr marL="1110192" indent="-222039" defTabSz="912825" eaLnBrk="0" hangingPunct="0">
              <a:defRPr>
                <a:solidFill>
                  <a:schemeClr val="tx1"/>
                </a:solidFill>
                <a:latin typeface="Arial" charset="0"/>
              </a:defRPr>
            </a:lvl3pPr>
            <a:lvl4pPr marL="1554269" indent="-222039" defTabSz="912825" eaLnBrk="0" hangingPunct="0">
              <a:defRPr>
                <a:solidFill>
                  <a:schemeClr val="tx1"/>
                </a:solidFill>
                <a:latin typeface="Arial" charset="0"/>
              </a:defRPr>
            </a:lvl4pPr>
            <a:lvl5pPr marL="1998346" indent="-222039" defTabSz="912825" eaLnBrk="0" hangingPunct="0">
              <a:defRPr>
                <a:solidFill>
                  <a:schemeClr val="tx1"/>
                </a:solidFill>
                <a:latin typeface="Arial" charset="0"/>
              </a:defRPr>
            </a:lvl5pPr>
            <a:lvl6pPr marL="2442424" indent="-222039" algn="ctr" defTabSz="912825" eaLnBrk="0" fontAlgn="base" hangingPunct="0">
              <a:spcBef>
                <a:spcPct val="0"/>
              </a:spcBef>
              <a:spcAft>
                <a:spcPct val="0"/>
              </a:spcAft>
              <a:defRPr>
                <a:solidFill>
                  <a:schemeClr val="tx1"/>
                </a:solidFill>
                <a:latin typeface="Arial" charset="0"/>
              </a:defRPr>
            </a:lvl6pPr>
            <a:lvl7pPr marL="2886502" indent="-222039" algn="ctr" defTabSz="912825" eaLnBrk="0" fontAlgn="base" hangingPunct="0">
              <a:spcBef>
                <a:spcPct val="0"/>
              </a:spcBef>
              <a:spcAft>
                <a:spcPct val="0"/>
              </a:spcAft>
              <a:defRPr>
                <a:solidFill>
                  <a:schemeClr val="tx1"/>
                </a:solidFill>
                <a:latin typeface="Arial" charset="0"/>
              </a:defRPr>
            </a:lvl7pPr>
            <a:lvl8pPr marL="3330578" indent="-222039" algn="ctr" defTabSz="912825" eaLnBrk="0" fontAlgn="base" hangingPunct="0">
              <a:spcBef>
                <a:spcPct val="0"/>
              </a:spcBef>
              <a:spcAft>
                <a:spcPct val="0"/>
              </a:spcAft>
              <a:defRPr>
                <a:solidFill>
                  <a:schemeClr val="tx1"/>
                </a:solidFill>
                <a:latin typeface="Arial" charset="0"/>
              </a:defRPr>
            </a:lvl8pPr>
            <a:lvl9pPr marL="3774655" indent="-222039" algn="ctr" defTabSz="912825" eaLnBrk="0" fontAlgn="base" hangingPunct="0">
              <a:spcBef>
                <a:spcPct val="0"/>
              </a:spcBef>
              <a:spcAft>
                <a:spcPct val="0"/>
              </a:spcAft>
              <a:defRPr>
                <a:solidFill>
                  <a:schemeClr val="tx1"/>
                </a:solidFill>
                <a:latin typeface="Arial" charset="0"/>
              </a:defRPr>
            </a:lvl9pPr>
          </a:lstStyle>
          <a:p>
            <a:pPr eaLnBrk="1" hangingPunct="1"/>
            <a:fld id="{4DAFE5AA-0223-491B-BF31-A75E06982C36}" type="slidenum">
              <a:rPr lang="en-US" smtClean="0">
                <a:solidFill>
                  <a:srgbClr val="000000"/>
                </a:solidFill>
              </a:rPr>
              <a:pPr eaLnBrk="1" hangingPunct="1"/>
              <a:t>12</a:t>
            </a:fld>
            <a:endParaRPr lang="en-US" dirty="0" smtClean="0">
              <a:solidFill>
                <a:srgbClr val="000000"/>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CC56DCF-EF73-4F96-82E6-287C6DB8B99D}" type="slidenum">
              <a:rPr lang="en-GB" sz="1200" smtClean="0">
                <a:solidFill>
                  <a:schemeClr val="tx1"/>
                </a:solidFill>
                <a:latin typeface="Times" pitchFamily="18" charset="0"/>
              </a:rPr>
              <a:pPr/>
              <a:t>13</a:t>
            </a:fld>
            <a:endParaRPr lang="en-GB" sz="1200" dirty="0">
              <a:solidFill>
                <a:schemeClr val="tx1"/>
              </a:solidFill>
              <a:latin typeface="Times"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25" eaLnBrk="0" hangingPunct="0">
              <a:defRPr>
                <a:solidFill>
                  <a:schemeClr val="tx1"/>
                </a:solidFill>
                <a:latin typeface="Arial" charset="0"/>
              </a:defRPr>
            </a:lvl1pPr>
            <a:lvl2pPr marL="721626" indent="-277548" defTabSz="912825" eaLnBrk="0" hangingPunct="0">
              <a:defRPr>
                <a:solidFill>
                  <a:schemeClr val="tx1"/>
                </a:solidFill>
                <a:latin typeface="Arial" charset="0"/>
              </a:defRPr>
            </a:lvl2pPr>
            <a:lvl3pPr marL="1110192" indent="-222039" defTabSz="912825" eaLnBrk="0" hangingPunct="0">
              <a:defRPr>
                <a:solidFill>
                  <a:schemeClr val="tx1"/>
                </a:solidFill>
                <a:latin typeface="Arial" charset="0"/>
              </a:defRPr>
            </a:lvl3pPr>
            <a:lvl4pPr marL="1554269" indent="-222039" defTabSz="912825" eaLnBrk="0" hangingPunct="0">
              <a:defRPr>
                <a:solidFill>
                  <a:schemeClr val="tx1"/>
                </a:solidFill>
                <a:latin typeface="Arial" charset="0"/>
              </a:defRPr>
            </a:lvl4pPr>
            <a:lvl5pPr marL="1998346" indent="-222039" defTabSz="912825" eaLnBrk="0" hangingPunct="0">
              <a:defRPr>
                <a:solidFill>
                  <a:schemeClr val="tx1"/>
                </a:solidFill>
                <a:latin typeface="Arial" charset="0"/>
              </a:defRPr>
            </a:lvl5pPr>
            <a:lvl6pPr marL="2442424" indent="-222039" algn="ctr" defTabSz="912825" eaLnBrk="0" fontAlgn="base" hangingPunct="0">
              <a:spcBef>
                <a:spcPct val="0"/>
              </a:spcBef>
              <a:spcAft>
                <a:spcPct val="0"/>
              </a:spcAft>
              <a:defRPr>
                <a:solidFill>
                  <a:schemeClr val="tx1"/>
                </a:solidFill>
                <a:latin typeface="Arial" charset="0"/>
              </a:defRPr>
            </a:lvl6pPr>
            <a:lvl7pPr marL="2886502" indent="-222039" algn="ctr" defTabSz="912825" eaLnBrk="0" fontAlgn="base" hangingPunct="0">
              <a:spcBef>
                <a:spcPct val="0"/>
              </a:spcBef>
              <a:spcAft>
                <a:spcPct val="0"/>
              </a:spcAft>
              <a:defRPr>
                <a:solidFill>
                  <a:schemeClr val="tx1"/>
                </a:solidFill>
                <a:latin typeface="Arial" charset="0"/>
              </a:defRPr>
            </a:lvl7pPr>
            <a:lvl8pPr marL="3330578" indent="-222039" algn="ctr" defTabSz="912825" eaLnBrk="0" fontAlgn="base" hangingPunct="0">
              <a:spcBef>
                <a:spcPct val="0"/>
              </a:spcBef>
              <a:spcAft>
                <a:spcPct val="0"/>
              </a:spcAft>
              <a:defRPr>
                <a:solidFill>
                  <a:schemeClr val="tx1"/>
                </a:solidFill>
                <a:latin typeface="Arial" charset="0"/>
              </a:defRPr>
            </a:lvl8pPr>
            <a:lvl9pPr marL="3774655" indent="-222039" algn="ctr" defTabSz="912825" eaLnBrk="0" fontAlgn="base" hangingPunct="0">
              <a:spcBef>
                <a:spcPct val="0"/>
              </a:spcBef>
              <a:spcAft>
                <a:spcPct val="0"/>
              </a:spcAft>
              <a:defRPr>
                <a:solidFill>
                  <a:schemeClr val="tx1"/>
                </a:solidFill>
                <a:latin typeface="Arial" charset="0"/>
              </a:defRPr>
            </a:lvl9pPr>
          </a:lstStyle>
          <a:p>
            <a:pPr eaLnBrk="1" hangingPunct="1"/>
            <a:fld id="{0E16A71F-9BC8-4D96-B531-B8F4FF83802D}" type="slidenum">
              <a:rPr lang="en-US" smtClean="0"/>
              <a:pPr eaLnBrk="1" hangingPunct="1"/>
              <a:t>14</a:t>
            </a:fld>
            <a:endParaRPr lang="en-US" dirty="0"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15</a:t>
            </a:fld>
            <a:endParaRPr lang="en-GB" dirty="0"/>
          </a:p>
        </p:txBody>
      </p:sp>
    </p:spTree>
    <p:extLst>
      <p:ext uri="{BB962C8B-B14F-4D97-AF65-F5344CB8AC3E}">
        <p14:creationId xmlns:p14="http://schemas.microsoft.com/office/powerpoint/2010/main" val="2171337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51E0A46-E282-466B-B301-27DD72275F50}" type="slidenum">
              <a:rPr lang="en-GB" sz="1200" smtClean="0">
                <a:solidFill>
                  <a:schemeClr val="tx1"/>
                </a:solidFill>
                <a:latin typeface="Times" pitchFamily="18" charset="0"/>
              </a:rPr>
              <a:pPr/>
              <a:t>16</a:t>
            </a:fld>
            <a:endParaRPr lang="en-GB" sz="1200" dirty="0">
              <a:solidFill>
                <a:schemeClr val="tx1"/>
              </a:solidFill>
              <a:latin typeface="Times"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551C0D5F-FDB5-461B-890E-5DCDCCD91677}" type="slidenum">
              <a:rPr lang="en-GB" sz="1200" smtClean="0">
                <a:solidFill>
                  <a:schemeClr val="tx1"/>
                </a:solidFill>
                <a:latin typeface="Times" pitchFamily="18" charset="0"/>
              </a:rPr>
              <a:pPr/>
              <a:t>17</a:t>
            </a:fld>
            <a:endParaRPr lang="en-GB" sz="1200" dirty="0">
              <a:solidFill>
                <a:schemeClr val="tx1"/>
              </a:solidFill>
              <a:latin typeface="Times" pitchFamily="18" charset="0"/>
            </a:endParaRPr>
          </a:p>
        </p:txBody>
      </p:sp>
      <p:sp>
        <p:nvSpPr>
          <p:cNvPr id="68611"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465138" eaLnBrk="0" hangingPunct="0">
              <a:defRPr sz="3200">
                <a:solidFill>
                  <a:srgbClr val="0434B1"/>
                </a:solidFill>
                <a:latin typeface="Times New Roman" pitchFamily="18" charset="0"/>
              </a:defRPr>
            </a:lvl1pPr>
            <a:lvl2pPr marL="742950" indent="-285750" defTabSz="465138" eaLnBrk="0" hangingPunct="0">
              <a:defRPr sz="3200">
                <a:solidFill>
                  <a:srgbClr val="0434B1"/>
                </a:solidFill>
                <a:latin typeface="Times New Roman" pitchFamily="18" charset="0"/>
              </a:defRPr>
            </a:lvl2pPr>
            <a:lvl3pPr marL="1143000" indent="-228600" defTabSz="465138" eaLnBrk="0" hangingPunct="0">
              <a:defRPr sz="3200">
                <a:solidFill>
                  <a:srgbClr val="0434B1"/>
                </a:solidFill>
                <a:latin typeface="Times New Roman" pitchFamily="18" charset="0"/>
              </a:defRPr>
            </a:lvl3pPr>
            <a:lvl4pPr marL="1600200" indent="-228600" defTabSz="465138" eaLnBrk="0" hangingPunct="0">
              <a:defRPr sz="3200">
                <a:solidFill>
                  <a:srgbClr val="0434B1"/>
                </a:solidFill>
                <a:latin typeface="Times New Roman" pitchFamily="18" charset="0"/>
              </a:defRPr>
            </a:lvl4pPr>
            <a:lvl5pPr marL="2057400" indent="-228600" defTabSz="465138" eaLnBrk="0" hangingPunct="0">
              <a:defRPr sz="3200">
                <a:solidFill>
                  <a:srgbClr val="0434B1"/>
                </a:solidFill>
                <a:latin typeface="Times New Roman" pitchFamily="18" charset="0"/>
              </a:defRPr>
            </a:lvl5pPr>
            <a:lvl6pPr marL="2514600" indent="-228600" defTabSz="465138"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65138"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65138"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65138" eaLnBrk="0" fontAlgn="base" hangingPunct="0">
              <a:lnSpc>
                <a:spcPct val="85000"/>
              </a:lnSpc>
              <a:spcBef>
                <a:spcPct val="0"/>
              </a:spcBef>
              <a:spcAft>
                <a:spcPct val="0"/>
              </a:spcAft>
              <a:defRPr sz="3200">
                <a:solidFill>
                  <a:srgbClr val="0434B1"/>
                </a:solidFill>
                <a:latin typeface="Times New Roman" pitchFamily="18" charset="0"/>
              </a:defRPr>
            </a:lvl9pPr>
          </a:lstStyle>
          <a:p>
            <a:pPr algn="r" eaLnBrk="1" hangingPunct="1">
              <a:lnSpc>
                <a:spcPct val="100000"/>
              </a:lnSpc>
            </a:pPr>
            <a:fld id="{B605A6CD-A5E6-44AA-B249-5A574C9CCC74}" type="slidenum">
              <a:rPr lang="en-GB" sz="1200" smtClean="0">
                <a:solidFill>
                  <a:schemeClr val="tx1"/>
                </a:solidFill>
                <a:latin typeface="Calibri" pitchFamily="34" charset="0"/>
                <a:ea typeface="ＭＳ Ｐゴシック" pitchFamily="34" charset="-128"/>
              </a:rPr>
              <a:pPr algn="r" eaLnBrk="1" hangingPunct="1">
                <a:lnSpc>
                  <a:spcPct val="100000"/>
                </a:lnSpc>
              </a:pPr>
              <a:t>17</a:t>
            </a:fld>
            <a:endParaRPr lang="en-GB" sz="1200" dirty="0">
              <a:solidFill>
                <a:schemeClr val="tx1"/>
              </a:solidFill>
              <a:latin typeface="Calibri" pitchFamily="34" charset="0"/>
              <a:ea typeface="ＭＳ Ｐゴシック" pitchFamily="34" charset="-128"/>
            </a:endParaRPr>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xfrm>
            <a:off x="686421" y="4344025"/>
            <a:ext cx="5485158" cy="4114488"/>
          </a:xfrm>
          <a:noFill/>
        </p:spPr>
        <p:txBody>
          <a:bodyPr lIns="91435" tIns="45718" rIns="91435" bIns="45718"/>
          <a:lstStyle/>
          <a:p>
            <a:pPr defTabSz="448650"/>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43879EB5-021D-465A-A1D7-3DF95F6DD261}" type="slidenum">
              <a:rPr lang="en-GB" sz="1200" smtClean="0">
                <a:solidFill>
                  <a:schemeClr val="tx1"/>
                </a:solidFill>
                <a:latin typeface="Times" pitchFamily="18" charset="0"/>
              </a:rPr>
              <a:pPr/>
              <a:t>18</a:t>
            </a:fld>
            <a:endParaRPr lang="en-GB" sz="1200" dirty="0">
              <a:solidFill>
                <a:schemeClr val="tx1"/>
              </a:solidFill>
              <a:latin typeface="Times"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76F6742A-2606-4E29-9C74-5AA8D9FE45CF}" type="slidenum">
              <a:rPr lang="en-GB" sz="1200" smtClean="0">
                <a:solidFill>
                  <a:schemeClr val="tx1"/>
                </a:solidFill>
                <a:latin typeface="Times" pitchFamily="18" charset="0"/>
              </a:rPr>
              <a:pPr/>
              <a:t>19</a:t>
            </a:fld>
            <a:endParaRPr lang="en-GB" sz="1200" dirty="0">
              <a:solidFill>
                <a:schemeClr val="tx1"/>
              </a:solidFill>
              <a:latin typeface="Times" pitchFamily="18" charset="0"/>
            </a:endParaRPr>
          </a:p>
        </p:txBody>
      </p:sp>
      <p:sp>
        <p:nvSpPr>
          <p:cNvPr id="70659" name="Rectangle 7"/>
          <p:cNvSpPr txBox="1">
            <a:spLocks noGrp="1" noChangeArrowheads="1"/>
          </p:cNvSpPr>
          <p:nvPr/>
        </p:nvSpPr>
        <p:spPr bwMode="auto">
          <a:xfrm>
            <a:off x="3887133" y="8686489"/>
            <a:ext cx="2970868"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63" tIns="45431" rIns="90863" bIns="45431" anchor="b"/>
          <a:lstStyle>
            <a:lvl1pPr defTabSz="925513" eaLnBrk="0" hangingPunct="0">
              <a:defRPr sz="3200">
                <a:solidFill>
                  <a:srgbClr val="0434B1"/>
                </a:solidFill>
                <a:latin typeface="Times New Roman" pitchFamily="18" charset="0"/>
              </a:defRPr>
            </a:lvl1pPr>
            <a:lvl2pPr marL="742950" indent="-285750" defTabSz="925513" eaLnBrk="0" hangingPunct="0">
              <a:defRPr sz="3200">
                <a:solidFill>
                  <a:srgbClr val="0434B1"/>
                </a:solidFill>
                <a:latin typeface="Times New Roman" pitchFamily="18" charset="0"/>
              </a:defRPr>
            </a:lvl2pPr>
            <a:lvl3pPr marL="1143000" indent="-228600" defTabSz="925513" eaLnBrk="0" hangingPunct="0">
              <a:defRPr sz="3200">
                <a:solidFill>
                  <a:srgbClr val="0434B1"/>
                </a:solidFill>
                <a:latin typeface="Times New Roman" pitchFamily="18" charset="0"/>
              </a:defRPr>
            </a:lvl3pPr>
            <a:lvl4pPr marL="1600200" indent="-228600" defTabSz="925513" eaLnBrk="0" hangingPunct="0">
              <a:defRPr sz="3200">
                <a:solidFill>
                  <a:srgbClr val="0434B1"/>
                </a:solidFill>
                <a:latin typeface="Times New Roman" pitchFamily="18" charset="0"/>
              </a:defRPr>
            </a:lvl4pPr>
            <a:lvl5pPr marL="2057400" indent="-228600" defTabSz="925513" eaLnBrk="0" hangingPunct="0">
              <a:defRPr sz="3200">
                <a:solidFill>
                  <a:srgbClr val="0434B1"/>
                </a:solidFill>
                <a:latin typeface="Times New Roman" pitchFamily="18" charset="0"/>
              </a:defRPr>
            </a:lvl5pPr>
            <a:lvl6pPr marL="2514600" indent="-228600" defTabSz="925513"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925513"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925513"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925513" eaLnBrk="0" fontAlgn="base" hangingPunct="0">
              <a:lnSpc>
                <a:spcPct val="85000"/>
              </a:lnSpc>
              <a:spcBef>
                <a:spcPct val="0"/>
              </a:spcBef>
              <a:spcAft>
                <a:spcPct val="0"/>
              </a:spcAft>
              <a:defRPr sz="3200">
                <a:solidFill>
                  <a:srgbClr val="0434B1"/>
                </a:solidFill>
                <a:latin typeface="Times New Roman" pitchFamily="18" charset="0"/>
              </a:defRPr>
            </a:lvl9pPr>
          </a:lstStyle>
          <a:p>
            <a:pPr algn="r" eaLnBrk="1" hangingPunct="1">
              <a:lnSpc>
                <a:spcPct val="100000"/>
              </a:lnSpc>
            </a:pPr>
            <a:fld id="{8104CADE-9D8D-42CF-A5CE-7DD259E68950}" type="slidenum">
              <a:rPr lang="en-GB" sz="1200" smtClean="0">
                <a:solidFill>
                  <a:schemeClr val="tx1"/>
                </a:solidFill>
                <a:latin typeface="Arial" charset="0"/>
              </a:rPr>
              <a:pPr algn="r" eaLnBrk="1" hangingPunct="1">
                <a:lnSpc>
                  <a:spcPct val="100000"/>
                </a:lnSpc>
              </a:pPr>
              <a:t>19</a:t>
            </a:fld>
            <a:endParaRPr lang="en-GB" sz="1200" dirty="0">
              <a:solidFill>
                <a:schemeClr val="tx1"/>
              </a:solidFill>
              <a:latin typeface="Arial"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lIns="90863" tIns="45431" rIns="90863" bIns="45431"/>
          <a:lstStyle/>
          <a:p>
            <a:pPr eaLnBrk="1" hangingPunct="1"/>
            <a:endParaRPr lang="en-GB"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CF286C46-9609-484D-BEA8-F1C0BCB758CB}" type="slidenum">
              <a:rPr lang="en-GB" sz="1200" smtClean="0">
                <a:solidFill>
                  <a:schemeClr val="tx1"/>
                </a:solidFill>
                <a:latin typeface="Times" pitchFamily="18" charset="0"/>
              </a:rPr>
              <a:pPr/>
              <a:t>20</a:t>
            </a:fld>
            <a:endParaRPr lang="en-GB" sz="1200" dirty="0">
              <a:solidFill>
                <a:schemeClr val="tx1"/>
              </a:solidFill>
              <a:latin typeface="Times"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9CA820A6-4374-457C-9A73-7A8263C72574}" type="slidenum">
              <a:rPr lang="en-GB" sz="1200" smtClean="0">
                <a:solidFill>
                  <a:schemeClr val="tx1"/>
                </a:solidFill>
                <a:latin typeface="Times" pitchFamily="18" charset="0"/>
              </a:rPr>
              <a:pPr/>
              <a:t>21</a:t>
            </a:fld>
            <a:endParaRPr lang="en-GB" sz="1200" dirty="0">
              <a:solidFill>
                <a:schemeClr val="tx1"/>
              </a:solidFill>
              <a:latin typeface="Times"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E4860D2-542F-44F8-9085-C5F7107F1762}" type="slidenum">
              <a:rPr lang="en-GB" sz="1200" smtClean="0">
                <a:solidFill>
                  <a:schemeClr val="tx1"/>
                </a:solidFill>
                <a:latin typeface="Times" pitchFamily="18" charset="0"/>
              </a:rPr>
              <a:pPr/>
              <a:t>22</a:t>
            </a:fld>
            <a:endParaRPr lang="en-GB" sz="1200" dirty="0">
              <a:solidFill>
                <a:schemeClr val="tx1"/>
              </a:solidFill>
              <a:latin typeface="Times"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23</a:t>
            </a:fld>
            <a:endParaRPr lang="en-GB" dirty="0"/>
          </a:p>
        </p:txBody>
      </p:sp>
    </p:spTree>
    <p:extLst>
      <p:ext uri="{BB962C8B-B14F-4D97-AF65-F5344CB8AC3E}">
        <p14:creationId xmlns:p14="http://schemas.microsoft.com/office/powerpoint/2010/main" val="1841004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24</a:t>
            </a:fld>
            <a:endParaRPr lang="en-GB" dirty="0"/>
          </a:p>
        </p:txBody>
      </p:sp>
    </p:spTree>
    <p:extLst>
      <p:ext uri="{BB962C8B-B14F-4D97-AF65-F5344CB8AC3E}">
        <p14:creationId xmlns:p14="http://schemas.microsoft.com/office/powerpoint/2010/main" val="2019896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25</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E4860D2-542F-44F8-9085-C5F7107F1762}" type="slidenum">
              <a:rPr lang="en-GB" sz="1200" smtClean="0">
                <a:solidFill>
                  <a:schemeClr val="tx1"/>
                </a:solidFill>
                <a:latin typeface="Times" pitchFamily="18" charset="0"/>
              </a:rPr>
              <a:pPr/>
              <a:t>26</a:t>
            </a:fld>
            <a:endParaRPr lang="en-GB" sz="1200" dirty="0">
              <a:solidFill>
                <a:schemeClr val="tx1"/>
              </a:solidFill>
              <a:latin typeface="Times"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27</a:t>
            </a:fld>
            <a:endParaRPr lang="en-GB" dirty="0"/>
          </a:p>
        </p:txBody>
      </p:sp>
    </p:spTree>
    <p:extLst>
      <p:ext uri="{BB962C8B-B14F-4D97-AF65-F5344CB8AC3E}">
        <p14:creationId xmlns:p14="http://schemas.microsoft.com/office/powerpoint/2010/main" val="1849283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28</a:t>
            </a:fld>
            <a:endParaRPr lang="en-GB" dirty="0"/>
          </a:p>
        </p:txBody>
      </p:sp>
    </p:spTree>
    <p:extLst>
      <p:ext uri="{BB962C8B-B14F-4D97-AF65-F5344CB8AC3E}">
        <p14:creationId xmlns:p14="http://schemas.microsoft.com/office/powerpoint/2010/main" val="3538758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29</a:t>
            </a:fld>
            <a:endParaRPr lang="en-GB" dirty="0"/>
          </a:p>
        </p:txBody>
      </p:sp>
    </p:spTree>
    <p:extLst>
      <p:ext uri="{BB962C8B-B14F-4D97-AF65-F5344CB8AC3E}">
        <p14:creationId xmlns:p14="http://schemas.microsoft.com/office/powerpoint/2010/main" val="3534447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30</a:t>
            </a:fld>
            <a:endParaRPr lang="en-GB" dirty="0"/>
          </a:p>
        </p:txBody>
      </p:sp>
    </p:spTree>
    <p:extLst>
      <p:ext uri="{BB962C8B-B14F-4D97-AF65-F5344CB8AC3E}">
        <p14:creationId xmlns:p14="http://schemas.microsoft.com/office/powerpoint/2010/main" val="1233280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31</a:t>
            </a:fld>
            <a:endParaRPr lang="en-GB" dirty="0"/>
          </a:p>
        </p:txBody>
      </p:sp>
    </p:spTree>
    <p:extLst>
      <p:ext uri="{BB962C8B-B14F-4D97-AF65-F5344CB8AC3E}">
        <p14:creationId xmlns:p14="http://schemas.microsoft.com/office/powerpoint/2010/main" val="942519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32</a:t>
            </a:fld>
            <a:endParaRPr lang="en-GB" dirty="0"/>
          </a:p>
        </p:txBody>
      </p:sp>
    </p:spTree>
    <p:extLst>
      <p:ext uri="{BB962C8B-B14F-4D97-AF65-F5344CB8AC3E}">
        <p14:creationId xmlns:p14="http://schemas.microsoft.com/office/powerpoint/2010/main" val="978829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33</a:t>
            </a:fld>
            <a:endParaRPr lang="en-GB" dirty="0"/>
          </a:p>
        </p:txBody>
      </p:sp>
    </p:spTree>
    <p:extLst>
      <p:ext uri="{BB962C8B-B14F-4D97-AF65-F5344CB8AC3E}">
        <p14:creationId xmlns:p14="http://schemas.microsoft.com/office/powerpoint/2010/main" val="4198492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34</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E4860D2-542F-44F8-9085-C5F7107F1762}" type="slidenum">
              <a:rPr lang="en-GB" sz="1200" smtClean="0">
                <a:solidFill>
                  <a:schemeClr val="tx1"/>
                </a:solidFill>
                <a:latin typeface="Times" pitchFamily="18" charset="0"/>
              </a:rPr>
              <a:pPr/>
              <a:t>35</a:t>
            </a:fld>
            <a:endParaRPr lang="en-GB" sz="1200" dirty="0">
              <a:solidFill>
                <a:schemeClr val="tx1"/>
              </a:solidFill>
              <a:latin typeface="Times"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36</a:t>
            </a:fld>
            <a:endParaRPr lang="en-GB" dirty="0"/>
          </a:p>
        </p:txBody>
      </p:sp>
    </p:spTree>
    <p:extLst>
      <p:ext uri="{BB962C8B-B14F-4D97-AF65-F5344CB8AC3E}">
        <p14:creationId xmlns:p14="http://schemas.microsoft.com/office/powerpoint/2010/main" val="1089082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37</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38</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E4860D2-542F-44F8-9085-C5F7107F1762}" type="slidenum">
              <a:rPr lang="en-GB" sz="1200" smtClean="0">
                <a:solidFill>
                  <a:schemeClr val="tx1"/>
                </a:solidFill>
                <a:latin typeface="Times" pitchFamily="18" charset="0"/>
              </a:rPr>
              <a:pPr/>
              <a:t>39</a:t>
            </a:fld>
            <a:endParaRPr lang="en-GB" sz="1200" dirty="0">
              <a:solidFill>
                <a:schemeClr val="tx1"/>
              </a:solidFill>
              <a:latin typeface="Times"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40</a:t>
            </a:fld>
            <a:endParaRPr lang="en-GB" dirty="0"/>
          </a:p>
        </p:txBody>
      </p:sp>
    </p:spTree>
    <p:extLst>
      <p:ext uri="{BB962C8B-B14F-4D97-AF65-F5344CB8AC3E}">
        <p14:creationId xmlns:p14="http://schemas.microsoft.com/office/powerpoint/2010/main" val="1871385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41</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42</a:t>
            </a:fld>
            <a:endParaRPr lang="en-GB" dirty="0"/>
          </a:p>
        </p:txBody>
      </p:sp>
    </p:spTree>
    <p:extLst>
      <p:ext uri="{BB962C8B-B14F-4D97-AF65-F5344CB8AC3E}">
        <p14:creationId xmlns:p14="http://schemas.microsoft.com/office/powerpoint/2010/main" val="35381047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43</a:t>
            </a:fld>
            <a:endParaRPr lang="en-GB" dirty="0"/>
          </a:p>
        </p:txBody>
      </p:sp>
    </p:spTree>
    <p:extLst>
      <p:ext uri="{BB962C8B-B14F-4D97-AF65-F5344CB8AC3E}">
        <p14:creationId xmlns:p14="http://schemas.microsoft.com/office/powerpoint/2010/main" val="982477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44</a:t>
            </a:fld>
            <a:endParaRPr lang="en-GB" dirty="0"/>
          </a:p>
        </p:txBody>
      </p:sp>
    </p:spTree>
    <p:extLst>
      <p:ext uri="{BB962C8B-B14F-4D97-AF65-F5344CB8AC3E}">
        <p14:creationId xmlns:p14="http://schemas.microsoft.com/office/powerpoint/2010/main" val="14014461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45</a:t>
            </a:fld>
            <a:endParaRPr lang="en-GB" dirty="0"/>
          </a:p>
        </p:txBody>
      </p:sp>
    </p:spTree>
    <p:extLst>
      <p:ext uri="{BB962C8B-B14F-4D97-AF65-F5344CB8AC3E}">
        <p14:creationId xmlns:p14="http://schemas.microsoft.com/office/powerpoint/2010/main" val="38680556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46</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47</a:t>
            </a:fld>
            <a:endParaRPr lang="en-GB" dirty="0"/>
          </a:p>
        </p:txBody>
      </p:sp>
    </p:spTree>
    <p:extLst>
      <p:ext uri="{BB962C8B-B14F-4D97-AF65-F5344CB8AC3E}">
        <p14:creationId xmlns:p14="http://schemas.microsoft.com/office/powerpoint/2010/main" val="18214600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48</a:t>
            </a:fld>
            <a:endParaRPr lang="en-GB" dirty="0"/>
          </a:p>
        </p:txBody>
      </p:sp>
    </p:spTree>
    <p:extLst>
      <p:ext uri="{BB962C8B-B14F-4D97-AF65-F5344CB8AC3E}">
        <p14:creationId xmlns:p14="http://schemas.microsoft.com/office/powerpoint/2010/main" val="3080759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49</a:t>
            </a:fld>
            <a:endParaRPr lang="en-GB" dirty="0"/>
          </a:p>
        </p:txBody>
      </p:sp>
    </p:spTree>
    <p:extLst>
      <p:ext uri="{BB962C8B-B14F-4D97-AF65-F5344CB8AC3E}">
        <p14:creationId xmlns:p14="http://schemas.microsoft.com/office/powerpoint/2010/main" val="3200152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50</a:t>
            </a:fld>
            <a:endParaRPr lang="en-GB" dirty="0"/>
          </a:p>
        </p:txBody>
      </p:sp>
    </p:spTree>
    <p:extLst>
      <p:ext uri="{BB962C8B-B14F-4D97-AF65-F5344CB8AC3E}">
        <p14:creationId xmlns:p14="http://schemas.microsoft.com/office/powerpoint/2010/main" val="3943830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51</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2E4860D2-542F-44F8-9085-C5F7107F1762}" type="slidenum">
              <a:rPr lang="en-GB" sz="1200" smtClean="0">
                <a:solidFill>
                  <a:schemeClr val="tx1"/>
                </a:solidFill>
                <a:latin typeface="Times" pitchFamily="18" charset="0"/>
              </a:rPr>
              <a:pPr/>
              <a:t>52</a:t>
            </a:fld>
            <a:endParaRPr lang="en-GB" sz="1200" dirty="0">
              <a:solidFill>
                <a:schemeClr val="tx1"/>
              </a:solidFill>
              <a:latin typeface="Times"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53</a:t>
            </a:fld>
            <a:endParaRPr lang="en-GB" dirty="0"/>
          </a:p>
        </p:txBody>
      </p:sp>
    </p:spTree>
    <p:extLst>
      <p:ext uri="{BB962C8B-B14F-4D97-AF65-F5344CB8AC3E}">
        <p14:creationId xmlns:p14="http://schemas.microsoft.com/office/powerpoint/2010/main" val="22554569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54</a:t>
            </a:fld>
            <a:endParaRPr lang="en-GB" dirty="0"/>
          </a:p>
        </p:txBody>
      </p:sp>
    </p:spTree>
    <p:extLst>
      <p:ext uri="{BB962C8B-B14F-4D97-AF65-F5344CB8AC3E}">
        <p14:creationId xmlns:p14="http://schemas.microsoft.com/office/powerpoint/2010/main" val="38018872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55</a:t>
            </a:fld>
            <a:endParaRPr lang="en-GB" dirty="0"/>
          </a:p>
        </p:txBody>
      </p:sp>
    </p:spTree>
    <p:extLst>
      <p:ext uri="{BB962C8B-B14F-4D97-AF65-F5344CB8AC3E}">
        <p14:creationId xmlns:p14="http://schemas.microsoft.com/office/powerpoint/2010/main" val="12833218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56</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57</a:t>
            </a:fld>
            <a:endParaRPr lang="en-GB" dirty="0"/>
          </a:p>
        </p:txBody>
      </p:sp>
    </p:spTree>
    <p:extLst>
      <p:ext uri="{BB962C8B-B14F-4D97-AF65-F5344CB8AC3E}">
        <p14:creationId xmlns:p14="http://schemas.microsoft.com/office/powerpoint/2010/main" val="12337342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58</a:t>
            </a:fld>
            <a:endParaRPr lang="en-GB" dirty="0"/>
          </a:p>
        </p:txBody>
      </p:sp>
    </p:spTree>
    <p:extLst>
      <p:ext uri="{BB962C8B-B14F-4D97-AF65-F5344CB8AC3E}">
        <p14:creationId xmlns:p14="http://schemas.microsoft.com/office/powerpoint/2010/main" val="785541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12 January 2017</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59</a:t>
            </a:fld>
            <a:endParaRPr lang="en-GB" dirty="0"/>
          </a:p>
        </p:txBody>
      </p:sp>
    </p:spTree>
    <p:extLst>
      <p:ext uri="{BB962C8B-B14F-4D97-AF65-F5344CB8AC3E}">
        <p14:creationId xmlns:p14="http://schemas.microsoft.com/office/powerpoint/2010/main" val="5797341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60</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61</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62</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63</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64</a:t>
            </a:fld>
            <a:endParaRPr lang="en-GB" dirty="0"/>
          </a:p>
        </p:txBody>
      </p:sp>
    </p:spTree>
    <p:extLst>
      <p:ext uri="{BB962C8B-B14F-4D97-AF65-F5344CB8AC3E}">
        <p14:creationId xmlns:p14="http://schemas.microsoft.com/office/powerpoint/2010/main" val="13025178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D93B3EF0-F0DC-4520-B982-4DB8EAA48D2E}" type="slidenum">
              <a:rPr lang="en-GB" sz="1200" smtClean="0">
                <a:solidFill>
                  <a:schemeClr val="tx1"/>
                </a:solidFill>
                <a:latin typeface="Times" pitchFamily="18" charset="0"/>
              </a:rPr>
              <a:pPr/>
              <a:t>65</a:t>
            </a:fld>
            <a:endParaRPr lang="en-GB" sz="1200" dirty="0">
              <a:solidFill>
                <a:schemeClr val="tx1"/>
              </a:solidFill>
              <a:latin typeface="Times"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9B85135E-3553-494C-AC2B-A76B2EE49D53}" type="slidenum">
              <a:rPr lang="en-GB" sz="1200" smtClean="0">
                <a:solidFill>
                  <a:schemeClr val="tx1"/>
                </a:solidFill>
                <a:latin typeface="Times" pitchFamily="18" charset="0"/>
              </a:rPr>
              <a:pPr/>
              <a:t>66</a:t>
            </a:fld>
            <a:endParaRPr lang="en-GB" sz="1200" dirty="0">
              <a:solidFill>
                <a:schemeClr val="tx1"/>
              </a:solidFill>
              <a:latin typeface="Times"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GB"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Master" Target="../slideMasters/slideMaster10.xml"/><Relationship Id="rId5" Type="http://schemas.microsoft.com/office/2007/relationships/hdphoto" Target="../media/hdphoto2.wdp"/><Relationship Id="rId4" Type="http://schemas.openxmlformats.org/officeDocument/2006/relationships/image" Target="../media/image10.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Master" Target="../slideMasters/slideMaster11.xml"/><Relationship Id="rId5" Type="http://schemas.microsoft.com/office/2007/relationships/hdphoto" Target="../media/hdphoto2.wdp"/><Relationship Id="rId4" Type="http://schemas.openxmlformats.org/officeDocument/2006/relationships/image" Target="../media/image10.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24" descr="PPT-cover-blue-LOW"/>
          <p:cNvPicPr>
            <a:picLocks noChangeAspect="1" noChangeArrowheads="1"/>
          </p:cNvPicPr>
          <p:nvPr userDrawn="1"/>
        </p:nvPicPr>
        <p:blipFill>
          <a:blip r:embed="rId2"/>
          <a:srcRect t="15186"/>
          <a:stretch>
            <a:fillRect/>
          </a:stretch>
        </p:blipFill>
        <p:spPr bwMode="auto">
          <a:xfrm>
            <a:off x="0" y="0"/>
            <a:ext cx="9144000" cy="3697288"/>
          </a:xfrm>
          <a:prstGeom prst="rect">
            <a:avLst/>
          </a:prstGeom>
          <a:noFill/>
        </p:spPr>
      </p:pic>
      <p:sp>
        <p:nvSpPr>
          <p:cNvPr id="107537" name="SD_FLD_Author"/>
          <p:cNvSpPr txBox="1">
            <a:spLocks noChangeArrowheads="1"/>
          </p:cNvSpPr>
          <p:nvPr/>
        </p:nvSpPr>
        <p:spPr bwMode="auto">
          <a:xfrm>
            <a:off x="146069" y="5214938"/>
            <a:ext cx="4500000" cy="35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spcBef>
                <a:spcPct val="50000"/>
              </a:spcBef>
            </a:pPr>
            <a:endParaRPr lang="en-GB" altLang="ja-JP" sz="1600" cap="none" baseline="0" dirty="0">
              <a:solidFill>
                <a:srgbClr val="666666"/>
              </a:solidFill>
              <a:ea typeface="ＭＳ Ｐゴシック" charset="-128"/>
              <a:cs typeface="Arial" charset="0"/>
            </a:endParaRPr>
          </a:p>
        </p:txBody>
      </p:sp>
      <p:sp>
        <p:nvSpPr>
          <p:cNvPr id="107538" name="SD_FLD_InsertDate"/>
          <p:cNvSpPr txBox="1">
            <a:spLocks noChangeArrowheads="1"/>
          </p:cNvSpPr>
          <p:nvPr/>
        </p:nvSpPr>
        <p:spPr bwMode="auto">
          <a:xfrm>
            <a:off x="146069" y="5572800"/>
            <a:ext cx="4500000" cy="35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bIns="0" anchor="t" anchorCtr="0"/>
          <a:lstStyle/>
          <a:p>
            <a:pPr>
              <a:spcBef>
                <a:spcPct val="50000"/>
              </a:spcBef>
            </a:pPr>
            <a:endParaRPr lang="en-GB" altLang="ja-JP" sz="1600" dirty="0">
              <a:solidFill>
                <a:srgbClr val="666666"/>
              </a:solidFill>
              <a:ea typeface="ＭＳ Ｐゴシック" charset="-128"/>
              <a:cs typeface="Arial" charset="0"/>
            </a:endParaRPr>
          </a:p>
        </p:txBody>
      </p:sp>
      <p:sp>
        <p:nvSpPr>
          <p:cNvPr id="107539" name="SD_FLD_DocumentNumber"/>
          <p:cNvSpPr txBox="1">
            <a:spLocks noChangeArrowheads="1"/>
          </p:cNvSpPr>
          <p:nvPr/>
        </p:nvSpPr>
        <p:spPr bwMode="auto">
          <a:xfrm rot="16200000">
            <a:off x="7375525" y="1774825"/>
            <a:ext cx="3365500"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a:spcBef>
                <a:spcPct val="50000"/>
              </a:spcBef>
            </a:pPr>
            <a:endParaRPr lang="en-GB" altLang="ja-JP" sz="700" dirty="0">
              <a:solidFill>
                <a:srgbClr val="666666"/>
              </a:solidFill>
              <a:ea typeface="ＭＳ Ｐゴシック" charset="-128"/>
              <a:cs typeface="Arial" charset="0"/>
            </a:endParaRPr>
          </a:p>
        </p:txBody>
      </p:sp>
      <p:sp>
        <p:nvSpPr>
          <p:cNvPr id="107540" name="SD_FLD_Confidentiality"/>
          <p:cNvSpPr txBox="1">
            <a:spLocks noChangeArrowheads="1"/>
          </p:cNvSpPr>
          <p:nvPr/>
        </p:nvSpPr>
        <p:spPr bwMode="auto">
          <a:xfrm>
            <a:off x="250824" y="6438478"/>
            <a:ext cx="4318000" cy="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spcBef>
                <a:spcPct val="50000"/>
              </a:spcBef>
            </a:pPr>
            <a:r>
              <a:rPr lang="en-GB" altLang="ja-JP" sz="900" b="0" cap="all" baseline="0" smtClean="0">
                <a:solidFill>
                  <a:srgbClr val="F29400"/>
                </a:solidFill>
                <a:ea typeface="ＭＳ Ｐゴシック" charset="-128"/>
                <a:cs typeface="Arial" charset="0"/>
              </a:rPr>
              <a:t>Ungraded</a:t>
            </a:r>
            <a:endParaRPr lang="en-GB" altLang="ja-JP" sz="900" b="0" cap="all" baseline="0" dirty="0">
              <a:solidFill>
                <a:srgbClr val="F29400"/>
              </a:solidFill>
              <a:ea typeface="ＭＳ Ｐゴシック" charset="-128"/>
              <a:cs typeface="Arial" charset="0"/>
            </a:endParaRPr>
          </a:p>
        </p:txBody>
      </p:sp>
      <p:sp>
        <p:nvSpPr>
          <p:cNvPr id="107542" name="2"/>
          <p:cNvSpPr>
            <a:spLocks noGrp="1" noChangeArrowheads="1"/>
          </p:cNvSpPr>
          <p:nvPr>
            <p:ph type="ctrTitle"/>
          </p:nvPr>
        </p:nvSpPr>
        <p:spPr>
          <a:xfrm>
            <a:off x="146050" y="3340800"/>
            <a:ext cx="8737200" cy="1296000"/>
          </a:xfrm>
        </p:spPr>
        <p:txBody>
          <a:bodyPr lIns="90000" tIns="45720" rIns="90000" bIns="46800"/>
          <a:lstStyle>
            <a:lvl1pPr>
              <a:lnSpc>
                <a:spcPct val="80000"/>
              </a:lnSpc>
              <a:defRPr sz="3600" cap="none" baseline="0">
                <a:solidFill>
                  <a:schemeClr val="tx1"/>
                </a:solidFill>
              </a:defRPr>
            </a:lvl1pPr>
          </a:lstStyle>
          <a:p>
            <a:pPr lvl="0"/>
            <a:r>
              <a:rPr lang="en-GB" altLang="ja-JP" noProof="0" dirty="0" smtClean="0"/>
              <a:t>Click to edit Master title style</a:t>
            </a:r>
          </a:p>
        </p:txBody>
      </p:sp>
      <p:sp>
        <p:nvSpPr>
          <p:cNvPr id="107543" name="1"/>
          <p:cNvSpPr>
            <a:spLocks noGrp="1" noChangeArrowheads="1"/>
          </p:cNvSpPr>
          <p:nvPr>
            <p:ph type="subTitle" idx="1"/>
          </p:nvPr>
        </p:nvSpPr>
        <p:spPr>
          <a:xfrm>
            <a:off x="146050" y="4665600"/>
            <a:ext cx="8737200" cy="540000"/>
          </a:xfrm>
        </p:spPr>
        <p:txBody>
          <a:bodyPr lIns="90000" tIns="46800" rIns="90000" bIns="45720"/>
          <a:lstStyle>
            <a:lvl1pPr marL="0" indent="0">
              <a:spcBef>
                <a:spcPct val="0"/>
              </a:spcBef>
              <a:spcAft>
                <a:spcPct val="0"/>
              </a:spcAft>
              <a:buFont typeface="Wingdings" pitchFamily="2" charset="2"/>
              <a:buNone/>
              <a:defRPr sz="2000" cap="none" baseline="0">
                <a:solidFill>
                  <a:schemeClr val="tx1"/>
                </a:solidFill>
              </a:defRPr>
            </a:lvl1pPr>
          </a:lstStyle>
          <a:p>
            <a:pPr lvl="0"/>
            <a:r>
              <a:rPr lang="en-GB" altLang="ja-JP" noProof="0" dirty="0" smtClean="0"/>
              <a:t>Click to edit Master subtitle style</a:t>
            </a:r>
          </a:p>
        </p:txBody>
      </p:sp>
      <p:sp>
        <p:nvSpPr>
          <p:cNvPr id="107546" name="SD_FLD_Draft" hidden="1"/>
          <p:cNvSpPr txBox="1">
            <a:spLocks noChangeArrowheads="1"/>
          </p:cNvSpPr>
          <p:nvPr/>
        </p:nvSpPr>
        <p:spPr bwMode="auto">
          <a:xfrm>
            <a:off x="3811588" y="6284937"/>
            <a:ext cx="15113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ctr">
              <a:spcBef>
                <a:spcPct val="50000"/>
              </a:spcBef>
            </a:pPr>
            <a:r>
              <a:rPr lang="en-GB" altLang="ja-JP" sz="2800" dirty="0" smtClean="0">
                <a:ea typeface="ＭＳ Ｐゴシック" charset="-128"/>
                <a:cs typeface="Arial" charset="0"/>
              </a:rPr>
              <a:t>Draft</a:t>
            </a:r>
            <a:endParaRPr lang="en-GB" altLang="ja-JP" sz="2800" dirty="0">
              <a:ea typeface="ＭＳ Ｐゴシック" charset="-128"/>
              <a:cs typeface="Arial" charset="0"/>
            </a:endParaRPr>
          </a:p>
        </p:txBody>
      </p:sp>
      <p:sp>
        <p:nvSpPr>
          <p:cNvPr id="17" name="Text Box 7"/>
          <p:cNvSpPr txBox="1">
            <a:spLocks noChangeArrowheads="1"/>
          </p:cNvSpPr>
          <p:nvPr userDrawn="1"/>
        </p:nvSpPr>
        <p:spPr bwMode="auto">
          <a:xfrm>
            <a:off x="250824" y="6607175"/>
            <a:ext cx="2879725"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0" marR="0" indent="0" algn="l" defTabSz="914400" rtl="0" eaLnBrk="1" fontAlgn="base" latinLnBrk="0" hangingPunct="1">
              <a:lnSpc>
                <a:spcPct val="100000"/>
              </a:lnSpc>
              <a:spcBef>
                <a:spcPct val="50000"/>
              </a:spcBef>
              <a:spcAft>
                <a:spcPct val="0"/>
              </a:spcAft>
              <a:buClrTx/>
              <a:buSzTx/>
              <a:buFontTx/>
              <a:buNone/>
              <a:tabLst/>
              <a:defRPr/>
            </a:pPr>
            <a:r>
              <a:rPr lang="en-GB" sz="900" dirty="0" smtClean="0">
                <a:solidFill>
                  <a:srgbClr val="666666"/>
                </a:solidFill>
                <a:latin typeface="Arial" pitchFamily="34" charset="0"/>
                <a:cs typeface="+mn-cs"/>
              </a:rPr>
              <a:t>© DNV Healthcare Inc. All rights reserved</a:t>
            </a:r>
            <a:r>
              <a:rPr lang="en-GB" altLang="ja-JP" sz="900" dirty="0" smtClean="0">
                <a:solidFill>
                  <a:srgbClr val="666666"/>
                </a:solidFill>
                <a:ea typeface="ＭＳ Ｐゴシック" charset="-128"/>
                <a:cs typeface="Arial" charset="0"/>
              </a:rPr>
              <a:t>.</a:t>
            </a:r>
            <a:endParaRPr lang="en-GB" altLang="ja-JP" sz="900" dirty="0">
              <a:solidFill>
                <a:srgbClr val="666666"/>
              </a:solidFill>
              <a:ea typeface="ＭＳ Ｐゴシック" charset="-128"/>
              <a:cs typeface="Arial" charset="0"/>
            </a:endParaRPr>
          </a:p>
        </p:txBody>
      </p:sp>
      <p:pic>
        <p:nvPicPr>
          <p:cNvPr id="18" name="Immagine 2" descr="Logo_DNV_BA_right.jpg"/>
          <p:cNvPicPr>
            <a:picLocks noChangeAspect="1"/>
          </p:cNvPicPr>
          <p:nvPr userDrawn="1"/>
        </p:nvPicPr>
        <p:blipFill>
          <a:blip r:embed="rId3" cstate="print"/>
          <a:srcRect/>
          <a:stretch>
            <a:fillRect/>
          </a:stretch>
        </p:blipFill>
        <p:spPr bwMode="auto">
          <a:xfrm>
            <a:off x="8004175" y="6308725"/>
            <a:ext cx="889000" cy="4064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a:xfrm>
            <a:off x="250825" y="1268413"/>
            <a:ext cx="8642350" cy="4681537"/>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Slide Number Placeholder 3"/>
          <p:cNvSpPr>
            <a:spLocks noGrp="1"/>
          </p:cNvSpPr>
          <p:nvPr>
            <p:ph type="sldNum" sz="quarter" idx="10"/>
          </p:nvPr>
        </p:nvSpPr>
        <p:spPr>
          <a:xfrm>
            <a:off x="4391025" y="6616700"/>
            <a:ext cx="360363" cy="107950"/>
          </a:xfrm>
          <a:prstGeom prst="rect">
            <a:avLst/>
          </a:prstGeom>
        </p:spPr>
        <p:txBody>
          <a:bodyPr/>
          <a:lstStyle>
            <a:lvl1pPr>
              <a:defRPr sz="1000"/>
            </a:lvl1pPr>
          </a:lstStyle>
          <a:p>
            <a:fld id="{BE77CF70-889B-4F91-83F4-004078FC6BB8}" type="slidenum">
              <a:rPr lang="en-GB" altLang="ja-JP" smtClean="0"/>
              <a:pPr/>
              <a:t>‹#›</a:t>
            </a:fld>
            <a:endParaRPr lang="en-GB" altLang="ja-JP" dirty="0"/>
          </a:p>
        </p:txBody>
      </p:sp>
      <p:sp>
        <p:nvSpPr>
          <p:cNvPr id="5" name="Line 14"/>
          <p:cNvSpPr>
            <a:spLocks noChangeShapeType="1"/>
          </p:cNvSpPr>
          <p:nvPr userDrawn="1"/>
        </p:nvSpPr>
        <p:spPr bwMode="auto">
          <a:xfrm>
            <a:off x="250825" y="1028700"/>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
        <p:nvSpPr>
          <p:cNvPr id="6" name="Line 14"/>
          <p:cNvSpPr>
            <a:spLocks noChangeShapeType="1"/>
          </p:cNvSpPr>
          <p:nvPr userDrawn="1"/>
        </p:nvSpPr>
        <p:spPr bwMode="auto">
          <a:xfrm>
            <a:off x="250825" y="6196013"/>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Tree>
    <p:extLst>
      <p:ext uri="{BB962C8B-B14F-4D97-AF65-F5344CB8AC3E}">
        <p14:creationId xmlns:p14="http://schemas.microsoft.com/office/powerpoint/2010/main" val="5948433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3"/>
            <a:ext cx="4249739" cy="468153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8200" y="1268413"/>
            <a:ext cx="4244975" cy="468153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Slide Number Placeholder 4"/>
          <p:cNvSpPr>
            <a:spLocks noGrp="1"/>
          </p:cNvSpPr>
          <p:nvPr>
            <p:ph type="sldNum" sz="quarter" idx="10"/>
          </p:nvPr>
        </p:nvSpPr>
        <p:spPr>
          <a:xfrm>
            <a:off x="4391025" y="6616700"/>
            <a:ext cx="360363" cy="107950"/>
          </a:xfrm>
          <a:prstGeom prst="rect">
            <a:avLst/>
          </a:prstGeom>
        </p:spPr>
        <p:txBody>
          <a:bodyPr/>
          <a:lstStyle>
            <a:lvl1pPr>
              <a:defRPr sz="1000"/>
            </a:lvl1pPr>
          </a:lstStyle>
          <a:p>
            <a:fld id="{81FC7004-D4D1-41A1-8552-8F6533475018}" type="slidenum">
              <a:rPr lang="en-GB" altLang="ja-JP" smtClean="0"/>
              <a:pPr/>
              <a:t>‹#›</a:t>
            </a:fld>
            <a:endParaRPr lang="en-GB" altLang="ja-JP" dirty="0"/>
          </a:p>
        </p:txBody>
      </p:sp>
      <p:sp>
        <p:nvSpPr>
          <p:cNvPr id="6" name="Line 14"/>
          <p:cNvSpPr>
            <a:spLocks noChangeShapeType="1"/>
          </p:cNvSpPr>
          <p:nvPr userDrawn="1"/>
        </p:nvSpPr>
        <p:spPr bwMode="auto">
          <a:xfrm>
            <a:off x="250825" y="1028700"/>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
        <p:nvSpPr>
          <p:cNvPr id="7" name="Line 14"/>
          <p:cNvSpPr>
            <a:spLocks noChangeShapeType="1"/>
          </p:cNvSpPr>
          <p:nvPr userDrawn="1"/>
        </p:nvSpPr>
        <p:spPr bwMode="auto">
          <a:xfrm>
            <a:off x="250825" y="6196013"/>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Tree>
    <p:extLst>
      <p:ext uri="{BB962C8B-B14F-4D97-AF65-F5344CB8AC3E}">
        <p14:creationId xmlns:p14="http://schemas.microsoft.com/office/powerpoint/2010/main" val="14492673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7" name="Picture 15" descr="BLUE-wave-background-SLIDE-DI-TRANSIZ"/>
          <p:cNvPicPr>
            <a:picLocks noChangeAspect="1" noChangeArrowheads="1"/>
          </p:cNvPicPr>
          <p:nvPr userDrawn="1"/>
        </p:nvPicPr>
        <p:blipFill>
          <a:blip r:embed="rId2"/>
          <a:srcRect t="-2354" b="7568"/>
          <a:stretch>
            <a:fillRect/>
          </a:stretch>
        </p:blipFill>
        <p:spPr bwMode="auto">
          <a:xfrm>
            <a:off x="0" y="1557338"/>
            <a:ext cx="9144000" cy="3959225"/>
          </a:xfrm>
          <a:prstGeom prst="rect">
            <a:avLst/>
          </a:prstGeom>
          <a:noFill/>
        </p:spPr>
      </p:pic>
      <p:sp>
        <p:nvSpPr>
          <p:cNvPr id="3" name="Slide Number Placeholder 2"/>
          <p:cNvSpPr>
            <a:spLocks noGrp="1"/>
          </p:cNvSpPr>
          <p:nvPr>
            <p:ph type="sldNum" sz="quarter" idx="10"/>
          </p:nvPr>
        </p:nvSpPr>
        <p:spPr>
          <a:xfrm>
            <a:off x="4391025" y="6616700"/>
            <a:ext cx="360363" cy="107950"/>
          </a:xfrm>
          <a:prstGeom prst="rect">
            <a:avLst/>
          </a:prstGeom>
        </p:spPr>
        <p:txBody>
          <a:bodyPr/>
          <a:lstStyle>
            <a:lvl1pPr>
              <a:defRPr sz="1000"/>
            </a:lvl1pPr>
          </a:lstStyle>
          <a:p>
            <a:fld id="{3CC3CF15-DBC1-49F6-81AD-C4852A04FE39}" type="slidenum">
              <a:rPr lang="en-GB" altLang="ja-JP" smtClean="0"/>
              <a:pPr/>
              <a:t>‹#›</a:t>
            </a:fld>
            <a:endParaRPr lang="en-GB" altLang="ja-JP" dirty="0"/>
          </a:p>
        </p:txBody>
      </p:sp>
      <p:sp>
        <p:nvSpPr>
          <p:cNvPr id="5" name="Rectangle 2"/>
          <p:cNvSpPr>
            <a:spLocks noGrp="1" noChangeArrowheads="1"/>
          </p:cNvSpPr>
          <p:nvPr>
            <p:ph type="ctrTitle"/>
          </p:nvPr>
        </p:nvSpPr>
        <p:spPr>
          <a:xfrm>
            <a:off x="250824" y="333375"/>
            <a:ext cx="8632825" cy="1136650"/>
          </a:xfrm>
        </p:spPr>
        <p:txBody>
          <a:bodyPr/>
          <a:lstStyle>
            <a:lvl1pPr>
              <a:defRPr/>
            </a:lvl1pPr>
          </a:lstStyle>
          <a:p>
            <a:r>
              <a:rPr lang="en-GB" dirty="0" smtClean="0"/>
              <a:t>Click to edit Master title style</a:t>
            </a:r>
            <a:endParaRPr lang="en-GB" dirty="0"/>
          </a:p>
        </p:txBody>
      </p:sp>
      <p:sp>
        <p:nvSpPr>
          <p:cNvPr id="6" name="Rectangle 3"/>
          <p:cNvSpPr>
            <a:spLocks noGrp="1" noChangeArrowheads="1"/>
          </p:cNvSpPr>
          <p:nvPr>
            <p:ph type="subTitle" idx="1"/>
          </p:nvPr>
        </p:nvSpPr>
        <p:spPr>
          <a:xfrm>
            <a:off x="250824" y="1628775"/>
            <a:ext cx="6454775" cy="1355725"/>
          </a:xfrm>
        </p:spPr>
        <p:txBody>
          <a:bodyPr/>
          <a:lstStyle>
            <a:lvl1pPr marL="0" indent="0">
              <a:buFont typeface="Wingdings" pitchFamily="2" charset="2"/>
              <a:buNone/>
              <a:defRPr>
                <a:solidFill>
                  <a:srgbClr val="0434B1"/>
                </a:solidFill>
              </a:defRPr>
            </a:lvl1pPr>
          </a:lstStyle>
          <a:p>
            <a:r>
              <a:rPr lang="en-GB" dirty="0" smtClean="0"/>
              <a:t>Click to edit Master subtitle style</a:t>
            </a:r>
            <a:endParaRPr lang="en-GB" dirty="0"/>
          </a:p>
        </p:txBody>
      </p:sp>
    </p:spTree>
    <p:extLst>
      <p:ext uri="{BB962C8B-B14F-4D97-AF65-F5344CB8AC3E}">
        <p14:creationId xmlns:p14="http://schemas.microsoft.com/office/powerpoint/2010/main" val="37667638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Slide Number Placeholder 2"/>
          <p:cNvSpPr>
            <a:spLocks noGrp="1"/>
          </p:cNvSpPr>
          <p:nvPr>
            <p:ph type="sldNum" sz="quarter" idx="10"/>
          </p:nvPr>
        </p:nvSpPr>
        <p:spPr>
          <a:xfrm>
            <a:off x="4391025" y="6616700"/>
            <a:ext cx="360363" cy="107950"/>
          </a:xfrm>
          <a:prstGeom prst="rect">
            <a:avLst/>
          </a:prstGeom>
        </p:spPr>
        <p:txBody>
          <a:bodyPr/>
          <a:lstStyle>
            <a:lvl1pPr>
              <a:defRPr sz="1000"/>
            </a:lvl1pPr>
          </a:lstStyle>
          <a:p>
            <a:fld id="{96D4924F-66DD-40F9-8C86-295D259E1448}" type="slidenum">
              <a:rPr lang="en-GB" altLang="ja-JP" smtClean="0"/>
              <a:pPr/>
              <a:t>‹#›</a:t>
            </a:fld>
            <a:endParaRPr lang="en-GB" altLang="ja-JP" dirty="0"/>
          </a:p>
        </p:txBody>
      </p:sp>
      <p:sp>
        <p:nvSpPr>
          <p:cNvPr id="4" name="Line 14"/>
          <p:cNvSpPr>
            <a:spLocks noChangeShapeType="1"/>
          </p:cNvSpPr>
          <p:nvPr userDrawn="1"/>
        </p:nvSpPr>
        <p:spPr bwMode="auto">
          <a:xfrm>
            <a:off x="250825" y="1028700"/>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
        <p:nvSpPr>
          <p:cNvPr id="5" name="Line 14"/>
          <p:cNvSpPr>
            <a:spLocks noChangeShapeType="1"/>
          </p:cNvSpPr>
          <p:nvPr userDrawn="1"/>
        </p:nvSpPr>
        <p:spPr bwMode="auto">
          <a:xfrm>
            <a:off x="250825" y="6196013"/>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Tree>
    <p:extLst>
      <p:ext uri="{BB962C8B-B14F-4D97-AF65-F5344CB8AC3E}">
        <p14:creationId xmlns:p14="http://schemas.microsoft.com/office/powerpoint/2010/main" val="3170605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4391025" y="6616700"/>
            <a:ext cx="360363" cy="107950"/>
          </a:xfrm>
          <a:prstGeom prst="rect">
            <a:avLst/>
          </a:prstGeom>
        </p:spPr>
        <p:txBody>
          <a:bodyPr/>
          <a:lstStyle>
            <a:lvl1pPr>
              <a:defRPr sz="1000"/>
            </a:lvl1pPr>
          </a:lstStyle>
          <a:p>
            <a:fld id="{5B42B8C2-0632-4502-ACD0-CAFB86998C13}" type="slidenum">
              <a:rPr lang="en-GB" altLang="ja-JP" smtClean="0"/>
              <a:pPr/>
              <a:t>‹#›</a:t>
            </a:fld>
            <a:endParaRPr lang="en-GB" altLang="ja-JP" dirty="0"/>
          </a:p>
        </p:txBody>
      </p:sp>
      <p:sp>
        <p:nvSpPr>
          <p:cNvPr id="4" name="Line 14"/>
          <p:cNvSpPr>
            <a:spLocks noChangeShapeType="1"/>
          </p:cNvSpPr>
          <p:nvPr userDrawn="1"/>
        </p:nvSpPr>
        <p:spPr bwMode="auto">
          <a:xfrm>
            <a:off x="250825" y="6196013"/>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Tree>
    <p:extLst>
      <p:ext uri="{BB962C8B-B14F-4D97-AF65-F5344CB8AC3E}">
        <p14:creationId xmlns:p14="http://schemas.microsoft.com/office/powerpoint/2010/main" val="39503690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4391025" y="6616700"/>
            <a:ext cx="360363" cy="107950"/>
          </a:xfrm>
          <a:prstGeom prst="rect">
            <a:avLst/>
          </a:prstGeom>
        </p:spPr>
        <p:txBody>
          <a:bodyPr/>
          <a:lstStyle>
            <a:lvl1pPr>
              <a:defRPr sz="1000"/>
            </a:lvl1pPr>
          </a:lstStyle>
          <a:p>
            <a:fld id="{3CC3CF15-DBC1-49F6-81AD-C4852A04FE39}" type="slidenum">
              <a:rPr lang="en-GB" altLang="ja-JP" smtClean="0"/>
              <a:pPr/>
              <a:t>‹#›</a:t>
            </a:fld>
            <a:endParaRPr lang="en-GB" altLang="ja-JP" dirty="0"/>
          </a:p>
        </p:txBody>
      </p:sp>
      <p:sp>
        <p:nvSpPr>
          <p:cNvPr id="4" name="Text Box 15"/>
          <p:cNvSpPr txBox="1">
            <a:spLocks noChangeArrowheads="1"/>
          </p:cNvSpPr>
          <p:nvPr userDrawn="1"/>
        </p:nvSpPr>
        <p:spPr bwMode="auto">
          <a:xfrm>
            <a:off x="215900" y="5214938"/>
            <a:ext cx="2895600" cy="274637"/>
          </a:xfrm>
          <a:prstGeom prst="rect">
            <a:avLst/>
          </a:prstGeom>
          <a:noFill/>
          <a:ln w="9525">
            <a:noFill/>
            <a:miter lim="800000"/>
            <a:headEnd/>
            <a:tailEnd/>
          </a:ln>
        </p:spPr>
        <p:txBody>
          <a:bodyPr>
            <a:spAutoFit/>
          </a:bodyPr>
          <a:lstStyle/>
          <a:p>
            <a:pPr fontAlgn="auto">
              <a:spcBef>
                <a:spcPts val="0"/>
              </a:spcBef>
              <a:spcAft>
                <a:spcPts val="0"/>
              </a:spcAft>
              <a:defRPr/>
            </a:pPr>
            <a:r>
              <a:rPr lang="en-GB" sz="1200" dirty="0" smtClean="0">
                <a:solidFill>
                  <a:srgbClr val="175A98"/>
                </a:solidFill>
                <a:latin typeface="Arial" pitchFamily="34" charset="0"/>
                <a:cs typeface="Arial" pitchFamily="34" charset="0"/>
              </a:rPr>
              <a:t>www.dnvba.com</a:t>
            </a:r>
            <a:endParaRPr lang="en-GB" sz="1200" dirty="0">
              <a:solidFill>
                <a:srgbClr val="175A98"/>
              </a:solidFill>
              <a:latin typeface="Arial" pitchFamily="34" charset="0"/>
              <a:cs typeface="Arial" pitchFamily="34" charset="0"/>
            </a:endParaRPr>
          </a:p>
        </p:txBody>
      </p:sp>
      <p:pic>
        <p:nvPicPr>
          <p:cNvPr id="6" name="Picture 16" descr="BLUE-wave-no-background"/>
          <p:cNvPicPr>
            <a:picLocks noChangeAspect="1" noChangeArrowheads="1"/>
          </p:cNvPicPr>
          <p:nvPr userDrawn="1"/>
        </p:nvPicPr>
        <p:blipFill>
          <a:blip r:embed="rId2"/>
          <a:srcRect l="552"/>
          <a:stretch>
            <a:fillRect/>
          </a:stretch>
        </p:blipFill>
        <p:spPr bwMode="auto">
          <a:xfrm>
            <a:off x="0" y="1844675"/>
            <a:ext cx="9144000" cy="2984500"/>
          </a:xfrm>
          <a:prstGeom prst="rect">
            <a:avLst/>
          </a:prstGeom>
          <a:noFill/>
        </p:spPr>
      </p:pic>
    </p:spTree>
    <p:extLst>
      <p:ext uri="{BB962C8B-B14F-4D97-AF65-F5344CB8AC3E}">
        <p14:creationId xmlns:p14="http://schemas.microsoft.com/office/powerpoint/2010/main" val="7319889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88913"/>
            <a:ext cx="6840538" cy="647700"/>
          </a:xfrm>
        </p:spPr>
        <p:txBody>
          <a:bodyPr/>
          <a:lstStyle/>
          <a:p>
            <a:r>
              <a:rPr lang="en-GB" dirty="0" smtClean="0"/>
              <a:t>Click to edit Master title style</a:t>
            </a:r>
            <a:endParaRPr lang="en-GB" dirty="0"/>
          </a:p>
        </p:txBody>
      </p:sp>
      <p:sp>
        <p:nvSpPr>
          <p:cNvPr id="3" name="Text Placeholder 2"/>
          <p:cNvSpPr>
            <a:spLocks noGrp="1"/>
          </p:cNvSpPr>
          <p:nvPr>
            <p:ph type="body" sz="half" idx="1"/>
          </p:nvPr>
        </p:nvSpPr>
        <p:spPr>
          <a:xfrm>
            <a:off x="250825" y="1125538"/>
            <a:ext cx="8713788" cy="2514600"/>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250825" y="3792538"/>
            <a:ext cx="8713788" cy="2516187"/>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6" name="Rectangle 33"/>
          <p:cNvSpPr>
            <a:spLocks noGrp="1" noChangeArrowheads="1"/>
          </p:cNvSpPr>
          <p:nvPr>
            <p:ph type="sldNum" sz="quarter" idx="11"/>
          </p:nvPr>
        </p:nvSpPr>
        <p:spPr>
          <a:xfrm>
            <a:off x="4391025" y="6616700"/>
            <a:ext cx="360363" cy="107950"/>
          </a:xfrm>
          <a:prstGeom prst="rect">
            <a:avLst/>
          </a:prstGeom>
          <a:ln/>
        </p:spPr>
        <p:txBody>
          <a:bodyPr/>
          <a:lstStyle>
            <a:lvl1pPr>
              <a:defRPr/>
            </a:lvl1pPr>
          </a:lstStyle>
          <a:p>
            <a:pPr>
              <a:defRPr/>
            </a:pPr>
            <a:r>
              <a:rPr lang="en-GB" dirty="0"/>
              <a:t> Slide </a:t>
            </a:r>
            <a:fld id="{0A62E97B-EB2F-410E-9F8C-0717AF673471}" type="slidenum">
              <a:rPr lang="en-GB"/>
              <a:pPr>
                <a:defRPr/>
              </a:pPr>
              <a:t>‹#›</a:t>
            </a:fld>
            <a:endParaRPr lang="en-GB" dirty="0"/>
          </a:p>
        </p:txBody>
      </p:sp>
    </p:spTree>
    <p:extLst>
      <p:ext uri="{BB962C8B-B14F-4D97-AF65-F5344CB8AC3E}">
        <p14:creationId xmlns:p14="http://schemas.microsoft.com/office/powerpoint/2010/main" val="22565691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solidFill>
                <a:srgbClr val="FFFFFF"/>
              </a:solidFill>
            </a:endParaRPr>
          </a:p>
        </p:txBody>
      </p:sp>
      <p:sp>
        <p:nvSpPr>
          <p:cNvPr id="10" name="Footer Placeholder 9"/>
          <p:cNvSpPr>
            <a:spLocks noGrp="1"/>
          </p:cNvSpPr>
          <p:nvPr>
            <p:ph type="ftr" sz="quarter" idx="16"/>
          </p:nvPr>
        </p:nvSpPr>
        <p:spPr/>
        <p:txBody>
          <a:bodyPr/>
          <a:lstStyle/>
          <a:p>
            <a:endParaRPr lang="en-GB" dirty="0">
              <a:solidFill>
                <a:srgbClr val="333333"/>
              </a:solidFill>
            </a:endParaRPr>
          </a:p>
        </p:txBody>
      </p:sp>
      <p:sp>
        <p:nvSpPr>
          <p:cNvPr id="11" name="Slide Number Placeholder 10"/>
          <p:cNvSpPr>
            <a:spLocks noGrp="1"/>
          </p:cNvSpPr>
          <p:nvPr>
            <p:ph type="sldNum" sz="quarter" idx="17"/>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23" name="TextBox 22"/>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ts val="0"/>
              </a:spcBef>
              <a:spcAft>
                <a:spcPts val="0"/>
              </a:spcAft>
            </a:pPr>
            <a:endParaRPr lang="en-GB" altLang="ja-JP" sz="700" dirty="0">
              <a:solidFill>
                <a:srgbClr val="000000"/>
              </a:solidFill>
              <a:latin typeface="Verdana"/>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4000"/>
              </a:lnSpc>
              <a:spcBef>
                <a:spcPts val="600"/>
              </a:spcBef>
              <a:spcAft>
                <a:spcPts val="0"/>
              </a:spcAft>
              <a:buClr>
                <a:srgbClr val="3F9C35"/>
              </a:buClr>
              <a:buFont typeface="Wingdings 2" pitchFamily="18" charset="2"/>
              <a:buNone/>
            </a:pPr>
            <a:r>
              <a:rPr lang="en-GB" sz="1600" smtClean="0">
                <a:solidFill>
                  <a:srgbClr val="0F204B"/>
                </a:solidFill>
              </a:rPr>
              <a:t>12 January 2017</a:t>
            </a:r>
            <a:endParaRPr lang="en-GB" sz="1600" dirty="0" smtClean="0">
              <a:solidFill>
                <a:srgbClr val="0F204B"/>
              </a:solidFill>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lnSpc>
                <a:spcPct val="114000"/>
              </a:lnSpc>
              <a:spcBef>
                <a:spcPts val="600"/>
              </a:spcBef>
              <a:spcAft>
                <a:spcPts val="0"/>
              </a:spcAft>
              <a:buClr>
                <a:srgbClr val="3F9C35"/>
              </a:buClr>
              <a:buFont typeface="Wingdings 2" pitchFamily="18" charset="2"/>
              <a:buNone/>
            </a:pPr>
            <a:endParaRPr lang="en-GB" altLang="ja-JP" sz="1600" b="1" dirty="0">
              <a:solidFill>
                <a:srgbClr val="0F204B"/>
              </a:solidFill>
              <a:latin typeface="Verdana"/>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396733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8" name="TextBox 17"/>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Tree>
    <p:extLst>
      <p:ext uri="{BB962C8B-B14F-4D97-AF65-F5344CB8AC3E}">
        <p14:creationId xmlns:p14="http://schemas.microsoft.com/office/powerpoint/2010/main" val="1303126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6" name="TextBox 15"/>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fontAlgn="auto">
              <a:lnSpc>
                <a:spcPct val="114000"/>
              </a:lnSpc>
              <a:spcBef>
                <a:spcPts val="600"/>
              </a:spcBef>
              <a:spcAft>
                <a:spcPts val="0"/>
              </a:spcAft>
              <a:buClr>
                <a:srgbClr val="3F9C35"/>
              </a:buClr>
              <a:buFont typeface="Wingdings 2" pitchFamily="18" charset="2"/>
              <a:buNone/>
            </a:pPr>
            <a:endParaRPr lang="en-GB" sz="1400" b="1" cap="all" dirty="0" smtClean="0">
              <a:solidFill>
                <a:srgbClr val="FFFFFF"/>
              </a:solidFill>
              <a:latin typeface="Verdana"/>
            </a:endParaRPr>
          </a:p>
        </p:txBody>
      </p:sp>
    </p:spTree>
    <p:extLst>
      <p:ext uri="{BB962C8B-B14F-4D97-AF65-F5344CB8AC3E}">
        <p14:creationId xmlns:p14="http://schemas.microsoft.com/office/powerpoint/2010/main" val="2197761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solidFill>
                <a:srgbClr val="FFFFFF"/>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21" name="TextBox 20"/>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fontAlgn="auto">
              <a:lnSpc>
                <a:spcPct val="114000"/>
              </a:lnSpc>
              <a:spcBef>
                <a:spcPts val="600"/>
              </a:spcBef>
              <a:spcAft>
                <a:spcPts val="0"/>
              </a:spcAft>
              <a:buClr>
                <a:srgbClr val="3F9C35"/>
              </a:buClr>
              <a:buFont typeface="Wingdings 2" pitchFamily="18" charset="2"/>
              <a:buNone/>
            </a:pPr>
            <a:endParaRPr lang="en-GB" altLang="ja-JP" sz="1200" b="1" dirty="0">
              <a:solidFill>
                <a:srgbClr val="0F204B"/>
              </a:solidFill>
              <a:latin typeface="Verdana"/>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4000"/>
              </a:lnSpc>
              <a:spcBef>
                <a:spcPts val="600"/>
              </a:spcBef>
              <a:spcAft>
                <a:spcPts val="0"/>
              </a:spcAft>
              <a:buClr>
                <a:srgbClr val="3F9C35"/>
              </a:buClr>
              <a:buFont typeface="Wingdings 2" pitchFamily="18" charset="2"/>
              <a:buNone/>
            </a:pPr>
            <a:r>
              <a:rPr lang="en-GB" sz="1200" smtClean="0">
                <a:solidFill>
                  <a:srgbClr val="0F204B"/>
                </a:solidFill>
              </a:rPr>
              <a:t>12 January 2017</a:t>
            </a:r>
            <a:endParaRPr lang="en-GB" sz="1200" dirty="0" smtClean="0">
              <a:solidFill>
                <a:srgbClr val="0F204B"/>
              </a:solidFill>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ts val="0"/>
              </a:spcBef>
              <a:spcAft>
                <a:spcPts val="0"/>
              </a:spcAft>
            </a:pPr>
            <a:endParaRPr lang="en-GB" altLang="ja-JP" sz="700" dirty="0">
              <a:solidFill>
                <a:srgbClr val="000000"/>
              </a:solidFill>
              <a:latin typeface="Verdana"/>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Tree>
    <p:extLst>
      <p:ext uri="{BB962C8B-B14F-4D97-AF65-F5344CB8AC3E}">
        <p14:creationId xmlns:p14="http://schemas.microsoft.com/office/powerpoint/2010/main" val="3013017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solidFill>
                <a:srgbClr val="333333"/>
              </a:solidFill>
            </a:endParaRPr>
          </a:p>
        </p:txBody>
      </p:sp>
      <p:sp>
        <p:nvSpPr>
          <p:cNvPr id="6" name="Footer Placeholder 5"/>
          <p:cNvSpPr>
            <a:spLocks noGrp="1"/>
          </p:cNvSpPr>
          <p:nvPr>
            <p:ph type="ftr" sz="quarter" idx="11"/>
          </p:nvPr>
        </p:nvSpPr>
        <p:spPr/>
        <p:txBody>
          <a:bodyPr/>
          <a:lstStyle/>
          <a:p>
            <a:endParaRPr lang="en-GB" dirty="0">
              <a:solidFill>
                <a:srgbClr val="333333"/>
              </a:solidFill>
            </a:endParaRPr>
          </a:p>
        </p:txBody>
      </p:sp>
      <p:sp>
        <p:nvSpPr>
          <p:cNvPr id="7" name="Slide Number Placeholder 6"/>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692547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solidFill>
                <a:srgbClr val="333333"/>
              </a:solidFill>
            </a:endParaRPr>
          </a:p>
        </p:txBody>
      </p:sp>
      <p:sp>
        <p:nvSpPr>
          <p:cNvPr id="8" name="Footer Placeholder 7"/>
          <p:cNvSpPr>
            <a:spLocks noGrp="1"/>
          </p:cNvSpPr>
          <p:nvPr>
            <p:ph type="ftr" sz="quarter" idx="11"/>
          </p:nvPr>
        </p:nvSpPr>
        <p:spPr/>
        <p:txBody>
          <a:bodyPr/>
          <a:lstStyle/>
          <a:p>
            <a:endParaRPr lang="en-GB" dirty="0">
              <a:solidFill>
                <a:srgbClr val="333333"/>
              </a:solidFill>
            </a:endParaRPr>
          </a:p>
        </p:txBody>
      </p:sp>
      <p:sp>
        <p:nvSpPr>
          <p:cNvPr id="9" name="Slide Number Placeholder 8"/>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3463736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solidFill>
                <a:srgbClr val="333333"/>
              </a:solidFill>
            </a:endParaRPr>
          </a:p>
        </p:txBody>
      </p:sp>
      <p:sp>
        <p:nvSpPr>
          <p:cNvPr id="6" name="Footer Placeholder 5"/>
          <p:cNvSpPr>
            <a:spLocks noGrp="1"/>
          </p:cNvSpPr>
          <p:nvPr>
            <p:ph type="ftr" sz="quarter" idx="11"/>
          </p:nvPr>
        </p:nvSpPr>
        <p:spPr/>
        <p:txBody>
          <a:bodyPr/>
          <a:lstStyle/>
          <a:p>
            <a:endParaRPr lang="en-GB" dirty="0">
              <a:solidFill>
                <a:srgbClr val="333333"/>
              </a:solidFill>
            </a:endParaRPr>
          </a:p>
        </p:txBody>
      </p:sp>
      <p:sp>
        <p:nvSpPr>
          <p:cNvPr id="7" name="Slide Number Placeholder 6"/>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496713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solidFill>
                <a:srgbClr val="FFFFFF"/>
              </a:solidFill>
            </a:endParaRPr>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solidFill>
                <a:srgbClr val="FFFFFF"/>
              </a:solidFill>
            </a:endParaRPr>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Tree>
    <p:extLst>
      <p:ext uri="{BB962C8B-B14F-4D97-AF65-F5344CB8AC3E}">
        <p14:creationId xmlns:p14="http://schemas.microsoft.com/office/powerpoint/2010/main" val="3384840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fontAlgn="auto">
              <a:spcBef>
                <a:spcPts val="0"/>
              </a:spcBef>
              <a:spcAft>
                <a:spcPts val="0"/>
              </a:spcAft>
            </a:pPr>
            <a:r>
              <a:rPr lang="en-GB" sz="1200" b="1" noProof="1" smtClean="0">
                <a:solidFill>
                  <a:srgbClr val="333333"/>
                </a:solidFill>
                <a:latin typeface="Verdana"/>
              </a:rPr>
              <a:t>www.dnvgl.com</a:t>
            </a:r>
            <a:endParaRPr lang="en-GB" sz="1200" b="1" noProof="1">
              <a:solidFill>
                <a:srgbClr val="333333"/>
              </a:solidFill>
              <a:latin typeface="Verdana"/>
            </a:endParaRPr>
          </a:p>
        </p:txBody>
      </p:sp>
    </p:spTree>
    <p:extLst>
      <p:ext uri="{BB962C8B-B14F-4D97-AF65-F5344CB8AC3E}">
        <p14:creationId xmlns:p14="http://schemas.microsoft.com/office/powerpoint/2010/main" val="3304815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solidFill>
                <a:srgbClr val="FFFFFF"/>
              </a:solidFill>
            </a:endParaRPr>
          </a:p>
        </p:txBody>
      </p:sp>
      <p:sp>
        <p:nvSpPr>
          <p:cNvPr id="10" name="Footer Placeholder 9"/>
          <p:cNvSpPr>
            <a:spLocks noGrp="1"/>
          </p:cNvSpPr>
          <p:nvPr>
            <p:ph type="ftr" sz="quarter" idx="16"/>
          </p:nvPr>
        </p:nvSpPr>
        <p:spPr/>
        <p:txBody>
          <a:bodyPr/>
          <a:lstStyle/>
          <a:p>
            <a:endParaRPr lang="en-GB" dirty="0">
              <a:solidFill>
                <a:srgbClr val="333333"/>
              </a:solidFill>
            </a:endParaRPr>
          </a:p>
        </p:txBody>
      </p:sp>
      <p:sp>
        <p:nvSpPr>
          <p:cNvPr id="11" name="Slide Number Placeholder 10"/>
          <p:cNvSpPr>
            <a:spLocks noGrp="1"/>
          </p:cNvSpPr>
          <p:nvPr>
            <p:ph type="sldNum" sz="quarter" idx="17"/>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23" name="TextBox 22"/>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ts val="0"/>
              </a:spcBef>
              <a:spcAft>
                <a:spcPts val="0"/>
              </a:spcAft>
            </a:pPr>
            <a:endParaRPr lang="en-GB" altLang="ja-JP" sz="700" dirty="0">
              <a:solidFill>
                <a:srgbClr val="000000"/>
              </a:solidFill>
              <a:latin typeface="Verdana"/>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4000"/>
              </a:lnSpc>
              <a:spcBef>
                <a:spcPts val="600"/>
              </a:spcBef>
              <a:spcAft>
                <a:spcPts val="0"/>
              </a:spcAft>
              <a:buClr>
                <a:srgbClr val="3F9C35"/>
              </a:buClr>
              <a:buFont typeface="Wingdings 2" pitchFamily="18" charset="2"/>
              <a:buNone/>
            </a:pPr>
            <a:r>
              <a:rPr lang="en-GB" sz="1600" smtClean="0">
                <a:solidFill>
                  <a:srgbClr val="0F204B"/>
                </a:solidFill>
              </a:rPr>
              <a:t>12 January 2017</a:t>
            </a:r>
            <a:endParaRPr lang="en-GB" sz="1600" dirty="0" smtClean="0">
              <a:solidFill>
                <a:srgbClr val="0F204B"/>
              </a:solidFill>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lnSpc>
                <a:spcPct val="114000"/>
              </a:lnSpc>
              <a:spcBef>
                <a:spcPts val="600"/>
              </a:spcBef>
              <a:spcAft>
                <a:spcPts val="0"/>
              </a:spcAft>
              <a:buClr>
                <a:srgbClr val="3F9C35"/>
              </a:buClr>
              <a:buFont typeface="Wingdings 2" pitchFamily="18" charset="2"/>
              <a:buNone/>
            </a:pPr>
            <a:endParaRPr lang="en-GB" altLang="ja-JP" sz="1600" b="1" dirty="0">
              <a:solidFill>
                <a:srgbClr val="0F204B"/>
              </a:solidFill>
              <a:latin typeface="Verdana"/>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39673317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8" name="TextBox 17"/>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Tree>
    <p:extLst>
      <p:ext uri="{BB962C8B-B14F-4D97-AF65-F5344CB8AC3E}">
        <p14:creationId xmlns:p14="http://schemas.microsoft.com/office/powerpoint/2010/main" val="13031263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6" name="TextBox 15"/>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fontAlgn="auto">
              <a:lnSpc>
                <a:spcPct val="114000"/>
              </a:lnSpc>
              <a:spcBef>
                <a:spcPts val="600"/>
              </a:spcBef>
              <a:spcAft>
                <a:spcPts val="0"/>
              </a:spcAft>
              <a:buClr>
                <a:srgbClr val="3F9C35"/>
              </a:buClr>
              <a:buFont typeface="Wingdings 2" pitchFamily="18" charset="2"/>
              <a:buNone/>
            </a:pPr>
            <a:endParaRPr lang="en-GB" sz="1400" b="1" cap="all" dirty="0" smtClean="0">
              <a:solidFill>
                <a:srgbClr val="FFFFFF"/>
              </a:solidFill>
              <a:latin typeface="Verdana"/>
            </a:endParaRPr>
          </a:p>
        </p:txBody>
      </p:sp>
    </p:spTree>
    <p:extLst>
      <p:ext uri="{BB962C8B-B14F-4D97-AF65-F5344CB8AC3E}">
        <p14:creationId xmlns:p14="http://schemas.microsoft.com/office/powerpoint/2010/main" val="2197761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solidFill>
                <a:srgbClr val="FFFFFF"/>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21" name="TextBox 20"/>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fontAlgn="auto">
              <a:lnSpc>
                <a:spcPct val="114000"/>
              </a:lnSpc>
              <a:spcBef>
                <a:spcPts val="600"/>
              </a:spcBef>
              <a:spcAft>
                <a:spcPts val="0"/>
              </a:spcAft>
              <a:buClr>
                <a:srgbClr val="3F9C35"/>
              </a:buClr>
              <a:buFont typeface="Wingdings 2" pitchFamily="18" charset="2"/>
              <a:buNone/>
            </a:pPr>
            <a:endParaRPr lang="en-GB" altLang="ja-JP" sz="1200" b="1" dirty="0">
              <a:solidFill>
                <a:srgbClr val="0F204B"/>
              </a:solidFill>
              <a:latin typeface="Verdana"/>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4000"/>
              </a:lnSpc>
              <a:spcBef>
                <a:spcPts val="600"/>
              </a:spcBef>
              <a:spcAft>
                <a:spcPts val="0"/>
              </a:spcAft>
              <a:buClr>
                <a:srgbClr val="3F9C35"/>
              </a:buClr>
              <a:buFont typeface="Wingdings 2" pitchFamily="18" charset="2"/>
              <a:buNone/>
            </a:pPr>
            <a:r>
              <a:rPr lang="en-GB" sz="1200" smtClean="0">
                <a:solidFill>
                  <a:srgbClr val="0F204B"/>
                </a:solidFill>
              </a:rPr>
              <a:t>12 January 2017</a:t>
            </a:r>
            <a:endParaRPr lang="en-GB" sz="1200" dirty="0" smtClean="0">
              <a:solidFill>
                <a:srgbClr val="0F204B"/>
              </a:solidFill>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ts val="0"/>
              </a:spcBef>
              <a:spcAft>
                <a:spcPts val="0"/>
              </a:spcAft>
            </a:pPr>
            <a:endParaRPr lang="en-GB" altLang="ja-JP" sz="700" dirty="0">
              <a:solidFill>
                <a:srgbClr val="000000"/>
              </a:solidFill>
              <a:latin typeface="Verdana"/>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endParaRPr lang="en-GB" sz="1200" b="1" cap="all" dirty="0" smtClean="0">
              <a:solidFill>
                <a:srgbClr val="FFFFFF"/>
              </a:solidFill>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Tree>
    <p:extLst>
      <p:ext uri="{BB962C8B-B14F-4D97-AF65-F5344CB8AC3E}">
        <p14:creationId xmlns:p14="http://schemas.microsoft.com/office/powerpoint/2010/main" val="30130173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solidFill>
                <a:srgbClr val="333333"/>
              </a:solidFill>
            </a:endParaRPr>
          </a:p>
        </p:txBody>
      </p:sp>
      <p:sp>
        <p:nvSpPr>
          <p:cNvPr id="5" name="Footer Placeholder 4"/>
          <p:cNvSpPr>
            <a:spLocks noGrp="1"/>
          </p:cNvSpPr>
          <p:nvPr>
            <p:ph type="ftr" sz="quarter" idx="11"/>
          </p:nvPr>
        </p:nvSpPr>
        <p:spPr/>
        <p:txBody>
          <a:bodyPr/>
          <a:lstStyle/>
          <a:p>
            <a:endParaRPr lang="en-GB" dirty="0">
              <a:solidFill>
                <a:srgbClr val="333333"/>
              </a:solidFill>
            </a:endParaRPr>
          </a:p>
        </p:txBody>
      </p:sp>
      <p:sp>
        <p:nvSpPr>
          <p:cNvPr id="6" name="Slide Number Placeholder 5"/>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solidFill>
                <a:srgbClr val="333333"/>
              </a:solidFill>
            </a:endParaRPr>
          </a:p>
        </p:txBody>
      </p:sp>
      <p:sp>
        <p:nvSpPr>
          <p:cNvPr id="6" name="Footer Placeholder 5"/>
          <p:cNvSpPr>
            <a:spLocks noGrp="1"/>
          </p:cNvSpPr>
          <p:nvPr>
            <p:ph type="ftr" sz="quarter" idx="11"/>
          </p:nvPr>
        </p:nvSpPr>
        <p:spPr/>
        <p:txBody>
          <a:bodyPr/>
          <a:lstStyle/>
          <a:p>
            <a:endParaRPr lang="en-GB" dirty="0">
              <a:solidFill>
                <a:srgbClr val="333333"/>
              </a:solidFill>
            </a:endParaRPr>
          </a:p>
        </p:txBody>
      </p:sp>
      <p:sp>
        <p:nvSpPr>
          <p:cNvPr id="7" name="Slide Number Placeholder 6"/>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6925473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solidFill>
                <a:srgbClr val="333333"/>
              </a:solidFill>
            </a:endParaRPr>
          </a:p>
        </p:txBody>
      </p:sp>
      <p:sp>
        <p:nvSpPr>
          <p:cNvPr id="8" name="Footer Placeholder 7"/>
          <p:cNvSpPr>
            <a:spLocks noGrp="1"/>
          </p:cNvSpPr>
          <p:nvPr>
            <p:ph type="ftr" sz="quarter" idx="11"/>
          </p:nvPr>
        </p:nvSpPr>
        <p:spPr/>
        <p:txBody>
          <a:bodyPr/>
          <a:lstStyle/>
          <a:p>
            <a:endParaRPr lang="en-GB" dirty="0">
              <a:solidFill>
                <a:srgbClr val="333333"/>
              </a:solidFill>
            </a:endParaRPr>
          </a:p>
        </p:txBody>
      </p:sp>
      <p:sp>
        <p:nvSpPr>
          <p:cNvPr id="9" name="Slide Number Placeholder 8"/>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3463736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solidFill>
                <a:srgbClr val="333333"/>
              </a:solidFill>
            </a:endParaRPr>
          </a:p>
        </p:txBody>
      </p:sp>
      <p:sp>
        <p:nvSpPr>
          <p:cNvPr id="6" name="Footer Placeholder 5"/>
          <p:cNvSpPr>
            <a:spLocks noGrp="1"/>
          </p:cNvSpPr>
          <p:nvPr>
            <p:ph type="ftr" sz="quarter" idx="11"/>
          </p:nvPr>
        </p:nvSpPr>
        <p:spPr/>
        <p:txBody>
          <a:bodyPr/>
          <a:lstStyle/>
          <a:p>
            <a:endParaRPr lang="en-GB" dirty="0">
              <a:solidFill>
                <a:srgbClr val="333333"/>
              </a:solidFill>
            </a:endParaRPr>
          </a:p>
        </p:txBody>
      </p:sp>
      <p:sp>
        <p:nvSpPr>
          <p:cNvPr id="7" name="Slide Number Placeholder 6"/>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Tree>
    <p:extLst>
      <p:ext uri="{BB962C8B-B14F-4D97-AF65-F5344CB8AC3E}">
        <p14:creationId xmlns:p14="http://schemas.microsoft.com/office/powerpoint/2010/main" val="496713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solidFill>
                <a:srgbClr val="FFFFFF"/>
              </a:solidFill>
            </a:endParaRPr>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solidFill>
                <a:srgbClr val="FFFFFF"/>
              </a:solidFill>
            </a:endParaRPr>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Tree>
    <p:extLst>
      <p:ext uri="{BB962C8B-B14F-4D97-AF65-F5344CB8AC3E}">
        <p14:creationId xmlns:p14="http://schemas.microsoft.com/office/powerpoint/2010/main" val="33848408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GB" dirty="0">
              <a:solidFill>
                <a:srgbClr val="FFFFFF"/>
              </a:solidFill>
            </a:endParaRPr>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333333"/>
              </a:solidFill>
            </a:endParaRPr>
          </a:p>
        </p:txBody>
      </p:sp>
      <p:sp>
        <p:nvSpPr>
          <p:cNvPr id="4" name="Footer Placeholder 3"/>
          <p:cNvSpPr>
            <a:spLocks noGrp="1"/>
          </p:cNvSpPr>
          <p:nvPr>
            <p:ph type="ftr" sz="quarter" idx="11"/>
          </p:nvPr>
        </p:nvSpPr>
        <p:spPr/>
        <p:txBody>
          <a:bodyPr/>
          <a:lstStyle/>
          <a:p>
            <a:endParaRPr lang="en-GB" dirty="0">
              <a:solidFill>
                <a:srgbClr val="333333"/>
              </a:solidFill>
            </a:endParaRPr>
          </a:p>
        </p:txBody>
      </p:sp>
      <p:sp>
        <p:nvSpPr>
          <p:cNvPr id="5" name="Slide Number Placeholder 4"/>
          <p:cNvSpPr>
            <a:spLocks noGrp="1"/>
          </p:cNvSpPr>
          <p:nvPr>
            <p:ph type="sldNum" sz="quarter" idx="12"/>
          </p:nvPr>
        </p:nvSpPr>
        <p:spPr/>
        <p:txBody>
          <a:bodyPr/>
          <a:lstStyle/>
          <a:p>
            <a:fld id="{5BA07366-CB75-4AA8-9E5B-928B849F427C}" type="slidenum">
              <a:rPr lang="en-GB" smtClean="0">
                <a:solidFill>
                  <a:srgbClr val="333333"/>
                </a:solidFill>
              </a:rPr>
              <a:pPr/>
              <a:t>‹#›</a:t>
            </a:fld>
            <a:endParaRPr lang="en-GB" dirty="0">
              <a:solidFill>
                <a:srgbClr val="333333"/>
              </a:solidFill>
            </a:endParaRPr>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fontAlgn="auto">
              <a:spcBef>
                <a:spcPts val="0"/>
              </a:spcBef>
              <a:spcAft>
                <a:spcPts val="0"/>
              </a:spcAft>
            </a:pPr>
            <a:r>
              <a:rPr lang="en-GB" sz="900" b="1" cap="all" noProof="1" smtClean="0">
                <a:solidFill>
                  <a:srgbClr val="3F9C35"/>
                </a:solidFill>
                <a:latin typeface="Verdana"/>
              </a:rPr>
              <a:t>Safer, smarter, greener</a:t>
            </a:r>
            <a:endParaRPr lang="en-GB" sz="900" b="1" cap="all" noProof="1">
              <a:solidFill>
                <a:srgbClr val="3F9C35"/>
              </a:solidFill>
              <a:latin typeface="Verdana"/>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fontAlgn="auto">
              <a:spcBef>
                <a:spcPts val="0"/>
              </a:spcBef>
              <a:spcAft>
                <a:spcPts val="0"/>
              </a:spcAft>
            </a:pPr>
            <a:r>
              <a:rPr lang="en-GB" sz="1200" b="1" noProof="1" smtClean="0">
                <a:solidFill>
                  <a:srgbClr val="333333"/>
                </a:solidFill>
                <a:latin typeface="Verdana"/>
              </a:rPr>
              <a:t>www.dnvgl.com</a:t>
            </a:r>
            <a:endParaRPr lang="en-GB" sz="1200" b="1" noProof="1">
              <a:solidFill>
                <a:srgbClr val="333333"/>
              </a:solidFill>
              <a:latin typeface="Verdana"/>
            </a:endParaRPr>
          </a:p>
        </p:txBody>
      </p:sp>
    </p:spTree>
    <p:extLst>
      <p:ext uri="{BB962C8B-B14F-4D97-AF65-F5344CB8AC3E}">
        <p14:creationId xmlns:p14="http://schemas.microsoft.com/office/powerpoint/2010/main" val="3304815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600" b="0" kern="1200" smtClean="0">
                <a:solidFill>
                  <a:schemeClr val="tx2"/>
                </a:solidFill>
                <a:latin typeface="+mn-lt"/>
                <a:ea typeface="+mn-ea"/>
                <a:cs typeface="+mn-cs"/>
              </a:rPr>
              <a:t>12 January 2017</a:t>
            </a:r>
            <a:endParaRPr lang="en-GB" sz="1600" b="0" kern="1200" dirty="0" smtClean="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967331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8" name="TextBox 17"/>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Tree>
    <p:extLst>
      <p:ext uri="{BB962C8B-B14F-4D97-AF65-F5344CB8AC3E}">
        <p14:creationId xmlns:p14="http://schemas.microsoft.com/office/powerpoint/2010/main" val="13031263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6" name="TextBox 15"/>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smtClean="0">
              <a:solidFill>
                <a:schemeClr val="bg1"/>
              </a:solidFill>
            </a:endParaRPr>
          </a:p>
        </p:txBody>
      </p:sp>
    </p:spTree>
    <p:extLst>
      <p:ext uri="{BB962C8B-B14F-4D97-AF65-F5344CB8AC3E}">
        <p14:creationId xmlns:p14="http://schemas.microsoft.com/office/powerpoint/2010/main" val="21977619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21" name="TextBox 2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200" b="0" kern="1200" smtClean="0">
                <a:solidFill>
                  <a:schemeClr val="tx2"/>
                </a:solidFill>
                <a:latin typeface="+mn-lt"/>
                <a:ea typeface="+mn-ea"/>
                <a:cs typeface="+mn-cs"/>
              </a:rPr>
              <a:t>12 January 2017</a:t>
            </a:r>
            <a:endParaRPr lang="en-GB" sz="1200" b="0" kern="1200" dirty="0" smtClean="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130173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692547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4637363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967133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Tree>
    <p:extLst>
      <p:ext uri="{BB962C8B-B14F-4D97-AF65-F5344CB8AC3E}">
        <p14:creationId xmlns:p14="http://schemas.microsoft.com/office/powerpoint/2010/main" val="33848408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smtClean="0">
                <a:solidFill>
                  <a:schemeClr val="tx1"/>
                </a:solidFill>
              </a:rPr>
              <a:t>www.dnvgl.com</a:t>
            </a:r>
            <a:endParaRPr lang="en-GB" sz="1200" b="1" cap="none" baseline="0" noProof="1">
              <a:solidFill>
                <a:schemeClr val="tx1"/>
              </a:solidFill>
            </a:endParaRPr>
          </a:p>
        </p:txBody>
      </p:sp>
    </p:spTree>
    <p:extLst>
      <p:ext uri="{BB962C8B-B14F-4D97-AF65-F5344CB8AC3E}">
        <p14:creationId xmlns:p14="http://schemas.microsoft.com/office/powerpoint/2010/main" val="33048159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600" b="0" kern="1200" smtClean="0">
                <a:solidFill>
                  <a:schemeClr val="tx2"/>
                </a:solidFill>
                <a:latin typeface="+mn-lt"/>
                <a:ea typeface="+mn-ea"/>
                <a:cs typeface="+mn-cs"/>
              </a:rPr>
              <a:t>12 January 2017</a:t>
            </a:r>
            <a:endParaRPr lang="en-GB" sz="1600" b="0" kern="1200" dirty="0" smtClean="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9673317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8" name="TextBox 17"/>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Tree>
    <p:extLst>
      <p:ext uri="{BB962C8B-B14F-4D97-AF65-F5344CB8AC3E}">
        <p14:creationId xmlns:p14="http://schemas.microsoft.com/office/powerpoint/2010/main" val="13031263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6" name="TextBox 15"/>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smtClean="0">
              <a:solidFill>
                <a:schemeClr val="bg1"/>
              </a:solidFill>
            </a:endParaRPr>
          </a:p>
        </p:txBody>
      </p:sp>
    </p:spTree>
    <p:extLst>
      <p:ext uri="{BB962C8B-B14F-4D97-AF65-F5344CB8AC3E}">
        <p14:creationId xmlns:p14="http://schemas.microsoft.com/office/powerpoint/2010/main" val="21977619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21" name="TextBox 2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200" b="0" kern="1200" smtClean="0">
                <a:solidFill>
                  <a:schemeClr val="tx2"/>
                </a:solidFill>
                <a:latin typeface="+mn-lt"/>
                <a:ea typeface="+mn-ea"/>
                <a:cs typeface="+mn-cs"/>
              </a:rPr>
              <a:t>12 January 2017</a:t>
            </a:r>
            <a:endParaRPr lang="en-GB" sz="1200" b="0" kern="1200" dirty="0" smtClean="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130173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6925473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4637363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967133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Tree>
    <p:extLst>
      <p:ext uri="{BB962C8B-B14F-4D97-AF65-F5344CB8AC3E}">
        <p14:creationId xmlns:p14="http://schemas.microsoft.com/office/powerpoint/2010/main" val="33848408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smtClean="0">
                <a:solidFill>
                  <a:schemeClr val="tx1"/>
                </a:solidFill>
              </a:rPr>
              <a:t>www.dnvgl.com</a:t>
            </a:r>
            <a:endParaRPr lang="en-GB" sz="1200" b="1" cap="none" baseline="0" noProof="1">
              <a:solidFill>
                <a:schemeClr val="tx1"/>
              </a:solidFill>
            </a:endParaRPr>
          </a:p>
        </p:txBody>
      </p:sp>
    </p:spTree>
    <p:extLst>
      <p:ext uri="{BB962C8B-B14F-4D97-AF65-F5344CB8AC3E}">
        <p14:creationId xmlns:p14="http://schemas.microsoft.com/office/powerpoint/2010/main" val="33048159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600" b="0" kern="1200" smtClean="0">
                <a:solidFill>
                  <a:schemeClr val="tx2"/>
                </a:solidFill>
                <a:latin typeface="+mn-lt"/>
                <a:ea typeface="+mn-ea"/>
                <a:cs typeface="+mn-cs"/>
              </a:rPr>
              <a:t>12 January 2017</a:t>
            </a:r>
            <a:endParaRPr lang="en-GB" sz="1600" b="0" kern="1200" dirty="0" smtClean="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9673317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8" name="TextBox 17"/>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Tree>
    <p:extLst>
      <p:ext uri="{BB962C8B-B14F-4D97-AF65-F5344CB8AC3E}">
        <p14:creationId xmlns:p14="http://schemas.microsoft.com/office/powerpoint/2010/main" val="13031263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6" name="TextBox 15"/>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smtClean="0">
              <a:solidFill>
                <a:schemeClr val="bg1"/>
              </a:solidFill>
            </a:endParaRPr>
          </a:p>
        </p:txBody>
      </p:sp>
    </p:spTree>
    <p:extLst>
      <p:ext uri="{BB962C8B-B14F-4D97-AF65-F5344CB8AC3E}">
        <p14:creationId xmlns:p14="http://schemas.microsoft.com/office/powerpoint/2010/main" val="21977619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21" name="TextBox 2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200" b="0" kern="1200" smtClean="0">
                <a:solidFill>
                  <a:schemeClr val="tx2"/>
                </a:solidFill>
                <a:latin typeface="+mn-lt"/>
                <a:ea typeface="+mn-ea"/>
                <a:cs typeface="+mn-cs"/>
              </a:rPr>
              <a:t>12 January 2017</a:t>
            </a:r>
            <a:endParaRPr lang="en-GB" sz="1200" b="0" kern="1200" dirty="0" smtClean="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130173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6925473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4637363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967133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Tree>
    <p:extLst>
      <p:ext uri="{BB962C8B-B14F-4D97-AF65-F5344CB8AC3E}">
        <p14:creationId xmlns:p14="http://schemas.microsoft.com/office/powerpoint/2010/main" val="3384840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smtClean="0">
                <a:solidFill>
                  <a:schemeClr val="tx1"/>
                </a:solidFill>
              </a:rPr>
              <a:t>www.dnvgl.com</a:t>
            </a:r>
            <a:endParaRPr lang="en-GB" sz="1200" b="1" cap="none" baseline="0" noProof="1">
              <a:solidFill>
                <a:schemeClr val="tx1"/>
              </a:solidFill>
            </a:endParaRPr>
          </a:p>
        </p:txBody>
      </p:sp>
    </p:spTree>
    <p:extLst>
      <p:ext uri="{BB962C8B-B14F-4D97-AF65-F5344CB8AC3E}">
        <p14:creationId xmlns:p14="http://schemas.microsoft.com/office/powerpoint/2010/main" val="33048159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600" b="0" kern="1200" smtClean="0">
                <a:solidFill>
                  <a:schemeClr val="tx2"/>
                </a:solidFill>
                <a:latin typeface="+mn-lt"/>
                <a:ea typeface="+mn-ea"/>
                <a:cs typeface="+mn-cs"/>
              </a:rPr>
              <a:t>12 January 2017</a:t>
            </a:r>
            <a:endParaRPr lang="en-GB" sz="1600" b="0" kern="1200" dirty="0" smtClean="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0323699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9673317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8" name="TextBox 17"/>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Tree>
    <p:extLst>
      <p:ext uri="{BB962C8B-B14F-4D97-AF65-F5344CB8AC3E}">
        <p14:creationId xmlns:p14="http://schemas.microsoft.com/office/powerpoint/2010/main" val="13031263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6" name="TextBox 15"/>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smtClean="0">
              <a:solidFill>
                <a:schemeClr val="bg1"/>
              </a:solidFill>
            </a:endParaRPr>
          </a:p>
        </p:txBody>
      </p:sp>
    </p:spTree>
    <p:extLst>
      <p:ext uri="{BB962C8B-B14F-4D97-AF65-F5344CB8AC3E}">
        <p14:creationId xmlns:p14="http://schemas.microsoft.com/office/powerpoint/2010/main" val="219776191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21" name="TextBox 2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r>
              <a:rPr lang="en-GB" sz="1200" b="0" kern="1200" smtClean="0">
                <a:solidFill>
                  <a:schemeClr val="tx2"/>
                </a:solidFill>
                <a:latin typeface="+mn-lt"/>
                <a:ea typeface="+mn-ea"/>
                <a:cs typeface="+mn-cs"/>
              </a:rPr>
              <a:t>12 January 2017</a:t>
            </a:r>
            <a:endParaRPr lang="en-GB" sz="1200" b="0" kern="1200" dirty="0" smtClean="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smtClean="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Tree>
    <p:extLst>
      <p:ext uri="{BB962C8B-B14F-4D97-AF65-F5344CB8AC3E}">
        <p14:creationId xmlns:p14="http://schemas.microsoft.com/office/powerpoint/2010/main" val="41731818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130173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GB" dirty="0" smtClean="0"/>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0081084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692547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34637363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endParaRPr lang="en-US" dirty="0"/>
          </a:p>
        </p:txBody>
      </p:sp>
    </p:spTree>
    <p:extLst>
      <p:ext uri="{BB962C8B-B14F-4D97-AF65-F5344CB8AC3E}">
        <p14:creationId xmlns:p14="http://schemas.microsoft.com/office/powerpoint/2010/main" val="21201946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pPr/>
              <a:t>‹#›</a:t>
            </a:fld>
            <a:endParaRPr lang="en-GB" dirty="0"/>
          </a:p>
        </p:txBody>
      </p:sp>
    </p:spTree>
    <p:extLst>
      <p:ext uri="{BB962C8B-B14F-4D97-AF65-F5344CB8AC3E}">
        <p14:creationId xmlns:p14="http://schemas.microsoft.com/office/powerpoint/2010/main" val="34451338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GB" dirty="0" smtClean="0"/>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endParaRPr lang="en-US" dirty="0"/>
          </a:p>
        </p:txBody>
      </p:sp>
    </p:spTree>
    <p:extLst>
      <p:ext uri="{BB962C8B-B14F-4D97-AF65-F5344CB8AC3E}">
        <p14:creationId xmlns:p14="http://schemas.microsoft.com/office/powerpoint/2010/main" val="16923491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967133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Tree>
    <p:extLst>
      <p:ext uri="{BB962C8B-B14F-4D97-AF65-F5344CB8AC3E}">
        <p14:creationId xmlns:p14="http://schemas.microsoft.com/office/powerpoint/2010/main" val="33848408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GB" dirty="0" smtClean="0"/>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smtClean="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smtClean="0">
                <a:solidFill>
                  <a:schemeClr val="accent2"/>
                </a:solidFill>
              </a:rPr>
              <a:t>Safer, smarter, greener</a:t>
            </a:r>
            <a:endParaRPr lang="en-GB" sz="900" b="1" cap="all" baseline="0" noProof="1">
              <a:solidFill>
                <a:schemeClr val="accent2"/>
              </a:solidFill>
            </a:endParaRP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smtClean="0">
                <a:solidFill>
                  <a:schemeClr val="tx1"/>
                </a:solidFill>
              </a:rPr>
              <a:t>www.dnvgl.com</a:t>
            </a:r>
            <a:endParaRPr lang="en-GB" sz="1200" b="1" cap="none" baseline="0" noProof="1">
              <a:solidFill>
                <a:schemeClr val="tx1"/>
              </a:solidFill>
            </a:endParaRPr>
          </a:p>
        </p:txBody>
      </p:sp>
    </p:spTree>
    <p:extLst>
      <p:ext uri="{BB962C8B-B14F-4D97-AF65-F5344CB8AC3E}">
        <p14:creationId xmlns:p14="http://schemas.microsoft.com/office/powerpoint/2010/main" val="33048159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GB" dirty="0"/>
          </a:p>
        </p:txBody>
      </p:sp>
      <p:sp>
        <p:nvSpPr>
          <p:cNvPr id="4" name="Date Placeholder 3"/>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4085153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41692678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smtClean="0"/>
              <a:t>Click to edit Master text styles</a:t>
            </a:r>
          </a:p>
        </p:txBody>
      </p:sp>
      <p:sp>
        <p:nvSpPr>
          <p:cNvPr id="4" name="Date Placeholder 3"/>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35608682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Date Placeholder 4"/>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20662612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7" name="Date Placeholder 6"/>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14553930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Date Placeholder 2"/>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2032984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2327897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33380319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175970330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40362673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dirty="0" smtClean="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10"/>
          </p:nvPr>
        </p:nvSpPr>
        <p:spPr/>
        <p:txBody>
          <a:bodyPr/>
          <a:lstStyle/>
          <a:p>
            <a:fld id="{80AA32E4-4612-48D9-8A0B-5DCE197AA186}" type="datetimeFigureOut">
              <a:rPr lang="en-GB" smtClean="0"/>
              <a:t>12/01/2017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A05118E-E4C6-4285-ADF0-00E10B245B63}" type="slidenum">
              <a:rPr lang="en-GB" smtClean="0"/>
              <a:t>‹#›</a:t>
            </a:fld>
            <a:endParaRPr lang="en-GB" dirty="0"/>
          </a:p>
        </p:txBody>
      </p:sp>
    </p:spTree>
    <p:extLst>
      <p:ext uri="{BB962C8B-B14F-4D97-AF65-F5344CB8AC3E}">
        <p14:creationId xmlns:p14="http://schemas.microsoft.com/office/powerpoint/2010/main" val="32945200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DNV Business Assurance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GB" dirty="0"/>
          </a:p>
        </p:txBody>
      </p:sp>
      <p:sp>
        <p:nvSpPr>
          <p:cNvPr id="3" name="Content Placeholder 2"/>
          <p:cNvSpPr>
            <a:spLocks noGrp="1"/>
          </p:cNvSpPr>
          <p:nvPr>
            <p:ph idx="1"/>
          </p:nvPr>
        </p:nvSpPr>
        <p:spPr>
          <a:xfrm>
            <a:off x="250825" y="1268412"/>
            <a:ext cx="8642350" cy="3805200"/>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Slide Number Placeholder 3"/>
          <p:cNvSpPr>
            <a:spLocks noGrp="1"/>
          </p:cNvSpPr>
          <p:nvPr>
            <p:ph type="sldNum" sz="quarter" idx="10"/>
          </p:nvPr>
        </p:nvSpPr>
        <p:spPr/>
        <p:txBody>
          <a:bodyPr/>
          <a:lstStyle>
            <a:lvl1pPr>
              <a:defRPr/>
            </a:lvl1pPr>
          </a:lstStyle>
          <a:p>
            <a:fld id="{BE77CF70-889B-4F91-83F4-004078FC6BB8}" type="slidenum">
              <a:rPr lang="en-GB" altLang="ja-JP"/>
              <a:pPr/>
              <a:t>‹#›</a:t>
            </a:fld>
            <a:endParaRPr lang="en-GB" altLang="ja-JP" dirty="0"/>
          </a:p>
        </p:txBody>
      </p:sp>
      <p:sp>
        <p:nvSpPr>
          <p:cNvPr id="5" name="Line 14"/>
          <p:cNvSpPr>
            <a:spLocks noChangeShapeType="1"/>
          </p:cNvSpPr>
          <p:nvPr userDrawn="1"/>
        </p:nvSpPr>
        <p:spPr bwMode="auto">
          <a:xfrm>
            <a:off x="250825" y="1028700"/>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sp>
        <p:nvSpPr>
          <p:cNvPr id="6" name="Line 14"/>
          <p:cNvSpPr>
            <a:spLocks noChangeShapeType="1"/>
          </p:cNvSpPr>
          <p:nvPr userDrawn="1"/>
        </p:nvSpPr>
        <p:spPr bwMode="auto">
          <a:xfrm>
            <a:off x="250825" y="6196013"/>
            <a:ext cx="8636000" cy="0"/>
          </a:xfrm>
          <a:prstGeom prst="line">
            <a:avLst/>
          </a:prstGeom>
          <a:noFill/>
          <a:ln w="6350">
            <a:solidFill>
              <a:srgbClr val="4E9200"/>
            </a:solidFill>
            <a:round/>
            <a:headEnd/>
            <a:tailEnd/>
          </a:ln>
          <a:effectLst/>
        </p:spPr>
        <p:txBody>
          <a:bodyPr lIns="72000" tIns="46800" rIns="72000" bIns="46800"/>
          <a:lstStyle/>
          <a:p>
            <a:pPr fontAlgn="auto">
              <a:spcBef>
                <a:spcPts val="0"/>
              </a:spcBef>
              <a:spcAft>
                <a:spcPts val="0"/>
              </a:spcAft>
              <a:defRPr/>
            </a:pPr>
            <a:endParaRPr lang="en-GB" dirty="0">
              <a:latin typeface="+mn-lt"/>
              <a:cs typeface="+mn-cs"/>
            </a:endParaRPr>
          </a:p>
        </p:txBody>
      </p:sp>
      <p:pic>
        <p:nvPicPr>
          <p:cNvPr id="8" name="Picture 14" descr="BLUE-wave-background-SLIDE-DI-TRANSIZ"/>
          <p:cNvPicPr>
            <a:picLocks noChangeAspect="1" noChangeArrowheads="1"/>
          </p:cNvPicPr>
          <p:nvPr userDrawn="1"/>
        </p:nvPicPr>
        <p:blipFill>
          <a:blip r:embed="rId2"/>
          <a:srcRect t="42455" b="40291"/>
          <a:stretch>
            <a:fillRect/>
          </a:stretch>
        </p:blipFill>
        <p:spPr bwMode="auto">
          <a:xfrm>
            <a:off x="0" y="5300663"/>
            <a:ext cx="9144000" cy="720725"/>
          </a:xfrm>
          <a:prstGeom prst="rect">
            <a:avLst/>
          </a:prstGeom>
          <a:noFill/>
        </p:spPr>
      </p:pic>
    </p:spTree>
    <p:extLst>
      <p:ext uri="{BB962C8B-B14F-4D97-AF65-F5344CB8AC3E}">
        <p14:creationId xmlns:p14="http://schemas.microsoft.com/office/powerpoint/2010/main" val="2091145284"/>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l">
              <a:defRPr sz="3200">
                <a:solidFill>
                  <a:schemeClr val="tx1">
                    <a:lumMod val="65000"/>
                    <a:lumOff val="35000"/>
                  </a:schemeClr>
                </a:solidFill>
              </a:defRPr>
            </a:lvl1pPr>
          </a:lstStyle>
          <a:p>
            <a:r>
              <a:rPr kumimoji="0" lang="en-GB" dirty="0" smtClean="0"/>
              <a:t>Click to edit Master title style</a:t>
            </a:r>
            <a:endParaRPr kumimoji="0" lang="en-GB" dirty="0"/>
          </a:p>
        </p:txBody>
      </p:sp>
      <p:sp>
        <p:nvSpPr>
          <p:cNvPr id="9" name="Subtitle 8"/>
          <p:cNvSpPr>
            <a:spLocks noGrp="1"/>
          </p:cNvSpPr>
          <p:nvPr>
            <p:ph type="subTitle" idx="1"/>
          </p:nvPr>
        </p:nvSpPr>
        <p:spPr>
          <a:xfrm>
            <a:off x="1219200" y="5124450"/>
            <a:ext cx="6858000" cy="533400"/>
          </a:xfrm>
        </p:spPr>
        <p:txBody>
          <a:bodyPr/>
          <a:lstStyle>
            <a:lvl1pPr marL="0" indent="0" algn="l">
              <a:buNone/>
              <a:defRPr sz="2000">
                <a:solidFill>
                  <a:schemeClr val="tx2"/>
                </a:solidFill>
                <a:latin typeface="Verdana" pitchFamily="34" charset="0"/>
                <a:ea typeface="Verdana" pitchFamily="34" charset="0"/>
                <a:cs typeface="Verdana"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smtClean="0"/>
              <a:t>Click to edit Master subtitle style</a:t>
            </a:r>
            <a:endParaRPr kumimoji="0" lang="en-GB" dirty="0"/>
          </a:p>
        </p:txBody>
      </p:sp>
      <p:sp>
        <p:nvSpPr>
          <p:cNvPr id="28" name="Date Placeholder 27"/>
          <p:cNvSpPr>
            <a:spLocks noGrp="1"/>
          </p:cNvSpPr>
          <p:nvPr>
            <p:ph type="dt" sz="half" idx="10"/>
          </p:nvPr>
        </p:nvSpPr>
        <p:spPr>
          <a:xfrm>
            <a:off x="6400800" y="6355080"/>
            <a:ext cx="2286000" cy="365760"/>
          </a:xfrm>
        </p:spPr>
        <p:txBody>
          <a:bodyPr/>
          <a:lstStyle>
            <a:lvl1pPr>
              <a:defRPr sz="1000">
                <a:latin typeface="Verdana" pitchFamily="34" charset="0"/>
                <a:ea typeface="Verdana" pitchFamily="34" charset="0"/>
                <a:cs typeface="Verdana" pitchFamily="34" charset="0"/>
              </a:defRPr>
            </a:lvl1p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17" name="Footer Placeholder 16"/>
          <p:cNvSpPr>
            <a:spLocks noGrp="1"/>
          </p:cNvSpPr>
          <p:nvPr>
            <p:ph type="ftr" sz="quarter" idx="11"/>
          </p:nvPr>
        </p:nvSpPr>
        <p:spPr>
          <a:xfrm>
            <a:off x="2898648" y="6355080"/>
            <a:ext cx="3474720" cy="365760"/>
          </a:xfrm>
        </p:spPr>
        <p:txBody>
          <a:bodyPr/>
          <a:lstStyle>
            <a:lvl1pPr>
              <a:defRPr sz="1000">
                <a:latin typeface="Verdana" pitchFamily="34" charset="0"/>
                <a:ea typeface="Verdana" pitchFamily="34" charset="0"/>
                <a:cs typeface="Verdana" pitchFamily="34" charset="0"/>
              </a:defRPr>
            </a:lvl1pPr>
          </a:lstStyle>
          <a:p>
            <a:endParaRPr lang="en-GB" dirty="0">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bg1">
                <a:lumMod val="5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bg1">
                <a:lumMod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22" name="Rectangle 21"/>
          <p:cNvSpPr/>
          <p:nvPr/>
        </p:nvSpPr>
        <p:spPr>
          <a:xfrm>
            <a:off x="904875" y="3648075"/>
            <a:ext cx="228600" cy="1280160"/>
          </a:xfrm>
          <a:prstGeom prst="rect">
            <a:avLst/>
          </a:prstGeom>
          <a:solidFill>
            <a:schemeClr val="bg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32" name="Rectangle 31"/>
          <p:cNvSpPr/>
          <p:nvPr/>
        </p:nvSpPr>
        <p:spPr>
          <a:xfrm>
            <a:off x="914400" y="5048250"/>
            <a:ext cx="228600" cy="685800"/>
          </a:xfrm>
          <a:prstGeom prst="rect">
            <a:avLst/>
          </a:prstGeom>
          <a:solidFill>
            <a:schemeClr val="bg1">
              <a:lumMod val="75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pic>
        <p:nvPicPr>
          <p:cNvPr id="13" name="Picture 12"/>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78600"/>
          <a:stretch/>
        </p:blipFill>
        <p:spPr>
          <a:xfrm>
            <a:off x="2483768" y="1412776"/>
            <a:ext cx="1111905" cy="1512168"/>
          </a:xfrm>
          <a:prstGeom prst="rect">
            <a:avLst/>
          </a:prstGeom>
        </p:spPr>
      </p:pic>
      <p:pic>
        <p:nvPicPr>
          <p:cNvPr id="14" name="Picture 13"/>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051386" y="1088525"/>
            <a:ext cx="2752862" cy="2160445"/>
          </a:xfrm>
          <a:prstGeom prst="rect">
            <a:avLst/>
          </a:prstGeom>
        </p:spPr>
      </p:pic>
    </p:spTree>
    <p:extLst>
      <p:ext uri="{BB962C8B-B14F-4D97-AF65-F5344CB8AC3E}">
        <p14:creationId xmlns:p14="http://schemas.microsoft.com/office/powerpoint/2010/main" val="28272214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dirty="0" smtClean="0"/>
              <a:t>Click to edit Master title style</a:t>
            </a:r>
            <a:endParaRPr kumimoji="0" lang="en-GB" dirty="0"/>
          </a:p>
        </p:txBody>
      </p:sp>
      <p:sp>
        <p:nvSpPr>
          <p:cNvPr id="4" name="Date Placeholder 3"/>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5" name="Footer Placeholder 4"/>
          <p:cNvSpPr>
            <a:spLocks noGrp="1"/>
          </p:cNvSpPr>
          <p:nvPr>
            <p:ph type="ftr" sz="quarter" idx="11"/>
          </p:nvPr>
        </p:nvSpPr>
        <p:spPr/>
        <p:txBody>
          <a:bodyPr/>
          <a:lstStyle/>
          <a:p>
            <a:endParaRPr lang="en-GB" dirty="0">
              <a:solidFill>
                <a:srgbClr val="46465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41154245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l">
              <a:buNone/>
              <a:defRPr sz="3200" b="0" cap="none" baseline="0"/>
            </a:lvl1pPr>
          </a:lstStyle>
          <a:p>
            <a:r>
              <a:rPr kumimoji="0" lang="en-GB" dirty="0" smtClean="0"/>
              <a:t>Click to edit Master title style</a:t>
            </a:r>
            <a:endParaRPr kumimoji="0" lang="en-GB" dirty="0"/>
          </a:p>
        </p:txBody>
      </p:sp>
      <p:sp>
        <p:nvSpPr>
          <p:cNvPr id="3" name="Text Placeholder 2"/>
          <p:cNvSpPr>
            <a:spLocks noGrp="1"/>
          </p:cNvSpPr>
          <p:nvPr>
            <p:ph type="body" idx="1"/>
          </p:nvPr>
        </p:nvSpPr>
        <p:spPr>
          <a:xfrm>
            <a:off x="1232034" y="4267200"/>
            <a:ext cx="6845166" cy="1143000"/>
          </a:xfrm>
        </p:spPr>
        <p:txBody>
          <a:bodyPr anchor="t" anchorCtr="0"/>
          <a:lstStyle>
            <a:lvl1pPr marL="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dirty="0"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CDF6120-F1F0-4C60-9FE9-39AC71A9C79D}" type="datetimeFigureOut">
              <a:rPr lang="en-GB" smtClean="0">
                <a:solidFill>
                  <a:srgbClr val="DDE9EC"/>
                </a:solidFill>
              </a:rPr>
              <a:pPr/>
              <a:t>12/01/2017</a:t>
            </a:fld>
            <a:endParaRPr lang="en-GB" dirty="0">
              <a:solidFill>
                <a:srgbClr val="DDE9EC"/>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GB" dirty="0">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tx1">
                <a:lumMod val="5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8" name="Rectangle 7"/>
          <p:cNvSpPr/>
          <p:nvPr/>
        </p:nvSpPr>
        <p:spPr>
          <a:xfrm>
            <a:off x="914400" y="2819400"/>
            <a:ext cx="228600" cy="1280160"/>
          </a:xfrm>
          <a:prstGeom prst="rect">
            <a:avLst/>
          </a:prstGeom>
          <a:solidFill>
            <a:schemeClr val="tx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Tree>
    <p:extLst>
      <p:ext uri="{BB962C8B-B14F-4D97-AF65-F5344CB8AC3E}">
        <p14:creationId xmlns:p14="http://schemas.microsoft.com/office/powerpoint/2010/main" val="2669899734"/>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GB" dirty="0" smtClean="0"/>
              <a:t>Click to edit Master title style</a:t>
            </a:r>
            <a:endParaRPr kumimoji="0" lang="en-GB" dirty="0"/>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6" name="Footer Placeholder 5"/>
          <p:cNvSpPr>
            <a:spLocks noGrp="1"/>
          </p:cNvSpPr>
          <p:nvPr>
            <p:ph type="ftr" sz="quarter" idx="11"/>
          </p:nvPr>
        </p:nvSpPr>
        <p:spPr/>
        <p:txBody>
          <a:bodyPr/>
          <a:lstStyle/>
          <a:p>
            <a:endParaRPr lang="en-GB" dirty="0">
              <a:solidFill>
                <a:srgbClr val="46465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39705403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b" anchorCtr="0"/>
          <a:lstStyle>
            <a:lvl1pPr>
              <a:defRPr/>
            </a:lvl1pPr>
          </a:lstStyle>
          <a:p>
            <a:r>
              <a:rPr kumimoji="0" lang="en-GB" dirty="0" smtClean="0"/>
              <a:t>Click to edit Master title style</a:t>
            </a:r>
            <a:endParaRPr kumimoji="0" lang="en-GB" dirty="0"/>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bg1">
                    <a:lumMod val="50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bg1">
                    <a:lumMod val="50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smtClean="0"/>
              <a:t>Click to edit Master text styles</a:t>
            </a:r>
          </a:p>
        </p:txBody>
      </p:sp>
      <p:sp>
        <p:nvSpPr>
          <p:cNvPr id="7" name="Date Placeholder 6"/>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8" name="Footer Placeholder 7"/>
          <p:cNvSpPr>
            <a:spLocks noGrp="1"/>
          </p:cNvSpPr>
          <p:nvPr>
            <p:ph type="ftr" sz="quarter" idx="11"/>
          </p:nvPr>
        </p:nvSpPr>
        <p:spPr/>
        <p:txBody>
          <a:bodyPr/>
          <a:lstStyle/>
          <a:p>
            <a:endParaRPr lang="en-GB" dirty="0">
              <a:solidFill>
                <a:srgbClr val="46465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11416829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GB" dirty="0" smtClean="0"/>
              <a:t>Click to edit Master title style</a:t>
            </a:r>
            <a:endParaRPr kumimoji="0" lang="en-GB" dirty="0"/>
          </a:p>
        </p:txBody>
      </p:sp>
      <p:sp>
        <p:nvSpPr>
          <p:cNvPr id="3" name="Date Placeholder 2"/>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4" name="Footer Placeholder 3"/>
          <p:cNvSpPr>
            <a:spLocks noGrp="1"/>
          </p:cNvSpPr>
          <p:nvPr>
            <p:ph type="ftr" sz="quarter" idx="11"/>
          </p:nvPr>
        </p:nvSpPr>
        <p:spPr/>
        <p:txBody>
          <a:bodyPr/>
          <a:lstStyle/>
          <a:p>
            <a:endParaRPr lang="en-GB" dirty="0">
              <a:solidFill>
                <a:srgbClr val="464653"/>
              </a:solidFill>
            </a:endParaRPr>
          </a:p>
        </p:txBody>
      </p:sp>
    </p:spTree>
    <p:extLst>
      <p:ext uri="{BB962C8B-B14F-4D97-AF65-F5344CB8AC3E}">
        <p14:creationId xmlns:p14="http://schemas.microsoft.com/office/powerpoint/2010/main" val="32404223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3" name="Footer Placeholder 2"/>
          <p:cNvSpPr>
            <a:spLocks noGrp="1"/>
          </p:cNvSpPr>
          <p:nvPr>
            <p:ph type="ftr" sz="quarter" idx="11"/>
          </p:nvPr>
        </p:nvSpPr>
        <p:spPr/>
        <p:txBody>
          <a:bodyPr/>
          <a:lstStyle/>
          <a:p>
            <a:endParaRPr lang="en-GB" dirty="0">
              <a:solidFill>
                <a:srgbClr val="46465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grpSp>
        <p:nvGrpSpPr>
          <p:cNvPr id="9" name="Group 8"/>
          <p:cNvGrpSpPr/>
          <p:nvPr userDrawn="1"/>
        </p:nvGrpSpPr>
        <p:grpSpPr>
          <a:xfrm>
            <a:off x="453954" y="6353175"/>
            <a:ext cx="949694" cy="409115"/>
            <a:chOff x="453954" y="6353175"/>
            <a:chExt cx="949694" cy="409115"/>
          </a:xfrm>
        </p:grpSpPr>
        <p:pic>
          <p:nvPicPr>
            <p:cNvPr id="10" name="Picture 9"/>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1" name="Picture 10"/>
            <p:cNvPicPr>
              <a:picLocks noChangeAspect="1"/>
            </p:cNvPicPr>
            <p:nvPr userDrawn="1"/>
          </p:nvPicPr>
          <p:blipFill>
            <a:blip r:embed="rId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42769486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lumMod val="50000"/>
                  </a:schemeClr>
                </a:solidFill>
                <a:latin typeface="Verdana" pitchFamily="34" charset="0"/>
                <a:ea typeface="Verdana" pitchFamily="34" charset="0"/>
                <a:cs typeface="Verdana" pitchFamily="34" charset="0"/>
              </a:defRPr>
            </a:lvl1pPr>
          </a:lstStyle>
          <a:p>
            <a:r>
              <a:rPr kumimoji="0" lang="en-GB" dirty="0" smtClean="0"/>
              <a:t>Click to edit Master title style</a:t>
            </a:r>
            <a:endParaRPr kumimoji="0" lang="en-GB" dirty="0"/>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latin typeface="Verdana" pitchFamily="34" charset="0"/>
                <a:ea typeface="Verdana" pitchFamily="34" charset="0"/>
                <a:cs typeface="Verdana"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GB" dirty="0" smtClean="0"/>
              <a:t>Click to edit Master text styles</a:t>
            </a:r>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6" name="Footer Placeholder 5"/>
          <p:cNvSpPr>
            <a:spLocks noGrp="1"/>
          </p:cNvSpPr>
          <p:nvPr>
            <p:ph type="ftr" sz="quarter" idx="11"/>
          </p:nvPr>
        </p:nvSpPr>
        <p:spPr/>
        <p:txBody>
          <a:bodyPr/>
          <a:lstStyle/>
          <a:p>
            <a:endParaRPr lang="en-GB" dirty="0">
              <a:solidFill>
                <a:srgbClr val="46465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grpSp>
        <p:nvGrpSpPr>
          <p:cNvPr id="14" name="Group 13"/>
          <p:cNvGrpSpPr/>
          <p:nvPr userDrawn="1"/>
        </p:nvGrpSpPr>
        <p:grpSpPr>
          <a:xfrm>
            <a:off x="453954" y="6353175"/>
            <a:ext cx="949694" cy="409115"/>
            <a:chOff x="453954" y="6353175"/>
            <a:chExt cx="949694" cy="409115"/>
          </a:xfrm>
        </p:grpSpPr>
        <p:pic>
          <p:nvPicPr>
            <p:cNvPr id="15" name="Picture 14"/>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6" name="Picture 15"/>
            <p:cNvPicPr>
              <a:picLocks noChangeAspect="1"/>
            </p:cNvPicPr>
            <p:nvPr userDrawn="1"/>
          </p:nvPicPr>
          <p:blipFill>
            <a:blip r:embed="rId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27639772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tx1">
                <a:lumMod val="50000"/>
              </a:schemeClr>
            </a:solidFill>
          </a:ln>
        </p:spPr>
        <p:txBody>
          <a:bodyPr lIns="274320" anchor="ctr"/>
          <a:lstStyle>
            <a:lvl1pPr algn="l">
              <a:buNone/>
              <a:defRPr sz="2000" b="0">
                <a:solidFill>
                  <a:schemeClr val="tx1"/>
                </a:solidFill>
              </a:defRPr>
            </a:lvl1pPr>
          </a:lstStyle>
          <a:p>
            <a:r>
              <a:rPr kumimoji="0" lang="en-GB" dirty="0" smtClean="0"/>
              <a:t>Click to edit Master title style</a:t>
            </a:r>
            <a:endParaRPr kumimoji="0" lang="en-GB" dirty="0"/>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83394" y="1219200"/>
            <a:ext cx="8003405"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GB" dirty="0" smtClean="0"/>
              <a:t>Click to edit Master text styles</a:t>
            </a:r>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DDE9EC"/>
                </a:solidFill>
              </a:rPr>
              <a:pPr/>
              <a:t>12/01/2017</a:t>
            </a:fld>
            <a:endParaRPr lang="en-GB" dirty="0">
              <a:solidFill>
                <a:srgbClr val="DDE9EC"/>
              </a:solidFill>
            </a:endParaRPr>
          </a:p>
        </p:txBody>
      </p:sp>
      <p:sp>
        <p:nvSpPr>
          <p:cNvPr id="6" name="Footer Placeholder 5"/>
          <p:cNvSpPr>
            <a:spLocks noGrp="1"/>
          </p:cNvSpPr>
          <p:nvPr>
            <p:ph type="ftr" sz="quarter" idx="11"/>
          </p:nvPr>
        </p:nvSpPr>
        <p:spPr/>
        <p:txBody>
          <a:bodyPr/>
          <a:lstStyle/>
          <a:p>
            <a:endParaRPr lang="en-GB" dirty="0">
              <a:solidFill>
                <a:srgbClr val="DDE9EC"/>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white"/>
              </a:solidFill>
              <a:latin typeface="Gill Sans MT"/>
            </a:endParaRPr>
          </a:p>
        </p:txBody>
      </p:sp>
      <p:sp>
        <p:nvSpPr>
          <p:cNvPr id="10" name="Rectangle 9"/>
          <p:cNvSpPr/>
          <p:nvPr/>
        </p:nvSpPr>
        <p:spPr>
          <a:xfrm>
            <a:off x="457200" y="500856"/>
            <a:ext cx="182880" cy="685800"/>
          </a:xfrm>
          <a:prstGeom prst="rect">
            <a:avLst/>
          </a:prstGeom>
          <a:solidFill>
            <a:schemeClr val="tx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Tree>
    <p:extLst>
      <p:ext uri="{BB962C8B-B14F-4D97-AF65-F5344CB8AC3E}">
        <p14:creationId xmlns:p14="http://schemas.microsoft.com/office/powerpoint/2010/main" val="1688732743"/>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667147"/>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l">
              <a:defRPr sz="3200">
                <a:solidFill>
                  <a:schemeClr val="tx1">
                    <a:lumMod val="65000"/>
                    <a:lumOff val="35000"/>
                  </a:schemeClr>
                </a:solidFill>
              </a:defRPr>
            </a:lvl1pPr>
          </a:lstStyle>
          <a:p>
            <a:r>
              <a:rPr kumimoji="0" lang="en-GB" dirty="0" smtClean="0"/>
              <a:t>Click to edit Master title style</a:t>
            </a:r>
            <a:endParaRPr kumimoji="0" lang="en-GB" dirty="0"/>
          </a:p>
        </p:txBody>
      </p:sp>
      <p:sp>
        <p:nvSpPr>
          <p:cNvPr id="9" name="Subtitle 8"/>
          <p:cNvSpPr>
            <a:spLocks noGrp="1"/>
          </p:cNvSpPr>
          <p:nvPr>
            <p:ph type="subTitle" idx="1"/>
          </p:nvPr>
        </p:nvSpPr>
        <p:spPr>
          <a:xfrm>
            <a:off x="1219200" y="5124450"/>
            <a:ext cx="6858000" cy="533400"/>
          </a:xfrm>
        </p:spPr>
        <p:txBody>
          <a:bodyPr/>
          <a:lstStyle>
            <a:lvl1pPr marL="0" indent="0" algn="l">
              <a:buNone/>
              <a:defRPr sz="2000">
                <a:solidFill>
                  <a:schemeClr val="tx2"/>
                </a:solidFill>
                <a:latin typeface="Verdana" pitchFamily="34" charset="0"/>
                <a:ea typeface="Verdana" pitchFamily="34" charset="0"/>
                <a:cs typeface="Verdana"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dirty="0" smtClean="0"/>
              <a:t>Click to edit Master subtitle style</a:t>
            </a:r>
            <a:endParaRPr kumimoji="0" lang="en-GB" dirty="0"/>
          </a:p>
        </p:txBody>
      </p:sp>
      <p:sp>
        <p:nvSpPr>
          <p:cNvPr id="28" name="Date Placeholder 27"/>
          <p:cNvSpPr>
            <a:spLocks noGrp="1"/>
          </p:cNvSpPr>
          <p:nvPr>
            <p:ph type="dt" sz="half" idx="10"/>
          </p:nvPr>
        </p:nvSpPr>
        <p:spPr>
          <a:xfrm>
            <a:off x="6400800" y="6355080"/>
            <a:ext cx="2286000" cy="365760"/>
          </a:xfrm>
        </p:spPr>
        <p:txBody>
          <a:bodyPr/>
          <a:lstStyle>
            <a:lvl1pPr>
              <a:defRPr sz="1000">
                <a:latin typeface="Verdana" pitchFamily="34" charset="0"/>
                <a:ea typeface="Verdana" pitchFamily="34" charset="0"/>
                <a:cs typeface="Verdana" pitchFamily="34" charset="0"/>
              </a:defRPr>
            </a:lvl1p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17" name="Footer Placeholder 16"/>
          <p:cNvSpPr>
            <a:spLocks noGrp="1"/>
          </p:cNvSpPr>
          <p:nvPr>
            <p:ph type="ftr" sz="quarter" idx="11"/>
          </p:nvPr>
        </p:nvSpPr>
        <p:spPr>
          <a:xfrm>
            <a:off x="2898648" y="6355080"/>
            <a:ext cx="3474720" cy="365760"/>
          </a:xfrm>
        </p:spPr>
        <p:txBody>
          <a:bodyPr/>
          <a:lstStyle>
            <a:lvl1pPr>
              <a:defRPr sz="1000">
                <a:latin typeface="Verdana" pitchFamily="34" charset="0"/>
                <a:ea typeface="Verdana" pitchFamily="34" charset="0"/>
                <a:cs typeface="Verdana" pitchFamily="34" charset="0"/>
              </a:defRPr>
            </a:lvl1pPr>
          </a:lstStyle>
          <a:p>
            <a:endParaRPr lang="en-GB" dirty="0">
              <a:solidFill>
                <a:srgbClr val="464653"/>
              </a:solidFill>
            </a:endParaRPr>
          </a:p>
        </p:txBody>
      </p:sp>
      <p:sp>
        <p:nvSpPr>
          <p:cNvPr id="21" name="Rectangle 20"/>
          <p:cNvSpPr/>
          <p:nvPr/>
        </p:nvSpPr>
        <p:spPr>
          <a:xfrm>
            <a:off x="904875" y="3648075"/>
            <a:ext cx="7315200" cy="1280160"/>
          </a:xfrm>
          <a:prstGeom prst="rect">
            <a:avLst/>
          </a:prstGeom>
          <a:noFill/>
          <a:ln w="6350" cap="rnd" cmpd="sng" algn="ctr">
            <a:solidFill>
              <a:schemeClr val="bg1">
                <a:lumMod val="5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33" name="Rectangle 32"/>
          <p:cNvSpPr/>
          <p:nvPr/>
        </p:nvSpPr>
        <p:spPr>
          <a:xfrm>
            <a:off x="914400" y="5048250"/>
            <a:ext cx="7315200" cy="685800"/>
          </a:xfrm>
          <a:prstGeom prst="rect">
            <a:avLst/>
          </a:prstGeom>
          <a:noFill/>
          <a:ln w="6350" cap="rnd" cmpd="sng" algn="ctr">
            <a:solidFill>
              <a:schemeClr val="bg1">
                <a:lumMod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22" name="Rectangle 21"/>
          <p:cNvSpPr/>
          <p:nvPr/>
        </p:nvSpPr>
        <p:spPr>
          <a:xfrm>
            <a:off x="904875" y="3648075"/>
            <a:ext cx="228600" cy="1280160"/>
          </a:xfrm>
          <a:prstGeom prst="rect">
            <a:avLst/>
          </a:prstGeom>
          <a:solidFill>
            <a:schemeClr val="bg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32" name="Rectangle 31"/>
          <p:cNvSpPr/>
          <p:nvPr/>
        </p:nvSpPr>
        <p:spPr>
          <a:xfrm>
            <a:off x="914400" y="5048250"/>
            <a:ext cx="228600" cy="685800"/>
          </a:xfrm>
          <a:prstGeom prst="rect">
            <a:avLst/>
          </a:prstGeom>
          <a:solidFill>
            <a:schemeClr val="bg1">
              <a:lumMod val="75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pic>
        <p:nvPicPr>
          <p:cNvPr id="13" name="Picture 12"/>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78600"/>
          <a:stretch/>
        </p:blipFill>
        <p:spPr>
          <a:xfrm>
            <a:off x="2483768" y="1412776"/>
            <a:ext cx="1111905" cy="1512168"/>
          </a:xfrm>
          <a:prstGeom prst="rect">
            <a:avLst/>
          </a:prstGeom>
        </p:spPr>
      </p:pic>
      <p:pic>
        <p:nvPicPr>
          <p:cNvPr id="14" name="Picture 13"/>
          <p:cNvPicPr>
            <a:picLocks noChangeAspect="1"/>
          </p:cNvPicPr>
          <p:nvPr userDrawn="1"/>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051386" y="1088525"/>
            <a:ext cx="2752862" cy="2160445"/>
          </a:xfrm>
          <a:prstGeom prst="rect">
            <a:avLst/>
          </a:prstGeom>
        </p:spPr>
      </p:pic>
    </p:spTree>
    <p:extLst>
      <p:ext uri="{BB962C8B-B14F-4D97-AF65-F5344CB8AC3E}">
        <p14:creationId xmlns:p14="http://schemas.microsoft.com/office/powerpoint/2010/main" val="25299833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dirty="0" smtClean="0"/>
              <a:t>Click to edit Master title style</a:t>
            </a:r>
            <a:endParaRPr kumimoji="0" lang="en-GB" dirty="0"/>
          </a:p>
        </p:txBody>
      </p:sp>
      <p:sp>
        <p:nvSpPr>
          <p:cNvPr id="4" name="Date Placeholder 3"/>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5" name="Footer Placeholder 4"/>
          <p:cNvSpPr>
            <a:spLocks noGrp="1"/>
          </p:cNvSpPr>
          <p:nvPr>
            <p:ph type="ftr" sz="quarter" idx="11"/>
          </p:nvPr>
        </p:nvSpPr>
        <p:spPr/>
        <p:txBody>
          <a:bodyPr/>
          <a:lstStyle/>
          <a:p>
            <a:endParaRPr lang="en-GB" dirty="0">
              <a:solidFill>
                <a:srgbClr val="464653"/>
              </a:solidFill>
            </a:endParaRP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7766884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l">
              <a:buNone/>
              <a:defRPr sz="3200" b="0" cap="none" baseline="0"/>
            </a:lvl1pPr>
          </a:lstStyle>
          <a:p>
            <a:r>
              <a:rPr kumimoji="0" lang="en-GB" dirty="0" smtClean="0"/>
              <a:t>Click to edit Master title style</a:t>
            </a:r>
            <a:endParaRPr kumimoji="0" lang="en-GB" dirty="0"/>
          </a:p>
        </p:txBody>
      </p:sp>
      <p:sp>
        <p:nvSpPr>
          <p:cNvPr id="3" name="Text Placeholder 2"/>
          <p:cNvSpPr>
            <a:spLocks noGrp="1"/>
          </p:cNvSpPr>
          <p:nvPr>
            <p:ph type="body" idx="1"/>
          </p:nvPr>
        </p:nvSpPr>
        <p:spPr>
          <a:xfrm>
            <a:off x="1232034" y="4267200"/>
            <a:ext cx="6845166" cy="1143000"/>
          </a:xfrm>
        </p:spPr>
        <p:txBody>
          <a:bodyPr anchor="t" anchorCtr="0"/>
          <a:lstStyle>
            <a:lvl1pPr marL="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dirty="0"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CDF6120-F1F0-4C60-9FE9-39AC71A9C79D}" type="datetimeFigureOut">
              <a:rPr lang="en-GB" smtClean="0">
                <a:solidFill>
                  <a:srgbClr val="DDE9EC"/>
                </a:solidFill>
              </a:rPr>
              <a:pPr/>
              <a:t>12/01/2017</a:t>
            </a:fld>
            <a:endParaRPr lang="en-GB" dirty="0">
              <a:solidFill>
                <a:srgbClr val="DDE9EC"/>
              </a:solidFill>
            </a:endParaRPr>
          </a:p>
        </p:txBody>
      </p:sp>
      <p:sp>
        <p:nvSpPr>
          <p:cNvPr id="5" name="Footer Placeholder 4"/>
          <p:cNvSpPr>
            <a:spLocks noGrp="1"/>
          </p:cNvSpPr>
          <p:nvPr>
            <p:ph type="ftr" sz="quarter" idx="11"/>
          </p:nvPr>
        </p:nvSpPr>
        <p:spPr>
          <a:xfrm>
            <a:off x="2898648" y="6355080"/>
            <a:ext cx="3474720" cy="365760"/>
          </a:xfrm>
        </p:spPr>
        <p:txBody>
          <a:bodyPr/>
          <a:lstStyle/>
          <a:p>
            <a:endParaRPr lang="en-GB" dirty="0">
              <a:solidFill>
                <a:srgbClr val="DDE9EC"/>
              </a:solidFill>
            </a:endParaRPr>
          </a:p>
        </p:txBody>
      </p:sp>
      <p:sp>
        <p:nvSpPr>
          <p:cNvPr id="7" name="Rectangle 6"/>
          <p:cNvSpPr/>
          <p:nvPr/>
        </p:nvSpPr>
        <p:spPr>
          <a:xfrm>
            <a:off x="914400" y="2819400"/>
            <a:ext cx="7315200" cy="1280160"/>
          </a:xfrm>
          <a:prstGeom prst="rect">
            <a:avLst/>
          </a:prstGeom>
          <a:noFill/>
          <a:ln w="6350" cap="rnd" cmpd="sng" algn="ctr">
            <a:solidFill>
              <a:schemeClr val="tx1">
                <a:lumMod val="5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
        <p:nvSpPr>
          <p:cNvPr id="8" name="Rectangle 7"/>
          <p:cNvSpPr/>
          <p:nvPr/>
        </p:nvSpPr>
        <p:spPr>
          <a:xfrm>
            <a:off x="914400" y="2819400"/>
            <a:ext cx="228600" cy="1280160"/>
          </a:xfrm>
          <a:prstGeom prst="rect">
            <a:avLst/>
          </a:prstGeom>
          <a:solidFill>
            <a:schemeClr val="tx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Tree>
    <p:extLst>
      <p:ext uri="{BB962C8B-B14F-4D97-AF65-F5344CB8AC3E}">
        <p14:creationId xmlns:p14="http://schemas.microsoft.com/office/powerpoint/2010/main" val="894133106"/>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GB" dirty="0" smtClean="0"/>
              <a:t>Click to edit Master title style</a:t>
            </a:r>
            <a:endParaRPr kumimoji="0" lang="en-GB" dirty="0"/>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6" name="Footer Placeholder 5"/>
          <p:cNvSpPr>
            <a:spLocks noGrp="1"/>
          </p:cNvSpPr>
          <p:nvPr>
            <p:ph type="ftr" sz="quarter" idx="11"/>
          </p:nvPr>
        </p:nvSpPr>
        <p:spPr/>
        <p:txBody>
          <a:bodyPr/>
          <a:lstStyle/>
          <a:p>
            <a:endParaRPr lang="en-GB" dirty="0">
              <a:solidFill>
                <a:srgbClr val="464653"/>
              </a:solidFill>
            </a:endParaRP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38261925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b" anchorCtr="0"/>
          <a:lstStyle>
            <a:lvl1pPr>
              <a:defRPr/>
            </a:lvl1pPr>
          </a:lstStyle>
          <a:p>
            <a:r>
              <a:rPr kumimoji="0" lang="en-GB" dirty="0" smtClean="0"/>
              <a:t>Click to edit Master title style</a:t>
            </a:r>
            <a:endParaRPr kumimoji="0" lang="en-GB" dirty="0"/>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bg1">
                    <a:lumMod val="50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bg1">
                    <a:lumMod val="50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dirty="0" smtClean="0"/>
              <a:t>Click to edit Master text styles</a:t>
            </a:r>
          </a:p>
        </p:txBody>
      </p:sp>
      <p:sp>
        <p:nvSpPr>
          <p:cNvPr id="7" name="Date Placeholder 6"/>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8" name="Footer Placeholder 7"/>
          <p:cNvSpPr>
            <a:spLocks noGrp="1"/>
          </p:cNvSpPr>
          <p:nvPr>
            <p:ph type="ftr" sz="quarter" idx="11"/>
          </p:nvPr>
        </p:nvSpPr>
        <p:spPr/>
        <p:txBody>
          <a:bodyPr/>
          <a:lstStyle/>
          <a:p>
            <a:endParaRPr lang="en-GB" dirty="0">
              <a:solidFill>
                <a:srgbClr val="464653"/>
              </a:solidFill>
            </a:endParaRP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spTree>
    <p:extLst>
      <p:ext uri="{BB962C8B-B14F-4D97-AF65-F5344CB8AC3E}">
        <p14:creationId xmlns:p14="http://schemas.microsoft.com/office/powerpoint/2010/main" val="363224568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GB" dirty="0" smtClean="0"/>
              <a:t>Click to edit Master title style</a:t>
            </a:r>
            <a:endParaRPr kumimoji="0" lang="en-GB" dirty="0"/>
          </a:p>
        </p:txBody>
      </p:sp>
      <p:sp>
        <p:nvSpPr>
          <p:cNvPr id="3" name="Date Placeholder 2"/>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4" name="Footer Placeholder 3"/>
          <p:cNvSpPr>
            <a:spLocks noGrp="1"/>
          </p:cNvSpPr>
          <p:nvPr>
            <p:ph type="ftr" sz="quarter" idx="11"/>
          </p:nvPr>
        </p:nvSpPr>
        <p:spPr/>
        <p:txBody>
          <a:bodyPr/>
          <a:lstStyle/>
          <a:p>
            <a:endParaRPr lang="en-GB" dirty="0">
              <a:solidFill>
                <a:srgbClr val="464653"/>
              </a:solidFill>
            </a:endParaRPr>
          </a:p>
        </p:txBody>
      </p:sp>
    </p:spTree>
    <p:extLst>
      <p:ext uri="{BB962C8B-B14F-4D97-AF65-F5344CB8AC3E}">
        <p14:creationId xmlns:p14="http://schemas.microsoft.com/office/powerpoint/2010/main" val="34571116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3" name="Footer Placeholder 2"/>
          <p:cNvSpPr>
            <a:spLocks noGrp="1"/>
          </p:cNvSpPr>
          <p:nvPr>
            <p:ph type="ftr" sz="quarter" idx="11"/>
          </p:nvPr>
        </p:nvSpPr>
        <p:spPr/>
        <p:txBody>
          <a:bodyPr/>
          <a:lstStyle/>
          <a:p>
            <a:endParaRPr lang="en-GB" dirty="0">
              <a:solidFill>
                <a:srgbClr val="464653"/>
              </a:solidFill>
            </a:endParaRPr>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grpSp>
        <p:nvGrpSpPr>
          <p:cNvPr id="9" name="Group 8"/>
          <p:cNvGrpSpPr/>
          <p:nvPr userDrawn="1"/>
        </p:nvGrpSpPr>
        <p:grpSpPr>
          <a:xfrm>
            <a:off x="453954" y="6353175"/>
            <a:ext cx="949694" cy="409115"/>
            <a:chOff x="453954" y="6353175"/>
            <a:chExt cx="949694" cy="409115"/>
          </a:xfrm>
        </p:grpSpPr>
        <p:pic>
          <p:nvPicPr>
            <p:cNvPr id="10" name="Picture 9"/>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1" name="Picture 10"/>
            <p:cNvPicPr>
              <a:picLocks noChangeAspect="1"/>
            </p:cNvPicPr>
            <p:nvPr userDrawn="1"/>
          </p:nvPicPr>
          <p:blipFill>
            <a:blip r:embed="rId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12604200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lumMod val="50000"/>
                  </a:schemeClr>
                </a:solidFill>
                <a:latin typeface="Verdana" pitchFamily="34" charset="0"/>
                <a:ea typeface="Verdana" pitchFamily="34" charset="0"/>
                <a:cs typeface="Verdana" pitchFamily="34" charset="0"/>
              </a:defRPr>
            </a:lvl1pPr>
          </a:lstStyle>
          <a:p>
            <a:r>
              <a:rPr kumimoji="0" lang="en-GB" dirty="0" smtClean="0"/>
              <a:t>Click to edit Master title style</a:t>
            </a:r>
            <a:endParaRPr kumimoji="0" lang="en-GB" dirty="0"/>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latin typeface="Verdana" pitchFamily="34" charset="0"/>
                <a:ea typeface="Verdana" pitchFamily="34" charset="0"/>
                <a:cs typeface="Verdana"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GB" dirty="0" smtClean="0"/>
              <a:t>Click to edit Master text styles</a:t>
            </a:r>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464653"/>
                </a:solidFill>
              </a:rPr>
              <a:pPr/>
              <a:t>12/01/2017</a:t>
            </a:fld>
            <a:endParaRPr lang="en-GB" dirty="0">
              <a:solidFill>
                <a:srgbClr val="464653"/>
              </a:solidFill>
            </a:endParaRPr>
          </a:p>
        </p:txBody>
      </p:sp>
      <p:sp>
        <p:nvSpPr>
          <p:cNvPr id="6" name="Footer Placeholder 5"/>
          <p:cNvSpPr>
            <a:spLocks noGrp="1"/>
          </p:cNvSpPr>
          <p:nvPr>
            <p:ph type="ftr" sz="quarter" idx="11"/>
          </p:nvPr>
        </p:nvSpPr>
        <p:spPr/>
        <p:txBody>
          <a:bodyPr/>
          <a:lstStyle/>
          <a:p>
            <a:endParaRPr lang="en-GB" dirty="0">
              <a:solidFill>
                <a:srgbClr val="464653"/>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GB" dirty="0" smtClean="0"/>
              <a:t>Click to edit Master text styles</a:t>
            </a:r>
          </a:p>
          <a:p>
            <a:pPr lvl="1" eaLnBrk="1" latinLnBrk="0" hangingPunct="1"/>
            <a:r>
              <a:rPr lang="en-GB" dirty="0" smtClean="0"/>
              <a:t>Second level</a:t>
            </a:r>
          </a:p>
          <a:p>
            <a:pPr lvl="2" eaLnBrk="1" latinLnBrk="0" hangingPunct="1"/>
            <a:r>
              <a:rPr lang="en-GB" dirty="0" smtClean="0"/>
              <a:t>Third level</a:t>
            </a:r>
          </a:p>
          <a:p>
            <a:pPr lvl="3" eaLnBrk="1" latinLnBrk="0" hangingPunct="1"/>
            <a:r>
              <a:rPr lang="en-GB" dirty="0" smtClean="0"/>
              <a:t>Fourth level</a:t>
            </a:r>
          </a:p>
          <a:p>
            <a:pPr lvl="4" eaLnBrk="1" latinLnBrk="0" hangingPunct="1"/>
            <a:r>
              <a:rPr lang="en-GB" dirty="0" smtClean="0"/>
              <a:t>Fifth level</a:t>
            </a:r>
            <a:endParaRPr kumimoji="0" lang="en-GB" dirty="0"/>
          </a:p>
        </p:txBody>
      </p:sp>
      <p:grpSp>
        <p:nvGrpSpPr>
          <p:cNvPr id="14" name="Group 13"/>
          <p:cNvGrpSpPr/>
          <p:nvPr userDrawn="1"/>
        </p:nvGrpSpPr>
        <p:grpSpPr>
          <a:xfrm>
            <a:off x="453954" y="6353175"/>
            <a:ext cx="949694" cy="409115"/>
            <a:chOff x="453954" y="6353175"/>
            <a:chExt cx="949694" cy="409115"/>
          </a:xfrm>
        </p:grpSpPr>
        <p:pic>
          <p:nvPicPr>
            <p:cNvPr id="15" name="Picture 14"/>
            <p:cNvPicPr>
              <a:picLocks noChangeAspect="1"/>
            </p:cNvPicPr>
            <p:nvPr userDrawn="1"/>
          </p:nvPicPr>
          <p:blipFill rotWithShape="1">
            <a:blip r:embed="rId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6" name="Picture 15"/>
            <p:cNvPicPr>
              <a:picLocks noChangeAspect="1"/>
            </p:cNvPicPr>
            <p:nvPr userDrawn="1"/>
          </p:nvPicPr>
          <p:blipFill>
            <a:blip r:embed="rId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34058592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tx1">
                <a:lumMod val="50000"/>
              </a:schemeClr>
            </a:solidFill>
          </a:ln>
        </p:spPr>
        <p:txBody>
          <a:bodyPr lIns="274320" anchor="ctr"/>
          <a:lstStyle>
            <a:lvl1pPr algn="l">
              <a:buNone/>
              <a:defRPr sz="2000" b="0">
                <a:solidFill>
                  <a:schemeClr val="tx1"/>
                </a:solidFill>
              </a:defRPr>
            </a:lvl1pPr>
          </a:lstStyle>
          <a:p>
            <a:r>
              <a:rPr kumimoji="0" lang="en-GB" dirty="0" smtClean="0"/>
              <a:t>Click to edit Master title style</a:t>
            </a:r>
            <a:endParaRPr kumimoji="0" lang="en-GB" dirty="0"/>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83394" y="1219200"/>
            <a:ext cx="8003405"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GB" dirty="0" smtClean="0"/>
              <a:t>Click to edit Master text styles</a:t>
            </a:r>
          </a:p>
        </p:txBody>
      </p:sp>
      <p:sp>
        <p:nvSpPr>
          <p:cNvPr id="5" name="Date Placeholder 4"/>
          <p:cNvSpPr>
            <a:spLocks noGrp="1"/>
          </p:cNvSpPr>
          <p:nvPr>
            <p:ph type="dt" sz="half" idx="10"/>
          </p:nvPr>
        </p:nvSpPr>
        <p:spPr/>
        <p:txBody>
          <a:bodyPr/>
          <a:lstStyle/>
          <a:p>
            <a:fld id="{ACDF6120-F1F0-4C60-9FE9-39AC71A9C79D}" type="datetimeFigureOut">
              <a:rPr lang="en-GB" smtClean="0">
                <a:solidFill>
                  <a:srgbClr val="DDE9EC"/>
                </a:solidFill>
              </a:rPr>
              <a:pPr/>
              <a:t>12/01/2017</a:t>
            </a:fld>
            <a:endParaRPr lang="en-GB" dirty="0">
              <a:solidFill>
                <a:srgbClr val="DDE9EC"/>
              </a:solidFill>
            </a:endParaRPr>
          </a:p>
        </p:txBody>
      </p:sp>
      <p:sp>
        <p:nvSpPr>
          <p:cNvPr id="6" name="Footer Placeholder 5"/>
          <p:cNvSpPr>
            <a:spLocks noGrp="1"/>
          </p:cNvSpPr>
          <p:nvPr>
            <p:ph type="ftr" sz="quarter" idx="11"/>
          </p:nvPr>
        </p:nvSpPr>
        <p:spPr/>
        <p:txBody>
          <a:bodyPr/>
          <a:lstStyle/>
          <a:p>
            <a:endParaRPr lang="en-GB" dirty="0">
              <a:solidFill>
                <a:srgbClr val="DDE9EC"/>
              </a:solidFill>
            </a:endParaRPr>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white"/>
              </a:solidFill>
              <a:latin typeface="Gill Sans MT"/>
            </a:endParaRPr>
          </a:p>
        </p:txBody>
      </p:sp>
      <p:sp>
        <p:nvSpPr>
          <p:cNvPr id="10" name="Rectangle 9"/>
          <p:cNvSpPr/>
          <p:nvPr/>
        </p:nvSpPr>
        <p:spPr>
          <a:xfrm>
            <a:off x="457200" y="500856"/>
            <a:ext cx="182880" cy="685800"/>
          </a:xfrm>
          <a:prstGeom prst="rect">
            <a:avLst/>
          </a:prstGeom>
          <a:solidFill>
            <a:schemeClr val="tx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endParaRPr lang="en-GB" dirty="0">
              <a:solidFill>
                <a:prstClr val="white"/>
              </a:solidFill>
            </a:endParaRPr>
          </a:p>
        </p:txBody>
      </p:sp>
    </p:spTree>
    <p:extLst>
      <p:ext uri="{BB962C8B-B14F-4D97-AF65-F5344CB8AC3E}">
        <p14:creationId xmlns:p14="http://schemas.microsoft.com/office/powerpoint/2010/main" val="3004527665"/>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5932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6" Type="http://schemas.openxmlformats.org/officeDocument/2006/relationships/image" Target="../media/image5.emf"/><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5.emf"/><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5.em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image" Target="../media/image5.emf"/><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image" Target="../media/image5.emf"/><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theme" Target="../theme/theme6.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image" Target="../media/image5.emf"/><Relationship Id="rId2" Type="http://schemas.openxmlformats.org/officeDocument/2006/relationships/slideLayout" Target="../slideLayouts/slideLayout80.xml"/><Relationship Id="rId16" Type="http://schemas.openxmlformats.org/officeDocument/2006/relationships/theme" Target="../theme/theme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8.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10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8.pn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image" Target="../media/image7.jpeg"/><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theme" Target="../theme/theme10.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image" Target="../media/image8.png"/><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image" Target="../media/image7.jpeg"/><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theme" Target="../theme/theme11.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6503" name="Text Box 7"/>
          <p:cNvSpPr txBox="1">
            <a:spLocks noChangeArrowheads="1"/>
          </p:cNvSpPr>
          <p:nvPr/>
        </p:nvSpPr>
        <p:spPr bwMode="auto">
          <a:xfrm>
            <a:off x="250824" y="6607175"/>
            <a:ext cx="2879725"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0" marR="0" indent="0" algn="l" defTabSz="914400" rtl="0" eaLnBrk="1" fontAlgn="base" latinLnBrk="0" hangingPunct="1">
              <a:lnSpc>
                <a:spcPct val="100000"/>
              </a:lnSpc>
              <a:spcBef>
                <a:spcPct val="50000"/>
              </a:spcBef>
              <a:spcAft>
                <a:spcPct val="0"/>
              </a:spcAft>
              <a:buClrTx/>
              <a:buSzTx/>
              <a:buFontTx/>
              <a:buNone/>
              <a:tabLst/>
              <a:defRPr/>
            </a:pPr>
            <a:r>
              <a:rPr lang="en-GB" sz="900" dirty="0" smtClean="0">
                <a:solidFill>
                  <a:srgbClr val="666666"/>
                </a:solidFill>
                <a:latin typeface="Arial" pitchFamily="34" charset="0"/>
                <a:cs typeface="+mn-cs"/>
              </a:rPr>
              <a:t>© DNV Healthcare Inc. All rights reserved</a:t>
            </a:r>
            <a:r>
              <a:rPr lang="en-GB" altLang="ja-JP" sz="900" dirty="0" smtClean="0">
                <a:solidFill>
                  <a:srgbClr val="666666"/>
                </a:solidFill>
                <a:ea typeface="ＭＳ Ｐゴシック" charset="-128"/>
                <a:cs typeface="Arial" charset="0"/>
              </a:rPr>
              <a:t>.</a:t>
            </a:r>
            <a:endParaRPr lang="en-GB" altLang="ja-JP" sz="900" dirty="0">
              <a:solidFill>
                <a:srgbClr val="666666"/>
              </a:solidFill>
              <a:ea typeface="ＭＳ Ｐゴシック" charset="-128"/>
              <a:cs typeface="Arial" charset="0"/>
            </a:endParaRPr>
          </a:p>
        </p:txBody>
      </p:sp>
      <p:sp>
        <p:nvSpPr>
          <p:cNvPr id="106504" name="SD_FLD_PresentationTitle"/>
          <p:cNvSpPr txBox="1">
            <a:spLocks noChangeArrowheads="1"/>
          </p:cNvSpPr>
          <p:nvPr/>
        </p:nvSpPr>
        <p:spPr bwMode="auto">
          <a:xfrm>
            <a:off x="250824" y="6326188"/>
            <a:ext cx="3238500"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endParaRPr lang="en-GB" altLang="ja-JP" sz="900" cap="none" baseline="0" dirty="0">
              <a:solidFill>
                <a:srgbClr val="666666"/>
              </a:solidFill>
              <a:ea typeface="ＭＳ Ｐゴシック" charset="-128"/>
              <a:cs typeface="Arial" charset="0"/>
            </a:endParaRPr>
          </a:p>
        </p:txBody>
      </p:sp>
      <p:sp>
        <p:nvSpPr>
          <p:cNvPr id="106505" name="SD_FLD_InsertDate"/>
          <p:cNvSpPr txBox="1">
            <a:spLocks noChangeArrowheads="1"/>
          </p:cNvSpPr>
          <p:nvPr/>
        </p:nvSpPr>
        <p:spPr bwMode="auto">
          <a:xfrm>
            <a:off x="250824" y="6466682"/>
            <a:ext cx="3238500"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endParaRPr lang="en-GB" altLang="ja-JP" sz="900" dirty="0">
              <a:solidFill>
                <a:srgbClr val="666666"/>
              </a:solidFill>
              <a:ea typeface="ＭＳ Ｐゴシック" charset="-128"/>
              <a:cs typeface="Arial" charset="0"/>
            </a:endParaRPr>
          </a:p>
        </p:txBody>
      </p:sp>
      <p:sp>
        <p:nvSpPr>
          <p:cNvPr id="106507" name="Rectangle 11"/>
          <p:cNvSpPr>
            <a:spLocks noGrp="1" noChangeArrowheads="1"/>
          </p:cNvSpPr>
          <p:nvPr>
            <p:ph type="body" idx="1"/>
          </p:nvPr>
        </p:nvSpPr>
        <p:spPr bwMode="auto">
          <a:xfrm>
            <a:off x="250824" y="1268413"/>
            <a:ext cx="8642351" cy="468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200" tIns="0" rIns="61200" bIns="0" numCol="1" anchor="t" anchorCtr="0" compatLnSpc="1">
            <a:prstTxWarp prst="textNoShape">
              <a:avLst/>
            </a:prstTxWarp>
          </a:bodyPr>
          <a:lstStyle/>
          <a:p>
            <a:pPr lvl="0"/>
            <a:r>
              <a:rPr lang="en-GB" altLang="ja-JP" dirty="0" smtClean="0"/>
              <a:t>Click to edit Master text styles</a:t>
            </a:r>
          </a:p>
          <a:p>
            <a:pPr lvl="1"/>
            <a:r>
              <a:rPr lang="en-GB" altLang="ja-JP" dirty="0" smtClean="0"/>
              <a:t>Second level</a:t>
            </a:r>
          </a:p>
          <a:p>
            <a:pPr lvl="2"/>
            <a:r>
              <a:rPr lang="en-GB" altLang="ja-JP" dirty="0" smtClean="0"/>
              <a:t>Third level</a:t>
            </a:r>
          </a:p>
          <a:p>
            <a:pPr lvl="3"/>
            <a:r>
              <a:rPr lang="en-GB" altLang="ja-JP" dirty="0" smtClean="0"/>
              <a:t>Fourth level</a:t>
            </a:r>
          </a:p>
          <a:p>
            <a:pPr lvl="4"/>
            <a:r>
              <a:rPr lang="en-GB" altLang="ja-JP" dirty="0" smtClean="0"/>
              <a:t>Fifth level</a:t>
            </a:r>
          </a:p>
        </p:txBody>
      </p:sp>
      <p:sp>
        <p:nvSpPr>
          <p:cNvPr id="106508" name="Rectangle 12"/>
          <p:cNvSpPr>
            <a:spLocks noGrp="1" noChangeArrowheads="1"/>
          </p:cNvSpPr>
          <p:nvPr>
            <p:ph type="title"/>
          </p:nvPr>
        </p:nvSpPr>
        <p:spPr bwMode="auto">
          <a:xfrm>
            <a:off x="250824" y="115200"/>
            <a:ext cx="8642351"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0" rIns="90000" bIns="0" numCol="1" anchor="b" anchorCtr="0" compatLnSpc="1">
            <a:prstTxWarp prst="textNoShape">
              <a:avLst/>
            </a:prstTxWarp>
          </a:bodyPr>
          <a:lstStyle/>
          <a:p>
            <a:pPr lvl="0"/>
            <a:r>
              <a:rPr lang="en-GB" altLang="ja-JP" dirty="0" smtClean="0"/>
              <a:t>Click to edit Master title style</a:t>
            </a:r>
          </a:p>
        </p:txBody>
      </p:sp>
      <p:sp>
        <p:nvSpPr>
          <p:cNvPr id="106512" name="SD_FLD_Draft" hidden="1"/>
          <p:cNvSpPr txBox="1">
            <a:spLocks noChangeArrowheads="1"/>
          </p:cNvSpPr>
          <p:nvPr/>
        </p:nvSpPr>
        <p:spPr bwMode="auto">
          <a:xfrm>
            <a:off x="3811588" y="6084888"/>
            <a:ext cx="15113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ctr">
              <a:spcBef>
                <a:spcPct val="50000"/>
              </a:spcBef>
            </a:pPr>
            <a:r>
              <a:rPr lang="en-GB" altLang="ja-JP" sz="2000" dirty="0" smtClean="0">
                <a:ea typeface="ＭＳ Ｐゴシック" charset="-128"/>
                <a:cs typeface="Arial" charset="0"/>
              </a:rPr>
              <a:t>Draft</a:t>
            </a:r>
            <a:endParaRPr lang="en-GB" altLang="ja-JP" sz="2000" dirty="0">
              <a:ea typeface="ＭＳ Ｐゴシック" charset="-128"/>
              <a:cs typeface="Arial" charset="0"/>
            </a:endParaRPr>
          </a:p>
        </p:txBody>
      </p:sp>
      <p:pic>
        <p:nvPicPr>
          <p:cNvPr id="17" name="Immagine 2" descr="Logo_DNV_BA_right.jpg"/>
          <p:cNvPicPr>
            <a:picLocks noChangeAspect="1"/>
          </p:cNvPicPr>
          <p:nvPr/>
        </p:nvPicPr>
        <p:blipFill>
          <a:blip r:embed="rId10" cstate="print"/>
          <a:srcRect/>
          <a:stretch>
            <a:fillRect/>
          </a:stretch>
        </p:blipFill>
        <p:spPr bwMode="auto">
          <a:xfrm>
            <a:off x="8004175" y="6308725"/>
            <a:ext cx="889000" cy="4064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77" r:id="rId4"/>
    <p:sldLayoutId id="2147483668" r:id="rId5"/>
    <p:sldLayoutId id="2147483669" r:id="rId6"/>
    <p:sldLayoutId id="2147483676" r:id="rId7"/>
    <p:sldLayoutId id="2147483681" r:id="rId8"/>
  </p:sldLayoutIdLst>
  <p:timing>
    <p:tnLst>
      <p:par>
        <p:cTn id="1" dur="indefinite" restart="never" nodeType="tmRoot"/>
      </p:par>
    </p:tnLst>
  </p:timing>
  <p:hf hdr="0" ftr="0" dt="0"/>
  <p:txStyles>
    <p:titleStyle>
      <a:lvl1pPr algn="l" rtl="0" eaLnBrk="1" fontAlgn="base" hangingPunct="1">
        <a:spcBef>
          <a:spcPct val="0"/>
        </a:spcBef>
        <a:spcAft>
          <a:spcPct val="0"/>
        </a:spcAft>
        <a:defRPr sz="3200">
          <a:solidFill>
            <a:schemeClr val="tx1"/>
          </a:solidFill>
          <a:latin typeface="+mj-lt"/>
          <a:ea typeface="+mj-ea"/>
          <a:cs typeface="+mj-cs"/>
        </a:defRPr>
      </a:lvl1pPr>
      <a:lvl2pPr algn="l" rtl="0" eaLnBrk="1" fontAlgn="base" hangingPunct="1">
        <a:spcBef>
          <a:spcPct val="0"/>
        </a:spcBef>
        <a:spcAft>
          <a:spcPct val="0"/>
        </a:spcAft>
        <a:defRPr sz="2800">
          <a:solidFill>
            <a:schemeClr val="tx1"/>
          </a:solidFill>
          <a:latin typeface="Times New Roman" pitchFamily="18" charset="0"/>
        </a:defRPr>
      </a:lvl2pPr>
      <a:lvl3pPr algn="l" rtl="0" eaLnBrk="1" fontAlgn="base" hangingPunct="1">
        <a:spcBef>
          <a:spcPct val="0"/>
        </a:spcBef>
        <a:spcAft>
          <a:spcPct val="0"/>
        </a:spcAft>
        <a:defRPr sz="2800">
          <a:solidFill>
            <a:schemeClr val="tx1"/>
          </a:solidFill>
          <a:latin typeface="Times New Roman" pitchFamily="18" charset="0"/>
        </a:defRPr>
      </a:lvl3pPr>
      <a:lvl4pPr algn="l" rtl="0" eaLnBrk="1" fontAlgn="base" hangingPunct="1">
        <a:spcBef>
          <a:spcPct val="0"/>
        </a:spcBef>
        <a:spcAft>
          <a:spcPct val="0"/>
        </a:spcAft>
        <a:defRPr sz="2800">
          <a:solidFill>
            <a:schemeClr val="tx1"/>
          </a:solidFill>
          <a:latin typeface="Times New Roman" pitchFamily="18" charset="0"/>
        </a:defRPr>
      </a:lvl4pPr>
      <a:lvl5pPr algn="l" rtl="0" eaLnBrk="1" fontAlgn="base" hangingPunct="1">
        <a:spcBef>
          <a:spcPct val="0"/>
        </a:spcBef>
        <a:spcAft>
          <a:spcPct val="0"/>
        </a:spcAft>
        <a:defRPr sz="2800">
          <a:solidFill>
            <a:schemeClr val="tx1"/>
          </a:solidFill>
          <a:latin typeface="Times New Roman" pitchFamily="18" charset="0"/>
        </a:defRPr>
      </a:lvl5pPr>
      <a:lvl6pPr marL="457200" algn="l" rtl="0" eaLnBrk="1" fontAlgn="base" hangingPunct="1">
        <a:spcBef>
          <a:spcPct val="0"/>
        </a:spcBef>
        <a:spcAft>
          <a:spcPct val="0"/>
        </a:spcAft>
        <a:defRPr sz="2800">
          <a:solidFill>
            <a:schemeClr val="tx1"/>
          </a:solidFill>
          <a:latin typeface="Times New Roman" pitchFamily="18" charset="0"/>
        </a:defRPr>
      </a:lvl6pPr>
      <a:lvl7pPr marL="914400" algn="l" rtl="0" eaLnBrk="1" fontAlgn="base" hangingPunct="1">
        <a:spcBef>
          <a:spcPct val="0"/>
        </a:spcBef>
        <a:spcAft>
          <a:spcPct val="0"/>
        </a:spcAft>
        <a:defRPr sz="2800">
          <a:solidFill>
            <a:schemeClr val="tx1"/>
          </a:solidFill>
          <a:latin typeface="Times New Roman" pitchFamily="18" charset="0"/>
        </a:defRPr>
      </a:lvl7pPr>
      <a:lvl8pPr marL="1371600" algn="l" rtl="0" eaLnBrk="1" fontAlgn="base" hangingPunct="1">
        <a:spcBef>
          <a:spcPct val="0"/>
        </a:spcBef>
        <a:spcAft>
          <a:spcPct val="0"/>
        </a:spcAft>
        <a:defRPr sz="2800">
          <a:solidFill>
            <a:schemeClr val="tx1"/>
          </a:solidFill>
          <a:latin typeface="Times New Roman" pitchFamily="18" charset="0"/>
        </a:defRPr>
      </a:lvl8pPr>
      <a:lvl9pPr marL="1828800" algn="l" rtl="0" eaLnBrk="1" fontAlgn="base" hangingPunct="1">
        <a:spcBef>
          <a:spcPct val="0"/>
        </a:spcBef>
        <a:spcAft>
          <a:spcPct val="0"/>
        </a:spcAft>
        <a:defRPr sz="2800">
          <a:solidFill>
            <a:schemeClr val="tx1"/>
          </a:solidFill>
          <a:latin typeface="Times New Roman" pitchFamily="18" charset="0"/>
        </a:defRPr>
      </a:lvl9pPr>
    </p:titleStyle>
    <p:bodyStyle>
      <a:lvl1pPr marL="184150" indent="-184150" algn="l" rtl="0" eaLnBrk="1" fontAlgn="base" hangingPunct="1">
        <a:spcBef>
          <a:spcPct val="40000"/>
        </a:spcBef>
        <a:spcAft>
          <a:spcPct val="20000"/>
        </a:spcAft>
        <a:buClr>
          <a:srgbClr val="F29400"/>
        </a:buClr>
        <a:buFont typeface="Wingdings" pitchFamily="2" charset="2"/>
        <a:buChar char="§"/>
        <a:defRPr sz="2000">
          <a:solidFill>
            <a:schemeClr val="tx2"/>
          </a:solidFill>
          <a:latin typeface="+mn-lt"/>
          <a:ea typeface="+mn-ea"/>
          <a:cs typeface="+mn-cs"/>
        </a:defRPr>
      </a:lvl1pPr>
      <a:lvl2pPr marL="354013" indent="-168275" algn="l" rtl="0" eaLnBrk="1" fontAlgn="base" hangingPunct="1">
        <a:spcBef>
          <a:spcPct val="0"/>
        </a:spcBef>
        <a:spcAft>
          <a:spcPct val="20000"/>
        </a:spcAft>
        <a:buClr>
          <a:srgbClr val="F29400"/>
        </a:buClr>
        <a:buFont typeface="Times New Roman" pitchFamily="18" charset="0"/>
        <a:buChar char="-"/>
        <a:defRPr sz="1800">
          <a:solidFill>
            <a:schemeClr val="tx2"/>
          </a:solidFill>
          <a:latin typeface="+mn-lt"/>
        </a:defRPr>
      </a:lvl2pPr>
      <a:lvl3pPr marL="546100" indent="-190500" algn="l" rtl="0" eaLnBrk="1" fontAlgn="base" hangingPunct="1">
        <a:spcBef>
          <a:spcPct val="0"/>
        </a:spcBef>
        <a:spcAft>
          <a:spcPct val="20000"/>
        </a:spcAft>
        <a:buClr>
          <a:srgbClr val="F29400"/>
        </a:buClr>
        <a:buFont typeface="Times New Roman" pitchFamily="18" charset="0"/>
        <a:buChar char="-"/>
        <a:defRPr sz="1600">
          <a:solidFill>
            <a:schemeClr val="tx2"/>
          </a:solidFill>
          <a:latin typeface="+mn-lt"/>
        </a:defRPr>
      </a:lvl3pPr>
      <a:lvl4pPr marL="722313" indent="-174625" algn="l" rtl="0" eaLnBrk="1" fontAlgn="base" hangingPunct="1">
        <a:spcBef>
          <a:spcPct val="0"/>
        </a:spcBef>
        <a:spcAft>
          <a:spcPct val="20000"/>
        </a:spcAft>
        <a:buClr>
          <a:srgbClr val="F29400"/>
        </a:buClr>
        <a:buFont typeface="Times New Roman" pitchFamily="18" charset="0"/>
        <a:buChar char="-"/>
        <a:defRPr sz="1400">
          <a:solidFill>
            <a:schemeClr val="tx2"/>
          </a:solidFill>
          <a:latin typeface="+mn-lt"/>
        </a:defRPr>
      </a:lvl4pPr>
      <a:lvl5pPr marL="906463" indent="-182563" algn="l" rtl="0" eaLnBrk="1" fontAlgn="base" hangingPunct="1">
        <a:spcBef>
          <a:spcPct val="0"/>
        </a:spcBef>
        <a:spcAft>
          <a:spcPct val="20000"/>
        </a:spcAft>
        <a:buClr>
          <a:srgbClr val="F29400"/>
        </a:buClr>
        <a:buFont typeface="Times New Roman" pitchFamily="18" charset="0"/>
        <a:buChar char="-"/>
        <a:defRPr sz="1400">
          <a:solidFill>
            <a:schemeClr val="tx2"/>
          </a:solidFill>
          <a:latin typeface="+mn-lt"/>
        </a:defRPr>
      </a:lvl5pPr>
      <a:lvl6pPr marL="13636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6pPr>
      <a:lvl7pPr marL="18208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7pPr>
      <a:lvl8pPr marL="22780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8pPr>
      <a:lvl9pPr marL="27352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pPr fontAlgn="auto">
              <a:spcBef>
                <a:spcPts val="0"/>
              </a:spcBef>
              <a:spcAft>
                <a:spcPts val="0"/>
              </a:spcAft>
            </a:pPr>
            <a:endParaRPr lang="en-GB" dirty="0">
              <a:solidFill>
                <a:srgbClr val="333333"/>
              </a:solidFill>
              <a:latin typeface="Verdana"/>
            </a:endParaRPr>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pPr fontAlgn="auto">
              <a:spcBef>
                <a:spcPts val="0"/>
              </a:spcBef>
              <a:spcAft>
                <a:spcPts val="0"/>
              </a:spcAft>
            </a:pPr>
            <a:endParaRPr lang="en-GB" dirty="0">
              <a:solidFill>
                <a:srgbClr val="333333"/>
              </a:solidFill>
              <a:latin typeface="Verdana"/>
            </a:endParaRPr>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pPr fontAlgn="auto">
              <a:spcBef>
                <a:spcPts val="0"/>
              </a:spcBef>
              <a:spcAft>
                <a:spcPts val="0"/>
              </a:spcAft>
            </a:pPr>
            <a:fld id="{5BA07366-CB75-4AA8-9E5B-928B849F427C}" type="slidenum">
              <a:rPr lang="en-GB" smtClean="0">
                <a:solidFill>
                  <a:srgbClr val="333333"/>
                </a:solidFill>
                <a:latin typeface="Verdana"/>
              </a:rPr>
              <a:pPr fontAlgn="auto">
                <a:spcBef>
                  <a:spcPts val="0"/>
                </a:spcBef>
                <a:spcAft>
                  <a:spcPts val="0"/>
                </a:spcAft>
              </a:pPr>
              <a:t>‹#›</a:t>
            </a:fld>
            <a:endParaRPr lang="en-GB" dirty="0">
              <a:solidFill>
                <a:srgbClr val="333333"/>
              </a:solidFill>
              <a:latin typeface="Verdana"/>
            </a:endParaRPr>
          </a:p>
        </p:txBody>
      </p:sp>
      <p:sp>
        <p:nvSpPr>
          <p:cNvPr id="11" name="TextBox 10"/>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pPr fontAlgn="auto">
              <a:spcBef>
                <a:spcPts val="0"/>
              </a:spcBef>
              <a:spcAft>
                <a:spcPts val="0"/>
              </a:spcAft>
            </a:pPr>
            <a:endParaRPr lang="en-GB" dirty="0">
              <a:solidFill>
                <a:srgbClr val="333333"/>
              </a:solidFill>
              <a:latin typeface="Verdana"/>
            </a:endParaRPr>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pPr fontAlgn="auto">
              <a:spcBef>
                <a:spcPts val="0"/>
              </a:spcBef>
              <a:spcAft>
                <a:spcPts val="0"/>
              </a:spcAft>
            </a:pPr>
            <a:endParaRPr lang="en-GB" dirty="0">
              <a:solidFill>
                <a:srgbClr val="333333"/>
              </a:solidFill>
              <a:latin typeface="Verdana"/>
            </a:endParaRPr>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pPr fontAlgn="auto">
              <a:spcBef>
                <a:spcPts val="0"/>
              </a:spcBef>
              <a:spcAft>
                <a:spcPts val="0"/>
              </a:spcAft>
            </a:pPr>
            <a:fld id="{5BA07366-CB75-4AA8-9E5B-928B849F427C}" type="slidenum">
              <a:rPr lang="en-GB" smtClean="0">
                <a:solidFill>
                  <a:srgbClr val="333333"/>
                </a:solidFill>
                <a:latin typeface="Verdana"/>
              </a:rPr>
              <a:pPr fontAlgn="auto">
                <a:spcBef>
                  <a:spcPts val="0"/>
                </a:spcBef>
                <a:spcAft>
                  <a:spcPts val="0"/>
                </a:spcAft>
              </a:pPr>
              <a:t>‹#›</a:t>
            </a:fld>
            <a:endParaRPr lang="en-GB" dirty="0">
              <a:solidFill>
                <a:srgbClr val="333333"/>
              </a:solidFill>
              <a:latin typeface="Verdana"/>
            </a:endParaRPr>
          </a:p>
        </p:txBody>
      </p:sp>
      <p:sp>
        <p:nvSpPr>
          <p:cNvPr id="11" name="TextBox 10"/>
          <p:cNvSpPr txBox="1"/>
          <p:nvPr userDrawn="1"/>
        </p:nvSpPr>
        <p:spPr>
          <a:xfrm>
            <a:off x="491055" y="6517926"/>
            <a:ext cx="732573" cy="107722"/>
          </a:xfrm>
          <a:prstGeom prst="rect">
            <a:avLst/>
          </a:prstGeom>
          <a:noFill/>
        </p:spPr>
        <p:txBody>
          <a:bodyPr wrap="none" lIns="0" tIns="0" rIns="0" bIns="0" rtlCol="0">
            <a:spAutoFit/>
          </a:bodyPr>
          <a:lstStyle/>
          <a:p>
            <a:pPr fontAlgn="auto">
              <a:spcBef>
                <a:spcPts val="0"/>
              </a:spcBef>
              <a:spcAft>
                <a:spcPts val="0"/>
              </a:spcAft>
            </a:pPr>
            <a:r>
              <a:rPr lang="en-GB" sz="700" dirty="0" smtClean="0">
                <a:solidFill>
                  <a:srgbClr val="333333"/>
                </a:solidFill>
                <a:latin typeface="Verdana"/>
              </a:rPr>
              <a:t>DNV GL © 2013</a:t>
            </a:r>
            <a:endParaRPr lang="en-GB" sz="700" dirty="0">
              <a:solidFill>
                <a:srgbClr val="333333"/>
              </a:solidFill>
              <a:latin typeface="Verdana"/>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fontAlgn="auto">
              <a:lnSpc>
                <a:spcPct val="113000"/>
              </a:lnSpc>
              <a:spcBef>
                <a:spcPts val="600"/>
              </a:spcBef>
              <a:spcAft>
                <a:spcPts val="0"/>
              </a:spcAft>
            </a:pPr>
            <a:r>
              <a:rPr lang="en-GB" sz="750" b="1" smtClean="0">
                <a:solidFill>
                  <a:srgbClr val="333333"/>
                </a:solidFill>
              </a:rPr>
              <a:t>Ungraded</a:t>
            </a:r>
            <a:endParaRPr lang="en-GB" sz="750" b="1" dirty="0" smtClean="0">
              <a:solidFill>
                <a:srgbClr val="333333"/>
              </a:solidFill>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fontAlgn="auto">
              <a:spcBef>
                <a:spcPct val="50000"/>
              </a:spcBef>
              <a:spcAft>
                <a:spcPts val="0"/>
              </a:spcAft>
            </a:pPr>
            <a:r>
              <a:rPr lang="en-GB" altLang="ja-JP" sz="1600" cap="all" dirty="0" smtClean="0">
                <a:solidFill>
                  <a:srgbClr val="C4262E"/>
                </a:solidFill>
                <a:latin typeface="Verdana"/>
                <a:ea typeface="ＭＳ Ｐゴシック" charset="-128"/>
                <a:cs typeface="Arial" charset="0"/>
              </a:rPr>
              <a:t>Draft</a:t>
            </a:r>
            <a:endParaRPr lang="en-GB" altLang="ja-JP" sz="1600" cap="all" dirty="0">
              <a:solidFill>
                <a:srgbClr val="C4262E"/>
              </a:solidFill>
              <a:latin typeface="Verdana"/>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fontAlgn="auto">
              <a:spcBef>
                <a:spcPct val="50000"/>
              </a:spcBef>
              <a:spcAft>
                <a:spcPts val="0"/>
              </a:spcAft>
            </a:pPr>
            <a:r>
              <a:rPr lang="en-GB" altLang="ja-JP" sz="700" smtClean="0">
                <a:solidFill>
                  <a:srgbClr val="333333"/>
                </a:solidFill>
                <a:latin typeface="Verdana"/>
                <a:ea typeface="ＭＳ Ｐゴシック" charset="-128"/>
                <a:cs typeface="Arial" charset="0"/>
              </a:rPr>
              <a:t>12 January 2017</a:t>
            </a:r>
            <a:endParaRPr lang="en-GB" altLang="ja-JP" sz="700" dirty="0">
              <a:solidFill>
                <a:srgbClr val="333333"/>
              </a:solidFill>
              <a:latin typeface="Verdana"/>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userDrawn="1"/>
        </p:nvPicPr>
        <p:blipFill rotWithShape="1">
          <a:blip r:embed="rId17"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smtClean="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userDrawn="1"/>
        </p:nvSpPr>
        <p:spPr>
          <a:xfrm>
            <a:off x="491055" y="6517926"/>
            <a:ext cx="649217" cy="107722"/>
          </a:xfrm>
          <a:prstGeom prst="rect">
            <a:avLst/>
          </a:prstGeom>
          <a:noFill/>
        </p:spPr>
        <p:txBody>
          <a:bodyPr wrap="none" lIns="0" tIns="0" rIns="0" bIns="0" rtlCol="0">
            <a:spAutoFit/>
          </a:bodyPr>
          <a:lstStyle/>
          <a:p>
            <a:r>
              <a:rPr lang="en-GB" sz="700" noProof="0" dirty="0" smtClean="0">
                <a:solidFill>
                  <a:schemeClr val="tx1"/>
                </a:solidFill>
              </a:rPr>
              <a:t>DNV GL © 2013</a:t>
            </a:r>
            <a:endParaRPr lang="en-GB" sz="700" noProof="0" dirty="0">
              <a:solidFill>
                <a:schemeClr val="tx1"/>
              </a:solidFill>
            </a:endParaRPr>
          </a:p>
        </p:txBody>
      </p:sp>
      <p:cxnSp>
        <p:nvCxnSpPr>
          <p:cNvPr id="15" name="Straight Connector 14"/>
          <p:cNvCxnSpPr/>
          <p:nvPr userDrawn="1"/>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r>
              <a:rPr lang="en-GB" sz="750" b="1" kern="1200" smtClean="0">
                <a:solidFill>
                  <a:schemeClr val="tx1"/>
                </a:solidFill>
                <a:latin typeface="+mn-lt"/>
                <a:ea typeface="+mn-ea"/>
                <a:cs typeface="+mn-cs"/>
              </a:rPr>
              <a:t>Ungraded</a:t>
            </a:r>
            <a:endParaRPr lang="en-GB" sz="750" b="1" kern="1200" dirty="0" smtClean="0">
              <a:solidFill>
                <a:schemeClr val="tx1"/>
              </a:solidFill>
              <a:latin typeface="+mn-lt"/>
              <a:ea typeface="+mn-ea"/>
              <a:cs typeface="+mn-cs"/>
            </a:endParaRPr>
          </a:p>
        </p:txBody>
      </p:sp>
      <p:sp>
        <p:nvSpPr>
          <p:cNvPr id="12"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dirty="0" smtClean="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r>
              <a:rPr lang="en-GB" altLang="ja-JP" sz="700" smtClean="0">
                <a:solidFill>
                  <a:schemeClr val="tx1"/>
                </a:solidFill>
                <a:ea typeface="ＭＳ Ｐゴシック" charset="-128"/>
                <a:cs typeface="Arial" charset="0"/>
              </a:rPr>
              <a:t>12 January 2017</a:t>
            </a: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46766585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7" r:id="rId11"/>
    <p:sldLayoutId id="2147483693" r:id="rId12"/>
    <p:sldLayoutId id="2147483694" r:id="rId13"/>
    <p:sldLayoutId id="2147483695" r:id="rId14"/>
    <p:sldLayoutId id="2147483696" r:id="rId15"/>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AA32E4-4612-48D9-8A0B-5DCE197AA186}" type="datetimeFigureOut">
              <a:rPr lang="en-GB" smtClean="0"/>
              <a:t>12/01/2017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5118E-E4C6-4285-ADF0-00E10B245B63}" type="slidenum">
              <a:rPr lang="en-GB" smtClean="0"/>
              <a:t>‹#›</a:t>
            </a:fld>
            <a:endParaRPr lang="en-GB" dirty="0"/>
          </a:p>
        </p:txBody>
      </p:sp>
    </p:spTree>
    <p:extLst>
      <p:ext uri="{BB962C8B-B14F-4D97-AF65-F5344CB8AC3E}">
        <p14:creationId xmlns:p14="http://schemas.microsoft.com/office/powerpoint/2010/main" val="400341898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6503" name="Text Box 7"/>
          <p:cNvSpPr txBox="1">
            <a:spLocks noChangeArrowheads="1"/>
          </p:cNvSpPr>
          <p:nvPr/>
        </p:nvSpPr>
        <p:spPr bwMode="auto">
          <a:xfrm>
            <a:off x="250824" y="6607175"/>
            <a:ext cx="2879725"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0" marR="0" indent="0" algn="l" defTabSz="914400" rtl="0" eaLnBrk="1" fontAlgn="base" latinLnBrk="0" hangingPunct="1">
              <a:lnSpc>
                <a:spcPct val="100000"/>
              </a:lnSpc>
              <a:spcBef>
                <a:spcPct val="50000"/>
              </a:spcBef>
              <a:spcAft>
                <a:spcPct val="0"/>
              </a:spcAft>
              <a:buClrTx/>
              <a:buSzTx/>
              <a:buFontTx/>
              <a:buNone/>
              <a:tabLst/>
              <a:defRPr/>
            </a:pPr>
            <a:r>
              <a:rPr lang="en-GB" sz="900" dirty="0" smtClean="0">
                <a:solidFill>
                  <a:srgbClr val="666666"/>
                </a:solidFill>
                <a:latin typeface="Arial" pitchFamily="34" charset="0"/>
                <a:cs typeface="+mn-cs"/>
              </a:rPr>
              <a:t>© DNV Business Assurance. All rights reserved</a:t>
            </a:r>
            <a:r>
              <a:rPr lang="en-GB" altLang="ja-JP" sz="900" dirty="0" smtClean="0">
                <a:solidFill>
                  <a:srgbClr val="666666"/>
                </a:solidFill>
                <a:ea typeface="ＭＳ Ｐゴシック" charset="-128"/>
                <a:cs typeface="Arial" charset="0"/>
              </a:rPr>
              <a:t>.</a:t>
            </a:r>
            <a:endParaRPr lang="en-GB" altLang="ja-JP" sz="900" dirty="0">
              <a:solidFill>
                <a:srgbClr val="666666"/>
              </a:solidFill>
              <a:ea typeface="ＭＳ Ｐゴシック" charset="-128"/>
              <a:cs typeface="Arial" charset="0"/>
            </a:endParaRPr>
          </a:p>
        </p:txBody>
      </p:sp>
      <p:sp>
        <p:nvSpPr>
          <p:cNvPr id="106504" name="SD_FLD_PresentationTitle"/>
          <p:cNvSpPr txBox="1">
            <a:spLocks noChangeArrowheads="1"/>
          </p:cNvSpPr>
          <p:nvPr/>
        </p:nvSpPr>
        <p:spPr bwMode="auto">
          <a:xfrm>
            <a:off x="250824" y="6326188"/>
            <a:ext cx="3238500"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endParaRPr lang="en-GB" altLang="ja-JP" sz="900" cap="none" baseline="0" dirty="0">
              <a:solidFill>
                <a:srgbClr val="666666"/>
              </a:solidFill>
              <a:ea typeface="ＭＳ Ｐゴシック" charset="-128"/>
              <a:cs typeface="Arial" charset="0"/>
            </a:endParaRPr>
          </a:p>
        </p:txBody>
      </p:sp>
      <p:sp>
        <p:nvSpPr>
          <p:cNvPr id="106505" name="SD_FLD_DocumentDate"/>
          <p:cNvSpPr txBox="1">
            <a:spLocks noChangeArrowheads="1"/>
          </p:cNvSpPr>
          <p:nvPr/>
        </p:nvSpPr>
        <p:spPr bwMode="auto">
          <a:xfrm>
            <a:off x="250824" y="6466682"/>
            <a:ext cx="3238500"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spcBef>
                <a:spcPct val="50000"/>
              </a:spcBef>
            </a:pPr>
            <a:r>
              <a:rPr lang="en-GB" altLang="ja-JP" sz="900" smtClean="0">
                <a:solidFill>
                  <a:srgbClr val="666666"/>
                </a:solidFill>
                <a:ea typeface="ＭＳ Ｐゴシック" charset="-128"/>
                <a:cs typeface="Arial" charset="0"/>
              </a:rPr>
              <a:t>12 January 2017</a:t>
            </a:r>
            <a:endParaRPr lang="en-GB" altLang="ja-JP" sz="900" dirty="0">
              <a:solidFill>
                <a:srgbClr val="666666"/>
              </a:solidFill>
              <a:ea typeface="ＭＳ Ｐゴシック" charset="-128"/>
              <a:cs typeface="Arial" charset="0"/>
            </a:endParaRPr>
          </a:p>
        </p:txBody>
      </p:sp>
      <p:sp>
        <p:nvSpPr>
          <p:cNvPr id="106506" name="Rectangle 10"/>
          <p:cNvSpPr>
            <a:spLocks noGrp="1" noChangeArrowheads="1"/>
          </p:cNvSpPr>
          <p:nvPr>
            <p:ph type="sldNum" sz="quarter" idx="4"/>
          </p:nvPr>
        </p:nvSpPr>
        <p:spPr bwMode="auto">
          <a:xfrm>
            <a:off x="4391025" y="6616700"/>
            <a:ext cx="360363" cy="10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eaLnBrk="0" hangingPunct="0">
              <a:defRPr sz="700">
                <a:solidFill>
                  <a:srgbClr val="666666"/>
                </a:solidFill>
                <a:ea typeface="ＭＳ Ｐゴシック" charset="-128"/>
                <a:cs typeface="Arial" charset="0"/>
              </a:defRPr>
            </a:lvl1pPr>
          </a:lstStyle>
          <a:p>
            <a:fld id="{3CC3CF15-DBC1-49F6-81AD-C4852A04FE39}" type="slidenum">
              <a:rPr lang="en-GB" altLang="ja-JP"/>
              <a:pPr/>
              <a:t>‹#›</a:t>
            </a:fld>
            <a:endParaRPr lang="en-GB" altLang="ja-JP" dirty="0"/>
          </a:p>
        </p:txBody>
      </p:sp>
      <p:sp>
        <p:nvSpPr>
          <p:cNvPr id="106507" name="Rectangle 11"/>
          <p:cNvSpPr>
            <a:spLocks noGrp="1" noChangeArrowheads="1"/>
          </p:cNvSpPr>
          <p:nvPr>
            <p:ph type="body" idx="1"/>
          </p:nvPr>
        </p:nvSpPr>
        <p:spPr bwMode="auto">
          <a:xfrm>
            <a:off x="250824" y="1268413"/>
            <a:ext cx="8642351" cy="468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1200" tIns="0" rIns="61200" bIns="0" numCol="1" anchor="t" anchorCtr="0" compatLnSpc="1">
            <a:prstTxWarp prst="textNoShape">
              <a:avLst/>
            </a:prstTxWarp>
          </a:bodyPr>
          <a:lstStyle/>
          <a:p>
            <a:pPr lvl="0"/>
            <a:r>
              <a:rPr lang="en-GB" altLang="ja-JP" dirty="0" smtClean="0"/>
              <a:t>Click to edit Master text styles</a:t>
            </a:r>
          </a:p>
          <a:p>
            <a:pPr lvl="1"/>
            <a:r>
              <a:rPr lang="en-GB" altLang="ja-JP" dirty="0" smtClean="0"/>
              <a:t>Second level</a:t>
            </a:r>
          </a:p>
          <a:p>
            <a:pPr lvl="2"/>
            <a:r>
              <a:rPr lang="en-GB" altLang="ja-JP" dirty="0" smtClean="0"/>
              <a:t>Third level</a:t>
            </a:r>
          </a:p>
          <a:p>
            <a:pPr lvl="3"/>
            <a:r>
              <a:rPr lang="en-GB" altLang="ja-JP" dirty="0" smtClean="0"/>
              <a:t>Fourth level</a:t>
            </a:r>
          </a:p>
          <a:p>
            <a:pPr lvl="4"/>
            <a:r>
              <a:rPr lang="en-GB" altLang="ja-JP" dirty="0" smtClean="0"/>
              <a:t>Fifth level</a:t>
            </a:r>
          </a:p>
        </p:txBody>
      </p:sp>
      <p:sp>
        <p:nvSpPr>
          <p:cNvPr id="106508" name="Rectangle 12"/>
          <p:cNvSpPr>
            <a:spLocks noGrp="1" noChangeArrowheads="1"/>
          </p:cNvSpPr>
          <p:nvPr>
            <p:ph type="title"/>
          </p:nvPr>
        </p:nvSpPr>
        <p:spPr bwMode="auto">
          <a:xfrm>
            <a:off x="250824" y="115200"/>
            <a:ext cx="8642351"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0" rIns="90000" bIns="0" numCol="1" anchor="b" anchorCtr="0" compatLnSpc="1">
            <a:prstTxWarp prst="textNoShape">
              <a:avLst/>
            </a:prstTxWarp>
          </a:bodyPr>
          <a:lstStyle/>
          <a:p>
            <a:pPr lvl="0"/>
            <a:r>
              <a:rPr lang="en-GB" altLang="ja-JP" dirty="0" smtClean="0"/>
              <a:t>Click to edit Master title style</a:t>
            </a:r>
          </a:p>
        </p:txBody>
      </p:sp>
      <p:sp>
        <p:nvSpPr>
          <p:cNvPr id="106512" name="SD_FLD_Draft" hidden="1"/>
          <p:cNvSpPr txBox="1">
            <a:spLocks noChangeArrowheads="1"/>
          </p:cNvSpPr>
          <p:nvPr/>
        </p:nvSpPr>
        <p:spPr bwMode="auto">
          <a:xfrm>
            <a:off x="3811588" y="6084888"/>
            <a:ext cx="15113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ctr">
              <a:spcBef>
                <a:spcPct val="50000"/>
              </a:spcBef>
            </a:pPr>
            <a:r>
              <a:rPr lang="en-GB" altLang="ja-JP" sz="2000" dirty="0" smtClean="0">
                <a:ea typeface="ＭＳ Ｐゴシック" charset="-128"/>
                <a:cs typeface="Arial" charset="0"/>
              </a:rPr>
              <a:t>Draft</a:t>
            </a:r>
            <a:endParaRPr lang="en-GB" altLang="ja-JP" sz="2000" dirty="0">
              <a:ea typeface="ＭＳ Ｐゴシック" charset="-128"/>
              <a:cs typeface="Arial" charset="0"/>
            </a:endParaRPr>
          </a:p>
        </p:txBody>
      </p:sp>
      <p:sp>
        <p:nvSpPr>
          <p:cNvPr id="106513" name="SD_FLD_Confidentiality"/>
          <p:cNvSpPr txBox="1">
            <a:spLocks noChangeArrowheads="1"/>
          </p:cNvSpPr>
          <p:nvPr/>
        </p:nvSpPr>
        <p:spPr bwMode="auto">
          <a:xfrm>
            <a:off x="250824" y="6019200"/>
            <a:ext cx="3022600" cy="14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spcBef>
                <a:spcPct val="50000"/>
              </a:spcBef>
            </a:pPr>
            <a:r>
              <a:rPr lang="en-GB" altLang="ja-JP" sz="900" b="0" smtClean="0">
                <a:solidFill>
                  <a:srgbClr val="F29400"/>
                </a:solidFill>
                <a:ea typeface="ＭＳ Ｐゴシック" charset="-128"/>
                <a:cs typeface="Arial" charset="0"/>
              </a:rPr>
              <a:t>Ungraded</a:t>
            </a:r>
            <a:endParaRPr lang="en-GB" altLang="ja-JP" sz="900" b="0" dirty="0">
              <a:solidFill>
                <a:srgbClr val="F29400"/>
              </a:solidFill>
              <a:ea typeface="ＭＳ Ｐゴシック" charset="-128"/>
              <a:cs typeface="Arial" charset="0"/>
            </a:endParaRPr>
          </a:p>
        </p:txBody>
      </p:sp>
      <p:pic>
        <p:nvPicPr>
          <p:cNvPr id="17" name="Immagine 2" descr="Logo_DNV_BA_right.jpg"/>
          <p:cNvPicPr>
            <a:picLocks noChangeAspect="1"/>
          </p:cNvPicPr>
          <p:nvPr/>
        </p:nvPicPr>
        <p:blipFill>
          <a:blip r:embed="rId3" cstate="print"/>
          <a:srcRect/>
          <a:stretch>
            <a:fillRect/>
          </a:stretch>
        </p:blipFill>
        <p:spPr bwMode="auto">
          <a:xfrm>
            <a:off x="8004175" y="6308725"/>
            <a:ext cx="889000" cy="406400"/>
          </a:xfrm>
          <a:prstGeom prst="rect">
            <a:avLst/>
          </a:prstGeom>
          <a:noFill/>
          <a:ln w="9525">
            <a:noFill/>
            <a:miter lim="800000"/>
            <a:headEnd/>
            <a:tailEnd/>
          </a:ln>
        </p:spPr>
      </p:pic>
    </p:spTree>
    <p:extLst>
      <p:ext uri="{BB962C8B-B14F-4D97-AF65-F5344CB8AC3E}">
        <p14:creationId xmlns:p14="http://schemas.microsoft.com/office/powerpoint/2010/main" val="2875197459"/>
      </p:ext>
    </p:extLst>
  </p:cSld>
  <p:clrMap bg1="lt1" tx1="dk1" bg2="lt2" tx2="dk2" accent1="accent1" accent2="accent2" accent3="accent3" accent4="accent4" accent5="accent5" accent6="accent6" hlink="hlink" folHlink="folHlink"/>
  <p:sldLayoutIdLst>
    <p:sldLayoutId id="2147483680" r:id="rId1"/>
  </p:sldLayoutIdLst>
  <p:timing>
    <p:tnLst>
      <p:par>
        <p:cTn id="1" dur="indefinite" restart="never" nodeType="tmRoot"/>
      </p:par>
    </p:tnLst>
  </p:timing>
  <p:hf hdr="0" ftr="0" dt="0"/>
  <p:txStyles>
    <p:titleStyle>
      <a:lvl1pPr algn="l" rtl="0" eaLnBrk="1" fontAlgn="base" hangingPunct="1">
        <a:spcBef>
          <a:spcPct val="0"/>
        </a:spcBef>
        <a:spcAft>
          <a:spcPct val="0"/>
        </a:spcAft>
        <a:defRPr sz="3200">
          <a:solidFill>
            <a:schemeClr val="tx1"/>
          </a:solidFill>
          <a:latin typeface="+mj-lt"/>
          <a:ea typeface="+mj-ea"/>
          <a:cs typeface="+mj-cs"/>
        </a:defRPr>
      </a:lvl1pPr>
      <a:lvl2pPr algn="l" rtl="0" eaLnBrk="1" fontAlgn="base" hangingPunct="1">
        <a:spcBef>
          <a:spcPct val="0"/>
        </a:spcBef>
        <a:spcAft>
          <a:spcPct val="0"/>
        </a:spcAft>
        <a:defRPr sz="2800">
          <a:solidFill>
            <a:schemeClr val="tx1"/>
          </a:solidFill>
          <a:latin typeface="Times New Roman" pitchFamily="18" charset="0"/>
        </a:defRPr>
      </a:lvl2pPr>
      <a:lvl3pPr algn="l" rtl="0" eaLnBrk="1" fontAlgn="base" hangingPunct="1">
        <a:spcBef>
          <a:spcPct val="0"/>
        </a:spcBef>
        <a:spcAft>
          <a:spcPct val="0"/>
        </a:spcAft>
        <a:defRPr sz="2800">
          <a:solidFill>
            <a:schemeClr val="tx1"/>
          </a:solidFill>
          <a:latin typeface="Times New Roman" pitchFamily="18" charset="0"/>
        </a:defRPr>
      </a:lvl3pPr>
      <a:lvl4pPr algn="l" rtl="0" eaLnBrk="1" fontAlgn="base" hangingPunct="1">
        <a:spcBef>
          <a:spcPct val="0"/>
        </a:spcBef>
        <a:spcAft>
          <a:spcPct val="0"/>
        </a:spcAft>
        <a:defRPr sz="2800">
          <a:solidFill>
            <a:schemeClr val="tx1"/>
          </a:solidFill>
          <a:latin typeface="Times New Roman" pitchFamily="18" charset="0"/>
        </a:defRPr>
      </a:lvl4pPr>
      <a:lvl5pPr algn="l" rtl="0" eaLnBrk="1" fontAlgn="base" hangingPunct="1">
        <a:spcBef>
          <a:spcPct val="0"/>
        </a:spcBef>
        <a:spcAft>
          <a:spcPct val="0"/>
        </a:spcAft>
        <a:defRPr sz="2800">
          <a:solidFill>
            <a:schemeClr val="tx1"/>
          </a:solidFill>
          <a:latin typeface="Times New Roman" pitchFamily="18" charset="0"/>
        </a:defRPr>
      </a:lvl5pPr>
      <a:lvl6pPr marL="457200" algn="l" rtl="0" eaLnBrk="1" fontAlgn="base" hangingPunct="1">
        <a:spcBef>
          <a:spcPct val="0"/>
        </a:spcBef>
        <a:spcAft>
          <a:spcPct val="0"/>
        </a:spcAft>
        <a:defRPr sz="2800">
          <a:solidFill>
            <a:schemeClr val="tx1"/>
          </a:solidFill>
          <a:latin typeface="Times New Roman" pitchFamily="18" charset="0"/>
        </a:defRPr>
      </a:lvl6pPr>
      <a:lvl7pPr marL="914400" algn="l" rtl="0" eaLnBrk="1" fontAlgn="base" hangingPunct="1">
        <a:spcBef>
          <a:spcPct val="0"/>
        </a:spcBef>
        <a:spcAft>
          <a:spcPct val="0"/>
        </a:spcAft>
        <a:defRPr sz="2800">
          <a:solidFill>
            <a:schemeClr val="tx1"/>
          </a:solidFill>
          <a:latin typeface="Times New Roman" pitchFamily="18" charset="0"/>
        </a:defRPr>
      </a:lvl7pPr>
      <a:lvl8pPr marL="1371600" algn="l" rtl="0" eaLnBrk="1" fontAlgn="base" hangingPunct="1">
        <a:spcBef>
          <a:spcPct val="0"/>
        </a:spcBef>
        <a:spcAft>
          <a:spcPct val="0"/>
        </a:spcAft>
        <a:defRPr sz="2800">
          <a:solidFill>
            <a:schemeClr val="tx1"/>
          </a:solidFill>
          <a:latin typeface="Times New Roman" pitchFamily="18" charset="0"/>
        </a:defRPr>
      </a:lvl8pPr>
      <a:lvl9pPr marL="1828800" algn="l" rtl="0" eaLnBrk="1" fontAlgn="base" hangingPunct="1">
        <a:spcBef>
          <a:spcPct val="0"/>
        </a:spcBef>
        <a:spcAft>
          <a:spcPct val="0"/>
        </a:spcAft>
        <a:defRPr sz="2800">
          <a:solidFill>
            <a:schemeClr val="tx1"/>
          </a:solidFill>
          <a:latin typeface="Times New Roman" pitchFamily="18" charset="0"/>
        </a:defRPr>
      </a:lvl9pPr>
    </p:titleStyle>
    <p:bodyStyle>
      <a:lvl1pPr marL="184150" indent="-184150" algn="l" rtl="0" eaLnBrk="1" fontAlgn="base" hangingPunct="1">
        <a:spcBef>
          <a:spcPct val="40000"/>
        </a:spcBef>
        <a:spcAft>
          <a:spcPct val="20000"/>
        </a:spcAft>
        <a:buClr>
          <a:srgbClr val="F29400"/>
        </a:buClr>
        <a:buFont typeface="Wingdings" pitchFamily="2" charset="2"/>
        <a:buChar char="§"/>
        <a:defRPr sz="2000">
          <a:solidFill>
            <a:schemeClr val="tx2"/>
          </a:solidFill>
          <a:latin typeface="+mn-lt"/>
          <a:ea typeface="+mn-ea"/>
          <a:cs typeface="+mn-cs"/>
        </a:defRPr>
      </a:lvl1pPr>
      <a:lvl2pPr marL="354013" indent="-168275" algn="l" rtl="0" eaLnBrk="1" fontAlgn="base" hangingPunct="1">
        <a:spcBef>
          <a:spcPct val="0"/>
        </a:spcBef>
        <a:spcAft>
          <a:spcPct val="20000"/>
        </a:spcAft>
        <a:buClr>
          <a:srgbClr val="F29400"/>
        </a:buClr>
        <a:buFont typeface="Times New Roman" pitchFamily="18" charset="0"/>
        <a:buChar char="-"/>
        <a:defRPr sz="1800">
          <a:solidFill>
            <a:schemeClr val="tx2"/>
          </a:solidFill>
          <a:latin typeface="+mn-lt"/>
        </a:defRPr>
      </a:lvl2pPr>
      <a:lvl3pPr marL="546100" indent="-190500" algn="l" rtl="0" eaLnBrk="1" fontAlgn="base" hangingPunct="1">
        <a:spcBef>
          <a:spcPct val="0"/>
        </a:spcBef>
        <a:spcAft>
          <a:spcPct val="20000"/>
        </a:spcAft>
        <a:buClr>
          <a:srgbClr val="F29400"/>
        </a:buClr>
        <a:buFont typeface="Times New Roman" pitchFamily="18" charset="0"/>
        <a:buChar char="-"/>
        <a:defRPr sz="1600">
          <a:solidFill>
            <a:schemeClr val="tx2"/>
          </a:solidFill>
          <a:latin typeface="+mn-lt"/>
        </a:defRPr>
      </a:lvl3pPr>
      <a:lvl4pPr marL="722313" indent="-174625" algn="l" rtl="0" eaLnBrk="1" fontAlgn="base" hangingPunct="1">
        <a:spcBef>
          <a:spcPct val="0"/>
        </a:spcBef>
        <a:spcAft>
          <a:spcPct val="20000"/>
        </a:spcAft>
        <a:buClr>
          <a:srgbClr val="F29400"/>
        </a:buClr>
        <a:buFont typeface="Times New Roman" pitchFamily="18" charset="0"/>
        <a:buChar char="-"/>
        <a:defRPr sz="1400">
          <a:solidFill>
            <a:schemeClr val="tx2"/>
          </a:solidFill>
          <a:latin typeface="+mn-lt"/>
        </a:defRPr>
      </a:lvl4pPr>
      <a:lvl5pPr marL="906463" indent="-182563" algn="l" rtl="0" eaLnBrk="1" fontAlgn="base" hangingPunct="1">
        <a:spcBef>
          <a:spcPct val="0"/>
        </a:spcBef>
        <a:spcAft>
          <a:spcPct val="20000"/>
        </a:spcAft>
        <a:buClr>
          <a:srgbClr val="F29400"/>
        </a:buClr>
        <a:buFont typeface="Times New Roman" pitchFamily="18" charset="0"/>
        <a:buChar char="-"/>
        <a:defRPr sz="1400">
          <a:solidFill>
            <a:schemeClr val="tx2"/>
          </a:solidFill>
          <a:latin typeface="+mn-lt"/>
        </a:defRPr>
      </a:lvl5pPr>
      <a:lvl6pPr marL="13636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6pPr>
      <a:lvl7pPr marL="18208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7pPr>
      <a:lvl8pPr marL="22780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8pPr>
      <a:lvl9pPr marL="2735263" indent="-182563" algn="l" rtl="0" eaLnBrk="1" fontAlgn="base" hangingPunct="1">
        <a:spcBef>
          <a:spcPct val="0"/>
        </a:spcBef>
        <a:spcAft>
          <a:spcPct val="20000"/>
        </a:spcAft>
        <a:buClr>
          <a:schemeClr val="tx1"/>
        </a:buClr>
        <a:buFont typeface="Times New Roman" pitchFamily="18" charset="0"/>
        <a:buChar char="-"/>
        <a:defRPr sz="1400">
          <a:solidFill>
            <a:schemeClr val="tx2"/>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GB" dirty="0" smtClean="0"/>
              <a:t>Click to edit Master title style</a:t>
            </a:r>
            <a:endParaRPr kumimoji="0" lang="en-GB" dirty="0"/>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GB" dirty="0" smtClean="0"/>
              <a:t>Click to edit Master text styles</a:t>
            </a:r>
          </a:p>
          <a:p>
            <a:pPr lvl="1" eaLnBrk="1" latinLnBrk="0" hangingPunct="1"/>
            <a:r>
              <a:rPr kumimoji="0" lang="en-GB" dirty="0" smtClean="0"/>
              <a:t>Second level</a:t>
            </a:r>
          </a:p>
          <a:p>
            <a:pPr lvl="2" eaLnBrk="1" latinLnBrk="0" hangingPunct="1"/>
            <a:r>
              <a:rPr kumimoji="0" lang="en-GB" dirty="0" smtClean="0"/>
              <a:t>Third level</a:t>
            </a:r>
          </a:p>
          <a:p>
            <a:pPr lvl="3" eaLnBrk="1" latinLnBrk="0" hangingPunct="1"/>
            <a:r>
              <a:rPr kumimoji="0" lang="en-GB" dirty="0" smtClean="0"/>
              <a:t>Fourth level</a:t>
            </a:r>
          </a:p>
          <a:p>
            <a:pPr lvl="4" eaLnBrk="1" latinLnBrk="0" hangingPunct="1"/>
            <a:r>
              <a:rPr kumimoji="0" lang="en-GB" dirty="0" smtClean="0"/>
              <a:t>Fifth level</a:t>
            </a:r>
            <a:endParaRPr kumimoji="0" lang="en-GB" dirty="0"/>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000">
                <a:solidFill>
                  <a:schemeClr val="tx2"/>
                </a:solidFill>
                <a:latin typeface="Verdana" pitchFamily="34" charset="0"/>
                <a:ea typeface="Verdana" pitchFamily="34" charset="0"/>
                <a:cs typeface="Verdana" pitchFamily="34" charset="0"/>
              </a:defRPr>
            </a:lvl1pPr>
          </a:lstStyle>
          <a:p>
            <a:pPr fontAlgn="auto">
              <a:spcBef>
                <a:spcPts val="0"/>
              </a:spcBef>
              <a:spcAft>
                <a:spcPts val="0"/>
              </a:spcAft>
            </a:pPr>
            <a:fld id="{ACDF6120-F1F0-4C60-9FE9-39AC71A9C79D}" type="datetimeFigureOut">
              <a:rPr lang="en-GB" smtClean="0">
                <a:solidFill>
                  <a:srgbClr val="464653"/>
                </a:solidFill>
              </a:rPr>
              <a:pPr fontAlgn="auto">
                <a:spcBef>
                  <a:spcPts val="0"/>
                </a:spcBef>
                <a:spcAft>
                  <a:spcPts val="0"/>
                </a:spcAft>
              </a:pPr>
              <a:t>12/01/2017</a:t>
            </a:fld>
            <a:endParaRPr lang="en-GB" dirty="0">
              <a:solidFill>
                <a:srgbClr val="464653"/>
              </a:solidFill>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000">
                <a:solidFill>
                  <a:schemeClr val="tx2"/>
                </a:solidFill>
                <a:latin typeface="Verdana" pitchFamily="34" charset="0"/>
                <a:ea typeface="Verdana" pitchFamily="34" charset="0"/>
                <a:cs typeface="Verdana" pitchFamily="34" charset="0"/>
              </a:defRPr>
            </a:lvl1pPr>
          </a:lstStyle>
          <a:p>
            <a:pPr fontAlgn="auto">
              <a:spcBef>
                <a:spcPts val="0"/>
              </a:spcBef>
              <a:spcAft>
                <a:spcPts val="0"/>
              </a:spcAft>
            </a:pPr>
            <a:endParaRPr lang="en-GB" dirty="0">
              <a:solidFill>
                <a:srgbClr val="464653"/>
              </a:solidFill>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grpSp>
        <p:nvGrpSpPr>
          <p:cNvPr id="12" name="Group 11"/>
          <p:cNvGrpSpPr/>
          <p:nvPr userDrawn="1"/>
        </p:nvGrpSpPr>
        <p:grpSpPr>
          <a:xfrm>
            <a:off x="453954" y="6353175"/>
            <a:ext cx="949694" cy="409115"/>
            <a:chOff x="453954" y="6353175"/>
            <a:chExt cx="949694" cy="409115"/>
          </a:xfrm>
        </p:grpSpPr>
        <p:pic>
          <p:nvPicPr>
            <p:cNvPr id="15" name="Picture 14"/>
            <p:cNvPicPr>
              <a:picLocks noChangeAspect="1"/>
            </p:cNvPicPr>
            <p:nvPr userDrawn="1"/>
          </p:nvPicPr>
          <p:blipFill rotWithShape="1">
            <a:blip r:embed="rId1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6" name="Picture 15"/>
            <p:cNvPicPr>
              <a:picLocks noChangeAspect="1"/>
            </p:cNvPicPr>
            <p:nvPr userDrawn="1"/>
          </p:nvPicPr>
          <p:blipFill>
            <a:blip r:embed="rId1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316473284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Lst>
  <p:txStyles>
    <p:titleStyle>
      <a:lvl1pPr algn="l" rtl="0" eaLnBrk="1" latinLnBrk="0" hangingPunct="1">
        <a:spcBef>
          <a:spcPct val="0"/>
        </a:spcBef>
        <a:buNone/>
        <a:defRPr kumimoji="0" sz="2800" kern="1200">
          <a:solidFill>
            <a:schemeClr val="tx1">
              <a:lumMod val="65000"/>
              <a:lumOff val="35000"/>
            </a:schemeClr>
          </a:solidFill>
          <a:latin typeface="Verdana" pitchFamily="34" charset="0"/>
          <a:ea typeface="Verdana" pitchFamily="34" charset="0"/>
          <a:cs typeface="Verdana" pitchFamily="34" charset="0"/>
        </a:defRPr>
      </a:lvl1pPr>
    </p:titleStyle>
    <p:bodyStyle>
      <a:lvl1pPr marL="274320" indent="-274320" algn="l" rtl="0" eaLnBrk="1" latinLnBrk="0" hangingPunct="1">
        <a:spcBef>
          <a:spcPts val="600"/>
        </a:spcBef>
        <a:buClr>
          <a:schemeClr val="bg1">
            <a:lumMod val="50000"/>
          </a:schemeClr>
        </a:buClr>
        <a:buSzPct val="120000"/>
        <a:buFont typeface="Arial" pitchFamily="34" charset="0"/>
        <a:buChar char="•"/>
        <a:defRPr kumimoji="0" sz="2400" kern="1200">
          <a:solidFill>
            <a:schemeClr val="tx1">
              <a:lumMod val="85000"/>
              <a:lumOff val="15000"/>
            </a:schemeClr>
          </a:solidFill>
          <a:latin typeface="Verdana" pitchFamily="34" charset="0"/>
          <a:ea typeface="Verdana" pitchFamily="34" charset="0"/>
          <a:cs typeface="Verdana" pitchFamily="34" charset="0"/>
        </a:defRPr>
      </a:lvl1pPr>
      <a:lvl2pPr marL="548640" indent="-274320" algn="l" rtl="0" eaLnBrk="1" latinLnBrk="0" hangingPunct="1">
        <a:spcBef>
          <a:spcPts val="500"/>
        </a:spcBef>
        <a:buClr>
          <a:schemeClr val="bg1">
            <a:lumMod val="50000"/>
          </a:schemeClr>
        </a:buClr>
        <a:buSzPct val="76000"/>
        <a:buFont typeface="Arial" pitchFamily="34" charset="0"/>
        <a:buChar char="•"/>
        <a:defRPr kumimoji="0" sz="2200" kern="1200">
          <a:solidFill>
            <a:schemeClr val="tx1">
              <a:lumMod val="75000"/>
              <a:lumOff val="25000"/>
            </a:schemeClr>
          </a:solidFill>
          <a:latin typeface="Verdana" pitchFamily="34" charset="0"/>
          <a:ea typeface="Verdana" pitchFamily="34" charset="0"/>
          <a:cs typeface="Verdana" pitchFamily="34" charset="0"/>
        </a:defRPr>
      </a:lvl2pPr>
      <a:lvl3pPr marL="822960" indent="-228600" algn="l" rtl="0" eaLnBrk="1" latinLnBrk="0" hangingPunct="1">
        <a:spcBef>
          <a:spcPts val="500"/>
        </a:spcBef>
        <a:buClr>
          <a:schemeClr val="bg1">
            <a:lumMod val="50000"/>
          </a:schemeClr>
        </a:buClr>
        <a:buSzPct val="76000"/>
        <a:buFont typeface="Arial" pitchFamily="34" charset="0"/>
        <a:buChar char="•"/>
        <a:defRPr kumimoji="0" sz="2000" kern="1200">
          <a:solidFill>
            <a:schemeClr val="tx1">
              <a:lumMod val="65000"/>
              <a:lumOff val="35000"/>
            </a:schemeClr>
          </a:solidFill>
          <a:latin typeface="Verdana" pitchFamily="34" charset="0"/>
          <a:ea typeface="Verdana" pitchFamily="34" charset="0"/>
          <a:cs typeface="Verdana" pitchFamily="34" charset="0"/>
        </a:defRPr>
      </a:lvl3pPr>
      <a:lvl4pPr marL="1097280" indent="-228600" algn="l" rtl="0" eaLnBrk="1" latinLnBrk="0" hangingPunct="1">
        <a:spcBef>
          <a:spcPts val="400"/>
        </a:spcBef>
        <a:buClr>
          <a:schemeClr val="bg1">
            <a:lumMod val="50000"/>
          </a:schemeClr>
        </a:buClr>
        <a:buSzPct val="70000"/>
        <a:buFont typeface="Arial" pitchFamily="34" charset="0"/>
        <a:buChar char="•"/>
        <a:defRPr kumimoji="0" sz="1800" kern="1200">
          <a:solidFill>
            <a:schemeClr val="tx1">
              <a:lumMod val="50000"/>
              <a:lumOff val="50000"/>
            </a:schemeClr>
          </a:solidFill>
          <a:latin typeface="Verdana" pitchFamily="34" charset="0"/>
          <a:ea typeface="Verdana" pitchFamily="34" charset="0"/>
          <a:cs typeface="Verdana" pitchFamily="34" charset="0"/>
        </a:defRPr>
      </a:lvl4pPr>
      <a:lvl5pPr marL="1371600" indent="-228600" algn="l" rtl="0" eaLnBrk="1" latinLnBrk="0" hangingPunct="1">
        <a:spcBef>
          <a:spcPts val="300"/>
        </a:spcBef>
        <a:buClr>
          <a:schemeClr val="bg1">
            <a:lumMod val="50000"/>
          </a:schemeClr>
        </a:buClr>
        <a:buSzPct val="70000"/>
        <a:buFont typeface="Arial" pitchFamily="34" charset="0"/>
        <a:buChar char="•"/>
        <a:defRPr kumimoji="0" sz="1600" kern="1200">
          <a:solidFill>
            <a:schemeClr val="tx1">
              <a:lumMod val="50000"/>
              <a:lumOff val="50000"/>
            </a:schemeClr>
          </a:solidFill>
          <a:latin typeface="Verdana" pitchFamily="34" charset="0"/>
          <a:ea typeface="Verdana" pitchFamily="34" charset="0"/>
          <a:cs typeface="Verdana"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GB" dirty="0" smtClean="0"/>
              <a:t>Click to edit Master title style</a:t>
            </a:r>
            <a:endParaRPr kumimoji="0" lang="en-GB" dirty="0"/>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GB" dirty="0" smtClean="0"/>
              <a:t>Click to edit Master text styles</a:t>
            </a:r>
          </a:p>
          <a:p>
            <a:pPr lvl="1" eaLnBrk="1" latinLnBrk="0" hangingPunct="1"/>
            <a:r>
              <a:rPr kumimoji="0" lang="en-GB" dirty="0" smtClean="0"/>
              <a:t>Second level</a:t>
            </a:r>
          </a:p>
          <a:p>
            <a:pPr lvl="2" eaLnBrk="1" latinLnBrk="0" hangingPunct="1"/>
            <a:r>
              <a:rPr kumimoji="0" lang="en-GB" dirty="0" smtClean="0"/>
              <a:t>Third level</a:t>
            </a:r>
          </a:p>
          <a:p>
            <a:pPr lvl="3" eaLnBrk="1" latinLnBrk="0" hangingPunct="1"/>
            <a:r>
              <a:rPr kumimoji="0" lang="en-GB" dirty="0" smtClean="0"/>
              <a:t>Fourth level</a:t>
            </a:r>
          </a:p>
          <a:p>
            <a:pPr lvl="4" eaLnBrk="1" latinLnBrk="0" hangingPunct="1"/>
            <a:r>
              <a:rPr kumimoji="0" lang="en-GB" dirty="0" smtClean="0"/>
              <a:t>Fifth level</a:t>
            </a:r>
            <a:endParaRPr kumimoji="0" lang="en-GB" dirty="0"/>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000">
                <a:solidFill>
                  <a:schemeClr val="tx2"/>
                </a:solidFill>
                <a:latin typeface="Verdana" pitchFamily="34" charset="0"/>
                <a:ea typeface="Verdana" pitchFamily="34" charset="0"/>
                <a:cs typeface="Verdana" pitchFamily="34" charset="0"/>
              </a:defRPr>
            </a:lvl1pPr>
          </a:lstStyle>
          <a:p>
            <a:pPr fontAlgn="auto">
              <a:spcBef>
                <a:spcPts val="0"/>
              </a:spcBef>
              <a:spcAft>
                <a:spcPts val="0"/>
              </a:spcAft>
            </a:pPr>
            <a:fld id="{ACDF6120-F1F0-4C60-9FE9-39AC71A9C79D}" type="datetimeFigureOut">
              <a:rPr lang="en-GB" smtClean="0">
                <a:solidFill>
                  <a:srgbClr val="464653"/>
                </a:solidFill>
              </a:rPr>
              <a:pPr fontAlgn="auto">
                <a:spcBef>
                  <a:spcPts val="0"/>
                </a:spcBef>
                <a:spcAft>
                  <a:spcPts val="0"/>
                </a:spcAft>
              </a:pPr>
              <a:t>12/01/2017</a:t>
            </a:fld>
            <a:endParaRPr lang="en-GB" dirty="0">
              <a:solidFill>
                <a:srgbClr val="464653"/>
              </a:solidFill>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000">
                <a:solidFill>
                  <a:schemeClr val="tx2"/>
                </a:solidFill>
                <a:latin typeface="Verdana" pitchFamily="34" charset="0"/>
                <a:ea typeface="Verdana" pitchFamily="34" charset="0"/>
                <a:cs typeface="Verdana" pitchFamily="34" charset="0"/>
              </a:defRPr>
            </a:lvl1pPr>
          </a:lstStyle>
          <a:p>
            <a:pPr fontAlgn="auto">
              <a:spcBef>
                <a:spcPts val="0"/>
              </a:spcBef>
              <a:spcAft>
                <a:spcPts val="0"/>
              </a:spcAft>
            </a:pPr>
            <a:endParaRPr lang="en-GB" dirty="0">
              <a:solidFill>
                <a:srgbClr val="464653"/>
              </a:solidFill>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GB" dirty="0">
              <a:solidFill>
                <a:prstClr val="black"/>
              </a:solidFill>
              <a:latin typeface="Gill Sans MT"/>
            </a:endParaRPr>
          </a:p>
        </p:txBody>
      </p:sp>
      <p:grpSp>
        <p:nvGrpSpPr>
          <p:cNvPr id="12" name="Group 11"/>
          <p:cNvGrpSpPr/>
          <p:nvPr userDrawn="1"/>
        </p:nvGrpSpPr>
        <p:grpSpPr>
          <a:xfrm>
            <a:off x="453954" y="6353175"/>
            <a:ext cx="949694" cy="409115"/>
            <a:chOff x="453954" y="6353175"/>
            <a:chExt cx="949694" cy="409115"/>
          </a:xfrm>
        </p:grpSpPr>
        <p:pic>
          <p:nvPicPr>
            <p:cNvPr id="15" name="Picture 14"/>
            <p:cNvPicPr>
              <a:picLocks noChangeAspect="1"/>
            </p:cNvPicPr>
            <p:nvPr userDrawn="1"/>
          </p:nvPicPr>
          <p:blipFill rotWithShape="1">
            <a:blip r:embed="rId12" cstate="print">
              <a:grayscl/>
              <a:extLst>
                <a:ext uri="{28A0092B-C50C-407E-A947-70E740481C1C}">
                  <a14:useLocalDpi xmlns:a14="http://schemas.microsoft.com/office/drawing/2010/main" val="0"/>
                </a:ext>
              </a:extLst>
            </a:blip>
            <a:srcRect r="78600"/>
            <a:stretch/>
          </p:blipFill>
          <p:spPr>
            <a:xfrm>
              <a:off x="453954" y="6414577"/>
              <a:ext cx="210557" cy="286353"/>
            </a:xfrm>
            <a:prstGeom prst="rect">
              <a:avLst/>
            </a:prstGeom>
          </p:spPr>
        </p:pic>
        <p:pic>
          <p:nvPicPr>
            <p:cNvPr id="16" name="Picture 15"/>
            <p:cNvPicPr>
              <a:picLocks noChangeAspect="1"/>
            </p:cNvPicPr>
            <p:nvPr userDrawn="1"/>
          </p:nvPicPr>
          <p:blipFill>
            <a:blip r:embed="rId13" cstate="print">
              <a:grayscl/>
              <a:extLst>
                <a:ext uri="{28A0092B-C50C-407E-A947-70E740481C1C}">
                  <a14:useLocalDpi xmlns:a14="http://schemas.microsoft.com/office/drawing/2010/main" val="0"/>
                </a:ext>
              </a:extLst>
            </a:blip>
            <a:stretch>
              <a:fillRect/>
            </a:stretch>
          </p:blipFill>
          <p:spPr>
            <a:xfrm>
              <a:off x="882349" y="6353175"/>
              <a:ext cx="521299" cy="409115"/>
            </a:xfrm>
            <a:prstGeom prst="rect">
              <a:avLst/>
            </a:prstGeom>
          </p:spPr>
        </p:pic>
      </p:grpSp>
    </p:spTree>
    <p:extLst>
      <p:ext uri="{BB962C8B-B14F-4D97-AF65-F5344CB8AC3E}">
        <p14:creationId xmlns:p14="http://schemas.microsoft.com/office/powerpoint/2010/main" val="291587507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Lst>
  <p:txStyles>
    <p:titleStyle>
      <a:lvl1pPr algn="l" rtl="0" eaLnBrk="1" latinLnBrk="0" hangingPunct="1">
        <a:spcBef>
          <a:spcPct val="0"/>
        </a:spcBef>
        <a:buNone/>
        <a:defRPr kumimoji="0" sz="2800" kern="1200">
          <a:solidFill>
            <a:schemeClr val="tx1">
              <a:lumMod val="65000"/>
              <a:lumOff val="35000"/>
            </a:schemeClr>
          </a:solidFill>
          <a:latin typeface="Verdana" pitchFamily="34" charset="0"/>
          <a:ea typeface="Verdana" pitchFamily="34" charset="0"/>
          <a:cs typeface="Verdana" pitchFamily="34" charset="0"/>
        </a:defRPr>
      </a:lvl1pPr>
    </p:titleStyle>
    <p:bodyStyle>
      <a:lvl1pPr marL="274320" indent="-274320" algn="l" rtl="0" eaLnBrk="1" latinLnBrk="0" hangingPunct="1">
        <a:spcBef>
          <a:spcPts val="600"/>
        </a:spcBef>
        <a:buClr>
          <a:schemeClr val="bg1">
            <a:lumMod val="50000"/>
          </a:schemeClr>
        </a:buClr>
        <a:buSzPct val="120000"/>
        <a:buFont typeface="Arial" pitchFamily="34" charset="0"/>
        <a:buChar char="•"/>
        <a:defRPr kumimoji="0" sz="2400" kern="1200">
          <a:solidFill>
            <a:schemeClr val="tx1">
              <a:lumMod val="85000"/>
              <a:lumOff val="15000"/>
            </a:schemeClr>
          </a:solidFill>
          <a:latin typeface="Verdana" pitchFamily="34" charset="0"/>
          <a:ea typeface="Verdana" pitchFamily="34" charset="0"/>
          <a:cs typeface="Verdana" pitchFamily="34" charset="0"/>
        </a:defRPr>
      </a:lvl1pPr>
      <a:lvl2pPr marL="548640" indent="-274320" algn="l" rtl="0" eaLnBrk="1" latinLnBrk="0" hangingPunct="1">
        <a:spcBef>
          <a:spcPts val="500"/>
        </a:spcBef>
        <a:buClr>
          <a:schemeClr val="bg1">
            <a:lumMod val="50000"/>
          </a:schemeClr>
        </a:buClr>
        <a:buSzPct val="76000"/>
        <a:buFont typeface="Arial" pitchFamily="34" charset="0"/>
        <a:buChar char="•"/>
        <a:defRPr kumimoji="0" sz="2200" kern="1200">
          <a:solidFill>
            <a:schemeClr val="tx1">
              <a:lumMod val="75000"/>
              <a:lumOff val="25000"/>
            </a:schemeClr>
          </a:solidFill>
          <a:latin typeface="Verdana" pitchFamily="34" charset="0"/>
          <a:ea typeface="Verdana" pitchFamily="34" charset="0"/>
          <a:cs typeface="Verdana" pitchFamily="34" charset="0"/>
        </a:defRPr>
      </a:lvl2pPr>
      <a:lvl3pPr marL="822960" indent="-228600" algn="l" rtl="0" eaLnBrk="1" latinLnBrk="0" hangingPunct="1">
        <a:spcBef>
          <a:spcPts val="500"/>
        </a:spcBef>
        <a:buClr>
          <a:schemeClr val="bg1">
            <a:lumMod val="50000"/>
          </a:schemeClr>
        </a:buClr>
        <a:buSzPct val="76000"/>
        <a:buFont typeface="Arial" pitchFamily="34" charset="0"/>
        <a:buChar char="•"/>
        <a:defRPr kumimoji="0" sz="2000" kern="1200">
          <a:solidFill>
            <a:schemeClr val="tx1">
              <a:lumMod val="65000"/>
              <a:lumOff val="35000"/>
            </a:schemeClr>
          </a:solidFill>
          <a:latin typeface="Verdana" pitchFamily="34" charset="0"/>
          <a:ea typeface="Verdana" pitchFamily="34" charset="0"/>
          <a:cs typeface="Verdana" pitchFamily="34" charset="0"/>
        </a:defRPr>
      </a:lvl3pPr>
      <a:lvl4pPr marL="1097280" indent="-228600" algn="l" rtl="0" eaLnBrk="1" latinLnBrk="0" hangingPunct="1">
        <a:spcBef>
          <a:spcPts val="400"/>
        </a:spcBef>
        <a:buClr>
          <a:schemeClr val="bg1">
            <a:lumMod val="50000"/>
          </a:schemeClr>
        </a:buClr>
        <a:buSzPct val="70000"/>
        <a:buFont typeface="Arial" pitchFamily="34" charset="0"/>
        <a:buChar char="•"/>
        <a:defRPr kumimoji="0" sz="1800" kern="1200">
          <a:solidFill>
            <a:schemeClr val="tx1">
              <a:lumMod val="50000"/>
              <a:lumOff val="50000"/>
            </a:schemeClr>
          </a:solidFill>
          <a:latin typeface="Verdana" pitchFamily="34" charset="0"/>
          <a:ea typeface="Verdana" pitchFamily="34" charset="0"/>
          <a:cs typeface="Verdana" pitchFamily="34" charset="0"/>
        </a:defRPr>
      </a:lvl4pPr>
      <a:lvl5pPr marL="1371600" indent="-228600" algn="l" rtl="0" eaLnBrk="1" latinLnBrk="0" hangingPunct="1">
        <a:spcBef>
          <a:spcPts val="300"/>
        </a:spcBef>
        <a:buClr>
          <a:schemeClr val="bg1">
            <a:lumMod val="50000"/>
          </a:schemeClr>
        </a:buClr>
        <a:buSzPct val="70000"/>
        <a:buFont typeface="Arial" pitchFamily="34" charset="0"/>
        <a:buChar char="•"/>
        <a:defRPr kumimoji="0" sz="1600" kern="1200">
          <a:solidFill>
            <a:schemeClr val="tx1">
              <a:lumMod val="50000"/>
              <a:lumOff val="50000"/>
            </a:schemeClr>
          </a:solidFill>
          <a:latin typeface="Verdana" pitchFamily="34" charset="0"/>
          <a:ea typeface="Verdana" pitchFamily="34" charset="0"/>
          <a:cs typeface="Verdana"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11.xml"/><Relationship Id="rId18" Type="http://schemas.openxmlformats.org/officeDocument/2006/relationships/image" Target="../media/image12.emf"/><Relationship Id="rId3" Type="http://schemas.openxmlformats.org/officeDocument/2006/relationships/tags" Target="../tags/tag3.xml"/><Relationship Id="rId21" Type="http://schemas.openxmlformats.org/officeDocument/2006/relationships/oleObject" Target="../embeddings/oleObject4.bin"/><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oleObject" Target="../embeddings/oleObject2.bin"/><Relationship Id="rId2" Type="http://schemas.openxmlformats.org/officeDocument/2006/relationships/tags" Target="../tags/tag2.xml"/><Relationship Id="rId16" Type="http://schemas.openxmlformats.org/officeDocument/2006/relationships/image" Target="../media/image11.emf"/><Relationship Id="rId20" Type="http://schemas.openxmlformats.org/officeDocument/2006/relationships/image" Target="../media/image13.emf"/><Relationship Id="rId1" Type="http://schemas.openxmlformats.org/officeDocument/2006/relationships/vmlDrawing" Target="../drawings/vmlDrawing1.v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5.emf"/><Relationship Id="rId5" Type="http://schemas.openxmlformats.org/officeDocument/2006/relationships/tags" Target="../tags/tag5.xml"/><Relationship Id="rId15" Type="http://schemas.openxmlformats.org/officeDocument/2006/relationships/oleObject" Target="../embeddings/oleObject1.bin"/><Relationship Id="rId23" Type="http://schemas.openxmlformats.org/officeDocument/2006/relationships/oleObject" Target="../embeddings/oleObject5.bin"/><Relationship Id="rId10" Type="http://schemas.openxmlformats.org/officeDocument/2006/relationships/tags" Target="../tags/tag10.xml"/><Relationship Id="rId19" Type="http://schemas.openxmlformats.org/officeDocument/2006/relationships/oleObject" Target="../embeddings/oleObject3.bin"/><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3.xml"/><Relationship Id="rId22"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1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88.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65.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hyperlink" Target="http://www.dnvaccreditation.com/" TargetMode="External"/><Relationship Id="rId2" Type="http://schemas.openxmlformats.org/officeDocument/2006/relationships/notesSlide" Target="../notesSlides/notesSlide66.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NIAHO® Accreditation for Hospitals</a:t>
            </a:r>
            <a:br>
              <a:rPr lang="en-GB" dirty="0" smtClean="0"/>
            </a:br>
            <a:r>
              <a:rPr lang="en-GB" dirty="0" smtClean="0"/>
              <a:t>Challenges in the Physical Environment</a:t>
            </a:r>
            <a:endParaRPr lang="en-GB" dirty="0"/>
          </a:p>
        </p:txBody>
      </p:sp>
      <p:sp>
        <p:nvSpPr>
          <p:cNvPr id="3" name="Subtitle 2"/>
          <p:cNvSpPr>
            <a:spLocks noGrp="1"/>
          </p:cNvSpPr>
          <p:nvPr>
            <p:ph type="subTitle" idx="1"/>
          </p:nvPr>
        </p:nvSpPr>
        <p:spPr/>
        <p:txBody>
          <a:bodyPr/>
          <a:lstStyle/>
          <a:p>
            <a:endParaRPr lang="en-GB" dirty="0" smtClean="0"/>
          </a:p>
          <a:p>
            <a:endParaRPr lang="en-GB" dirty="0" smtClean="0"/>
          </a:p>
          <a:p>
            <a:r>
              <a:rPr lang="en-GB" dirty="0" smtClean="0"/>
              <a:t>Kelly Proctor CHFM, CHSP</a:t>
            </a:r>
          </a:p>
          <a:p>
            <a:r>
              <a:rPr lang="en-GB" dirty="0" smtClean="0"/>
              <a:t>Physical Environment Sector Lead</a:t>
            </a:r>
          </a:p>
          <a:p>
            <a:endParaRPr lang="en-GB" dirty="0"/>
          </a:p>
        </p:txBody>
      </p:sp>
    </p:spTree>
    <p:extLst>
      <p:ext uri="{BB962C8B-B14F-4D97-AF65-F5344CB8AC3E}">
        <p14:creationId xmlns:p14="http://schemas.microsoft.com/office/powerpoint/2010/main" val="2709934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400" dirty="0" smtClean="0"/>
              <a:t>Learning Objectives for this Session </a:t>
            </a:r>
            <a:endParaRPr lang="en-GB" sz="24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dirty="0" smtClean="0"/>
              <a:t> This session will enable the attendee to:</a:t>
            </a:r>
          </a:p>
          <a:p>
            <a:pPr>
              <a:buFont typeface="Wingdings" panose="05000000000000000000" pitchFamily="2" charset="2"/>
              <a:buChar char="Ø"/>
            </a:pPr>
            <a:endParaRPr lang="en-GB" dirty="0" smtClean="0"/>
          </a:p>
          <a:p>
            <a:pPr lvl="1">
              <a:buFont typeface="Wingdings" panose="05000000000000000000" pitchFamily="2" charset="2"/>
              <a:buChar char="Ø"/>
            </a:pPr>
            <a:r>
              <a:rPr lang="en-GB" sz="1800" dirty="0" smtClean="0"/>
              <a:t> </a:t>
            </a:r>
            <a:r>
              <a:rPr lang="en-GB" sz="1800" b="1" dirty="0" smtClean="0"/>
              <a:t>Describe the DNV Physical Environment survey process,  	including unique methods.</a:t>
            </a:r>
          </a:p>
          <a:p>
            <a:pPr lvl="1">
              <a:buFont typeface="Wingdings" panose="05000000000000000000" pitchFamily="2" charset="2"/>
              <a:buChar char="Ø"/>
            </a:pPr>
            <a:r>
              <a:rPr lang="en-GB" sz="1800" b="1" dirty="0" smtClean="0"/>
              <a:t>Outline how integration of ISO 9001-2015 requirements affects development of a hospital’s system management procedures.</a:t>
            </a:r>
          </a:p>
          <a:p>
            <a:pPr lvl="1">
              <a:buFont typeface="Wingdings" panose="05000000000000000000" pitchFamily="2" charset="2"/>
              <a:buChar char="Ø"/>
            </a:pPr>
            <a:r>
              <a:rPr lang="en-GB" sz="1800" b="1" dirty="0" smtClean="0"/>
              <a:t>Discuss in depth the current issues, common findings, code clarifications and infection control integration into NIAHO® Facility Management systems</a:t>
            </a:r>
          </a:p>
          <a:p>
            <a:pPr lvl="1">
              <a:buFont typeface="Wingdings" panose="05000000000000000000" pitchFamily="2" charset="2"/>
              <a:buChar char="Ø"/>
            </a:pPr>
            <a:r>
              <a:rPr lang="en-GB" sz="1800" b="1" dirty="0" smtClean="0"/>
              <a:t>Discuss the corrective action plan and appeals process actions expected of DNV client hospitals as a result of NIAHO survey findings.</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2</a:t>
            </a:fld>
            <a:endParaRPr lang="en-GB" dirty="0">
              <a:solidFill>
                <a:srgbClr val="333333"/>
              </a:solidFill>
            </a:endParaRPr>
          </a:p>
        </p:txBody>
      </p:sp>
    </p:spTree>
    <p:extLst>
      <p:ext uri="{BB962C8B-B14F-4D97-AF65-F5344CB8AC3E}">
        <p14:creationId xmlns:p14="http://schemas.microsoft.com/office/powerpoint/2010/main" val="1446806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Expanded international network </a:t>
            </a:r>
            <a:endParaRPr lang="en-GB" dirty="0"/>
          </a:p>
        </p:txBody>
      </p:sp>
      <p:sp>
        <p:nvSpPr>
          <p:cNvPr id="15" name="Rectangle 14"/>
          <p:cNvSpPr>
            <a:spLocks noChangeArrowheads="1"/>
          </p:cNvSpPr>
          <p:nvPr/>
        </p:nvSpPr>
        <p:spPr bwMode="auto">
          <a:xfrm>
            <a:off x="461662" y="1268413"/>
            <a:ext cx="8214026" cy="4968899"/>
          </a:xfrm>
          <a:prstGeom prst="rect">
            <a:avLst/>
          </a:prstGeom>
          <a:gradFill>
            <a:gsLst>
              <a:gs pos="0">
                <a:schemeClr val="bg1">
                  <a:lumMod val="75000"/>
                </a:schemeClr>
              </a:gs>
              <a:gs pos="100000">
                <a:schemeClr val="bg1">
                  <a:lumMod val="95000"/>
                </a:schemeClr>
              </a:gs>
            </a:gsLst>
            <a:lin ang="16200000" scaled="0"/>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endParaRPr lang="en-GB" dirty="0">
              <a:solidFill>
                <a:srgbClr val="0434B1"/>
              </a:solidFill>
              <a:effectLst>
                <a:outerShdw blurRad="38100" dist="38100" dir="2700000" algn="tl">
                  <a:srgbClr val="000000"/>
                </a:outerShdw>
              </a:effectLst>
            </a:endParaRPr>
          </a:p>
        </p:txBody>
      </p:sp>
      <p:grpSp>
        <p:nvGrpSpPr>
          <p:cNvPr id="16" name="Group 15"/>
          <p:cNvGrpSpPr/>
          <p:nvPr/>
        </p:nvGrpSpPr>
        <p:grpSpPr>
          <a:xfrm>
            <a:off x="159286" y="1295236"/>
            <a:ext cx="8502144" cy="5590148"/>
            <a:chOff x="706438" y="1906588"/>
            <a:chExt cx="6413500" cy="3902075"/>
          </a:xfrm>
        </p:grpSpPr>
        <p:sp>
          <p:nvSpPr>
            <p:cNvPr id="17" name="Freeform 780"/>
            <p:cNvSpPr>
              <a:spLocks/>
            </p:cNvSpPr>
            <p:nvPr>
              <p:custDataLst>
                <p:tags r:id="rId12"/>
              </p:custDataLst>
            </p:nvPr>
          </p:nvSpPr>
          <p:spPr bwMode="auto">
            <a:xfrm>
              <a:off x="3838575" y="5800725"/>
              <a:ext cx="0" cy="7938"/>
            </a:xfrm>
            <a:custGeom>
              <a:avLst/>
              <a:gdLst>
                <a:gd name="T0" fmla="*/ 0 w 3"/>
                <a:gd name="T1" fmla="*/ 0 h 14"/>
                <a:gd name="T2" fmla="*/ 0 w 3"/>
                <a:gd name="T3" fmla="*/ 2147483647 h 14"/>
                <a:gd name="T4" fmla="*/ 0 w 3"/>
                <a:gd name="T5" fmla="*/ 2147483647 h 14"/>
                <a:gd name="T6" fmla="*/ 0 w 3"/>
                <a:gd name="T7" fmla="*/ 0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4">
                  <a:moveTo>
                    <a:pt x="0" y="0"/>
                  </a:moveTo>
                  <a:lnTo>
                    <a:pt x="3" y="14"/>
                  </a:lnTo>
                  <a:lnTo>
                    <a:pt x="0" y="9"/>
                  </a:lnTo>
                  <a:lnTo>
                    <a:pt x="0" y="0"/>
                  </a:lnTo>
                  <a:close/>
                </a:path>
              </a:pathLst>
            </a:custGeom>
            <a:solidFill>
              <a:srgbClr val="C03A3F"/>
            </a:solidFill>
            <a:ln>
              <a:noFill/>
            </a:ln>
            <a:extLst>
              <a:ext uri="{91240B29-F687-4F45-9708-019B960494DF}">
                <a14:hiddenLine xmlns:a14="http://schemas.microsoft.com/office/drawing/2010/main" w="3175" cmpd="sng">
                  <a:solidFill>
                    <a:schemeClr val="bg1"/>
                  </a:solidFill>
                  <a:round/>
                  <a:headEnd/>
                  <a:tailEnd/>
                </a14:hiddenLine>
              </a:ext>
            </a:extLst>
          </p:spPr>
          <p:txBody>
            <a:bodyPr/>
            <a:lstStyle/>
            <a:p>
              <a:pPr>
                <a:defRPr/>
              </a:pPr>
              <a:endParaRPr lang="en-GB" kern="0" dirty="0" smtClean="0">
                <a:solidFill>
                  <a:sysClr val="windowText" lastClr="000000"/>
                </a:solidFill>
                <a:latin typeface="Gill Sans MT"/>
                <a:cs typeface="Arial" charset="0"/>
              </a:endParaRPr>
            </a:p>
          </p:txBody>
        </p:sp>
        <p:grpSp>
          <p:nvGrpSpPr>
            <p:cNvPr id="18" name="Group 17"/>
            <p:cNvGrpSpPr>
              <a:grpSpLocks/>
            </p:cNvGrpSpPr>
            <p:nvPr/>
          </p:nvGrpSpPr>
          <p:grpSpPr bwMode="auto">
            <a:xfrm>
              <a:off x="1788206" y="2232211"/>
              <a:ext cx="508766" cy="610200"/>
              <a:chOff x="1916" y="1640"/>
              <a:chExt cx="320" cy="360"/>
            </a:xfrm>
          </p:grpSpPr>
          <p:sp>
            <p:nvSpPr>
              <p:cNvPr id="362" name="Freeform 361"/>
              <p:cNvSpPr>
                <a:spLocks/>
              </p:cNvSpPr>
              <p:nvPr/>
            </p:nvSpPr>
            <p:spPr bwMode="auto">
              <a:xfrm>
                <a:off x="1916" y="1640"/>
                <a:ext cx="80" cy="24"/>
              </a:xfrm>
              <a:custGeom>
                <a:avLst/>
                <a:gdLst>
                  <a:gd name="T0" fmla="*/ 0 w 80"/>
                  <a:gd name="T1" fmla="*/ 8 h 24"/>
                  <a:gd name="T2" fmla="*/ 32 w 80"/>
                  <a:gd name="T3" fmla="*/ 8 h 24"/>
                  <a:gd name="T4" fmla="*/ 40 w 80"/>
                  <a:gd name="T5" fmla="*/ 16 h 24"/>
                  <a:gd name="T6" fmla="*/ 0 w 80"/>
                  <a:gd name="T7" fmla="*/ 24 h 24"/>
                  <a:gd name="T8" fmla="*/ 16 w 80"/>
                  <a:gd name="T9" fmla="*/ 24 h 24"/>
                  <a:gd name="T10" fmla="*/ 40 w 80"/>
                  <a:gd name="T11" fmla="*/ 16 h 24"/>
                  <a:gd name="T12" fmla="*/ 24 w 80"/>
                  <a:gd name="T13" fmla="*/ 24 h 24"/>
                  <a:gd name="T14" fmla="*/ 48 w 80"/>
                  <a:gd name="T15" fmla="*/ 24 h 24"/>
                  <a:gd name="T16" fmla="*/ 48 w 80"/>
                  <a:gd name="T17" fmla="*/ 16 h 24"/>
                  <a:gd name="T18" fmla="*/ 64 w 80"/>
                  <a:gd name="T19" fmla="*/ 16 h 24"/>
                  <a:gd name="T20" fmla="*/ 80 w 80"/>
                  <a:gd name="T21" fmla="*/ 8 h 24"/>
                  <a:gd name="T22" fmla="*/ 48 w 80"/>
                  <a:gd name="T23" fmla="*/ 8 h 24"/>
                  <a:gd name="T24" fmla="*/ 72 w 80"/>
                  <a:gd name="T25" fmla="*/ 0 h 24"/>
                  <a:gd name="T26" fmla="*/ 64 w 80"/>
                  <a:gd name="T27" fmla="*/ 0 h 24"/>
                  <a:gd name="T28" fmla="*/ 0 w 80"/>
                  <a:gd name="T29" fmla="*/ 8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24">
                    <a:moveTo>
                      <a:pt x="0" y="8"/>
                    </a:moveTo>
                    <a:lnTo>
                      <a:pt x="32" y="8"/>
                    </a:lnTo>
                    <a:lnTo>
                      <a:pt x="40" y="16"/>
                    </a:lnTo>
                    <a:lnTo>
                      <a:pt x="0" y="24"/>
                    </a:lnTo>
                    <a:lnTo>
                      <a:pt x="16" y="24"/>
                    </a:lnTo>
                    <a:lnTo>
                      <a:pt x="40" y="16"/>
                    </a:lnTo>
                    <a:lnTo>
                      <a:pt x="24" y="24"/>
                    </a:lnTo>
                    <a:lnTo>
                      <a:pt x="48" y="24"/>
                    </a:lnTo>
                    <a:lnTo>
                      <a:pt x="48" y="16"/>
                    </a:lnTo>
                    <a:lnTo>
                      <a:pt x="64" y="16"/>
                    </a:lnTo>
                    <a:lnTo>
                      <a:pt x="80" y="8"/>
                    </a:lnTo>
                    <a:lnTo>
                      <a:pt x="48" y="8"/>
                    </a:lnTo>
                    <a:lnTo>
                      <a:pt x="72" y="0"/>
                    </a:lnTo>
                    <a:lnTo>
                      <a:pt x="64"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3" name="Freeform 362"/>
              <p:cNvSpPr>
                <a:spLocks/>
              </p:cNvSpPr>
              <p:nvPr/>
            </p:nvSpPr>
            <p:spPr bwMode="auto">
              <a:xfrm>
                <a:off x="1932" y="1696"/>
                <a:ext cx="88" cy="24"/>
              </a:xfrm>
              <a:custGeom>
                <a:avLst/>
                <a:gdLst>
                  <a:gd name="T0" fmla="*/ 88 w 88"/>
                  <a:gd name="T1" fmla="*/ 0 h 24"/>
                  <a:gd name="T2" fmla="*/ 48 w 88"/>
                  <a:gd name="T3" fmla="*/ 8 h 24"/>
                  <a:gd name="T4" fmla="*/ 32 w 88"/>
                  <a:gd name="T5" fmla="*/ 8 h 24"/>
                  <a:gd name="T6" fmla="*/ 32 w 88"/>
                  <a:gd name="T7" fmla="*/ 16 h 24"/>
                  <a:gd name="T8" fmla="*/ 8 w 88"/>
                  <a:gd name="T9" fmla="*/ 24 h 24"/>
                  <a:gd name="T10" fmla="*/ 0 w 88"/>
                  <a:gd name="T11" fmla="*/ 24 h 24"/>
                  <a:gd name="T12" fmla="*/ 8 w 88"/>
                  <a:gd name="T13" fmla="*/ 24 h 24"/>
                  <a:gd name="T14" fmla="*/ 32 w 88"/>
                  <a:gd name="T15" fmla="*/ 24 h 24"/>
                  <a:gd name="T16" fmla="*/ 64 w 88"/>
                  <a:gd name="T17" fmla="*/ 8 h 24"/>
                  <a:gd name="T18" fmla="*/ 88 w 88"/>
                  <a:gd name="T19" fmla="*/ 8 h 24"/>
                  <a:gd name="T20" fmla="*/ 88 w 88"/>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8" h="24">
                    <a:moveTo>
                      <a:pt x="88" y="0"/>
                    </a:moveTo>
                    <a:lnTo>
                      <a:pt x="48" y="8"/>
                    </a:lnTo>
                    <a:lnTo>
                      <a:pt x="32" y="8"/>
                    </a:lnTo>
                    <a:lnTo>
                      <a:pt x="32" y="16"/>
                    </a:lnTo>
                    <a:lnTo>
                      <a:pt x="8" y="24"/>
                    </a:lnTo>
                    <a:lnTo>
                      <a:pt x="0" y="24"/>
                    </a:lnTo>
                    <a:lnTo>
                      <a:pt x="8" y="24"/>
                    </a:lnTo>
                    <a:lnTo>
                      <a:pt x="32" y="24"/>
                    </a:lnTo>
                    <a:lnTo>
                      <a:pt x="64" y="8"/>
                    </a:lnTo>
                    <a:lnTo>
                      <a:pt x="88" y="8"/>
                    </a:lnTo>
                    <a:lnTo>
                      <a:pt x="8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4" name="Freeform 363"/>
              <p:cNvSpPr>
                <a:spLocks/>
              </p:cNvSpPr>
              <p:nvPr/>
            </p:nvSpPr>
            <p:spPr bwMode="auto">
              <a:xfrm>
                <a:off x="1964" y="1736"/>
                <a:ext cx="48" cy="16"/>
              </a:xfrm>
              <a:custGeom>
                <a:avLst/>
                <a:gdLst>
                  <a:gd name="T0" fmla="*/ 0 w 48"/>
                  <a:gd name="T1" fmla="*/ 16 h 16"/>
                  <a:gd name="T2" fmla="*/ 48 w 48"/>
                  <a:gd name="T3" fmla="*/ 8 h 16"/>
                  <a:gd name="T4" fmla="*/ 24 w 48"/>
                  <a:gd name="T5" fmla="*/ 0 h 16"/>
                  <a:gd name="T6" fmla="*/ 0 w 48"/>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16">
                    <a:moveTo>
                      <a:pt x="0" y="16"/>
                    </a:moveTo>
                    <a:lnTo>
                      <a:pt x="48" y="8"/>
                    </a:lnTo>
                    <a:lnTo>
                      <a:pt x="24"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5" name="Freeform 364"/>
              <p:cNvSpPr>
                <a:spLocks/>
              </p:cNvSpPr>
              <p:nvPr/>
            </p:nvSpPr>
            <p:spPr bwMode="auto">
              <a:xfrm>
                <a:off x="2020" y="1760"/>
                <a:ext cx="32" cy="24"/>
              </a:xfrm>
              <a:custGeom>
                <a:avLst/>
                <a:gdLst>
                  <a:gd name="T0" fmla="*/ 0 w 32"/>
                  <a:gd name="T1" fmla="*/ 24 h 24"/>
                  <a:gd name="T2" fmla="*/ 16 w 32"/>
                  <a:gd name="T3" fmla="*/ 24 h 24"/>
                  <a:gd name="T4" fmla="*/ 24 w 32"/>
                  <a:gd name="T5" fmla="*/ 8 h 24"/>
                  <a:gd name="T6" fmla="*/ 32 w 32"/>
                  <a:gd name="T7" fmla="*/ 8 h 24"/>
                  <a:gd name="T8" fmla="*/ 32 w 32"/>
                  <a:gd name="T9" fmla="*/ 0 h 24"/>
                  <a:gd name="T10" fmla="*/ 0 w 32"/>
                  <a:gd name="T11" fmla="*/ 24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24">
                    <a:moveTo>
                      <a:pt x="0" y="24"/>
                    </a:moveTo>
                    <a:lnTo>
                      <a:pt x="16" y="24"/>
                    </a:lnTo>
                    <a:lnTo>
                      <a:pt x="24" y="8"/>
                    </a:lnTo>
                    <a:lnTo>
                      <a:pt x="32" y="8"/>
                    </a:lnTo>
                    <a:lnTo>
                      <a:pt x="32" y="0"/>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6" name="Freeform 365"/>
              <p:cNvSpPr>
                <a:spLocks/>
              </p:cNvSpPr>
              <p:nvPr/>
            </p:nvSpPr>
            <p:spPr bwMode="auto">
              <a:xfrm>
                <a:off x="2036" y="1824"/>
                <a:ext cx="16" cy="48"/>
              </a:xfrm>
              <a:custGeom>
                <a:avLst/>
                <a:gdLst>
                  <a:gd name="T0" fmla="*/ 0 w 16"/>
                  <a:gd name="T1" fmla="*/ 8 h 48"/>
                  <a:gd name="T2" fmla="*/ 0 w 16"/>
                  <a:gd name="T3" fmla="*/ 24 h 48"/>
                  <a:gd name="T4" fmla="*/ 8 w 16"/>
                  <a:gd name="T5" fmla="*/ 24 h 48"/>
                  <a:gd name="T6" fmla="*/ 0 w 16"/>
                  <a:gd name="T7" fmla="*/ 32 h 48"/>
                  <a:gd name="T8" fmla="*/ 8 w 16"/>
                  <a:gd name="T9" fmla="*/ 32 h 48"/>
                  <a:gd name="T10" fmla="*/ 0 w 16"/>
                  <a:gd name="T11" fmla="*/ 48 h 48"/>
                  <a:gd name="T12" fmla="*/ 16 w 16"/>
                  <a:gd name="T13" fmla="*/ 32 h 48"/>
                  <a:gd name="T14" fmla="*/ 16 w 16"/>
                  <a:gd name="T15" fmla="*/ 0 h 48"/>
                  <a:gd name="T16" fmla="*/ 8 w 16"/>
                  <a:gd name="T17" fmla="*/ 0 h 48"/>
                  <a:gd name="T18" fmla="*/ 0 w 16"/>
                  <a:gd name="T19" fmla="*/ 8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48">
                    <a:moveTo>
                      <a:pt x="0" y="8"/>
                    </a:moveTo>
                    <a:lnTo>
                      <a:pt x="0" y="24"/>
                    </a:lnTo>
                    <a:lnTo>
                      <a:pt x="8" y="24"/>
                    </a:lnTo>
                    <a:lnTo>
                      <a:pt x="0" y="32"/>
                    </a:lnTo>
                    <a:lnTo>
                      <a:pt x="8" y="32"/>
                    </a:lnTo>
                    <a:lnTo>
                      <a:pt x="0" y="48"/>
                    </a:lnTo>
                    <a:lnTo>
                      <a:pt x="16" y="32"/>
                    </a:lnTo>
                    <a:lnTo>
                      <a:pt x="16" y="0"/>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grpSp>
            <p:nvGrpSpPr>
              <p:cNvPr id="367" name="Group 366"/>
              <p:cNvGrpSpPr>
                <a:grpSpLocks/>
              </p:cNvGrpSpPr>
              <p:nvPr/>
            </p:nvGrpSpPr>
            <p:grpSpPr bwMode="auto">
              <a:xfrm>
                <a:off x="2060" y="1888"/>
                <a:ext cx="176" cy="112"/>
                <a:chOff x="2060" y="1888"/>
                <a:chExt cx="176" cy="112"/>
              </a:xfrm>
            </p:grpSpPr>
            <p:sp>
              <p:nvSpPr>
                <p:cNvPr id="369" name="Freeform 12"/>
                <p:cNvSpPr>
                  <a:spLocks/>
                </p:cNvSpPr>
                <p:nvPr/>
              </p:nvSpPr>
              <p:spPr bwMode="auto">
                <a:xfrm>
                  <a:off x="2180" y="1960"/>
                  <a:ext cx="56" cy="16"/>
                </a:xfrm>
                <a:custGeom>
                  <a:avLst/>
                  <a:gdLst>
                    <a:gd name="T0" fmla="*/ 8 w 56"/>
                    <a:gd name="T1" fmla="*/ 16 h 16"/>
                    <a:gd name="T2" fmla="*/ 48 w 56"/>
                    <a:gd name="T3" fmla="*/ 16 h 16"/>
                    <a:gd name="T4" fmla="*/ 56 w 56"/>
                    <a:gd name="T5" fmla="*/ 0 h 16"/>
                    <a:gd name="T6" fmla="*/ 40 w 56"/>
                    <a:gd name="T7" fmla="*/ 8 h 16"/>
                    <a:gd name="T8" fmla="*/ 8 w 56"/>
                    <a:gd name="T9" fmla="*/ 8 h 16"/>
                    <a:gd name="T10" fmla="*/ 0 w 56"/>
                    <a:gd name="T11" fmla="*/ 16 h 16"/>
                    <a:gd name="T12" fmla="*/ 8 w 56"/>
                    <a:gd name="T13" fmla="*/ 16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16">
                      <a:moveTo>
                        <a:pt x="8" y="16"/>
                      </a:moveTo>
                      <a:lnTo>
                        <a:pt x="48" y="16"/>
                      </a:lnTo>
                      <a:lnTo>
                        <a:pt x="56" y="0"/>
                      </a:lnTo>
                      <a:lnTo>
                        <a:pt x="40" y="8"/>
                      </a:lnTo>
                      <a:lnTo>
                        <a:pt x="8" y="8"/>
                      </a:lnTo>
                      <a:lnTo>
                        <a:pt x="0" y="16"/>
                      </a:lnTo>
                      <a:lnTo>
                        <a:pt x="8"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70" name="Freeform 13"/>
                <p:cNvSpPr>
                  <a:spLocks/>
                </p:cNvSpPr>
                <p:nvPr/>
              </p:nvSpPr>
              <p:spPr bwMode="auto">
                <a:xfrm>
                  <a:off x="2132" y="1984"/>
                  <a:ext cx="64" cy="16"/>
                </a:xfrm>
                <a:custGeom>
                  <a:avLst/>
                  <a:gdLst>
                    <a:gd name="T0" fmla="*/ 0 w 64"/>
                    <a:gd name="T1" fmla="*/ 16 h 16"/>
                    <a:gd name="T2" fmla="*/ 16 w 64"/>
                    <a:gd name="T3" fmla="*/ 16 h 16"/>
                    <a:gd name="T4" fmla="*/ 64 w 64"/>
                    <a:gd name="T5" fmla="*/ 0 h 16"/>
                    <a:gd name="T6" fmla="*/ 24 w 64"/>
                    <a:gd name="T7" fmla="*/ 0 h 16"/>
                    <a:gd name="T8" fmla="*/ 0 w 64"/>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6">
                      <a:moveTo>
                        <a:pt x="0" y="16"/>
                      </a:moveTo>
                      <a:lnTo>
                        <a:pt x="16" y="16"/>
                      </a:lnTo>
                      <a:lnTo>
                        <a:pt x="64" y="0"/>
                      </a:lnTo>
                      <a:lnTo>
                        <a:pt x="24"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71" name="Freeform 14"/>
                <p:cNvSpPr>
                  <a:spLocks/>
                </p:cNvSpPr>
                <p:nvPr/>
              </p:nvSpPr>
              <p:spPr bwMode="auto">
                <a:xfrm>
                  <a:off x="2076" y="1928"/>
                  <a:ext cx="120" cy="72"/>
                </a:xfrm>
                <a:custGeom>
                  <a:avLst/>
                  <a:gdLst>
                    <a:gd name="T0" fmla="*/ 72 w 120"/>
                    <a:gd name="T1" fmla="*/ 0 h 72"/>
                    <a:gd name="T2" fmla="*/ 72 w 120"/>
                    <a:gd name="T3" fmla="*/ 8 h 72"/>
                    <a:gd name="T4" fmla="*/ 40 w 120"/>
                    <a:gd name="T5" fmla="*/ 8 h 72"/>
                    <a:gd name="T6" fmla="*/ 16 w 120"/>
                    <a:gd name="T7" fmla="*/ 32 h 72"/>
                    <a:gd name="T8" fmla="*/ 32 w 120"/>
                    <a:gd name="T9" fmla="*/ 24 h 72"/>
                    <a:gd name="T10" fmla="*/ 8 w 120"/>
                    <a:gd name="T11" fmla="*/ 48 h 72"/>
                    <a:gd name="T12" fmla="*/ 0 w 120"/>
                    <a:gd name="T13" fmla="*/ 64 h 72"/>
                    <a:gd name="T14" fmla="*/ 0 w 120"/>
                    <a:gd name="T15" fmla="*/ 72 h 72"/>
                    <a:gd name="T16" fmla="*/ 8 w 120"/>
                    <a:gd name="T17" fmla="*/ 72 h 72"/>
                    <a:gd name="T18" fmla="*/ 16 w 120"/>
                    <a:gd name="T19" fmla="*/ 64 h 72"/>
                    <a:gd name="T20" fmla="*/ 32 w 120"/>
                    <a:gd name="T21" fmla="*/ 40 h 72"/>
                    <a:gd name="T22" fmla="*/ 40 w 120"/>
                    <a:gd name="T23" fmla="*/ 24 h 72"/>
                    <a:gd name="T24" fmla="*/ 64 w 120"/>
                    <a:gd name="T25" fmla="*/ 16 h 72"/>
                    <a:gd name="T26" fmla="*/ 72 w 120"/>
                    <a:gd name="T27" fmla="*/ 16 h 72"/>
                    <a:gd name="T28" fmla="*/ 72 w 120"/>
                    <a:gd name="T29" fmla="*/ 32 h 72"/>
                    <a:gd name="T30" fmla="*/ 64 w 120"/>
                    <a:gd name="T31" fmla="*/ 40 h 72"/>
                    <a:gd name="T32" fmla="*/ 72 w 120"/>
                    <a:gd name="T33" fmla="*/ 40 h 72"/>
                    <a:gd name="T34" fmla="*/ 72 w 120"/>
                    <a:gd name="T35" fmla="*/ 48 h 72"/>
                    <a:gd name="T36" fmla="*/ 80 w 120"/>
                    <a:gd name="T37" fmla="*/ 48 h 72"/>
                    <a:gd name="T38" fmla="*/ 96 w 120"/>
                    <a:gd name="T39" fmla="*/ 16 h 72"/>
                    <a:gd name="T40" fmla="*/ 112 w 120"/>
                    <a:gd name="T41" fmla="*/ 32 h 72"/>
                    <a:gd name="T42" fmla="*/ 120 w 120"/>
                    <a:gd name="T43" fmla="*/ 24 h 72"/>
                    <a:gd name="T44" fmla="*/ 112 w 120"/>
                    <a:gd name="T45" fmla="*/ 8 h 72"/>
                    <a:gd name="T46" fmla="*/ 72 w 120"/>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72">
                      <a:moveTo>
                        <a:pt x="72" y="0"/>
                      </a:moveTo>
                      <a:lnTo>
                        <a:pt x="72" y="8"/>
                      </a:lnTo>
                      <a:lnTo>
                        <a:pt x="40" y="8"/>
                      </a:lnTo>
                      <a:lnTo>
                        <a:pt x="16" y="32"/>
                      </a:lnTo>
                      <a:lnTo>
                        <a:pt x="32" y="24"/>
                      </a:lnTo>
                      <a:lnTo>
                        <a:pt x="8" y="48"/>
                      </a:lnTo>
                      <a:lnTo>
                        <a:pt x="0" y="64"/>
                      </a:lnTo>
                      <a:lnTo>
                        <a:pt x="0" y="72"/>
                      </a:lnTo>
                      <a:lnTo>
                        <a:pt x="8" y="72"/>
                      </a:lnTo>
                      <a:lnTo>
                        <a:pt x="16" y="64"/>
                      </a:lnTo>
                      <a:lnTo>
                        <a:pt x="32" y="40"/>
                      </a:lnTo>
                      <a:lnTo>
                        <a:pt x="40" y="24"/>
                      </a:lnTo>
                      <a:lnTo>
                        <a:pt x="64" y="16"/>
                      </a:lnTo>
                      <a:lnTo>
                        <a:pt x="72" y="16"/>
                      </a:lnTo>
                      <a:lnTo>
                        <a:pt x="72" y="32"/>
                      </a:lnTo>
                      <a:lnTo>
                        <a:pt x="64" y="40"/>
                      </a:lnTo>
                      <a:lnTo>
                        <a:pt x="72" y="40"/>
                      </a:lnTo>
                      <a:lnTo>
                        <a:pt x="72" y="48"/>
                      </a:lnTo>
                      <a:lnTo>
                        <a:pt x="80" y="48"/>
                      </a:lnTo>
                      <a:lnTo>
                        <a:pt x="96" y="16"/>
                      </a:lnTo>
                      <a:lnTo>
                        <a:pt x="112" y="32"/>
                      </a:lnTo>
                      <a:lnTo>
                        <a:pt x="120" y="24"/>
                      </a:lnTo>
                      <a:lnTo>
                        <a:pt x="112" y="8"/>
                      </a:lnTo>
                      <a:lnTo>
                        <a:pt x="7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72" name="Freeform 15"/>
                <p:cNvSpPr>
                  <a:spLocks/>
                </p:cNvSpPr>
                <p:nvPr/>
              </p:nvSpPr>
              <p:spPr bwMode="auto">
                <a:xfrm>
                  <a:off x="2060" y="1888"/>
                  <a:ext cx="96" cy="40"/>
                </a:xfrm>
                <a:custGeom>
                  <a:avLst/>
                  <a:gdLst>
                    <a:gd name="T0" fmla="*/ 88 w 96"/>
                    <a:gd name="T1" fmla="*/ 40 h 40"/>
                    <a:gd name="T2" fmla="*/ 96 w 96"/>
                    <a:gd name="T3" fmla="*/ 16 h 40"/>
                    <a:gd name="T4" fmla="*/ 80 w 96"/>
                    <a:gd name="T5" fmla="*/ 16 h 40"/>
                    <a:gd name="T6" fmla="*/ 80 w 96"/>
                    <a:gd name="T7" fmla="*/ 8 h 40"/>
                    <a:gd name="T8" fmla="*/ 64 w 96"/>
                    <a:gd name="T9" fmla="*/ 0 h 40"/>
                    <a:gd name="T10" fmla="*/ 32 w 96"/>
                    <a:gd name="T11" fmla="*/ 16 h 40"/>
                    <a:gd name="T12" fmla="*/ 40 w 96"/>
                    <a:gd name="T13" fmla="*/ 16 h 40"/>
                    <a:gd name="T14" fmla="*/ 32 w 96"/>
                    <a:gd name="T15" fmla="*/ 16 h 40"/>
                    <a:gd name="T16" fmla="*/ 0 w 96"/>
                    <a:gd name="T17" fmla="*/ 40 h 40"/>
                    <a:gd name="T18" fmla="*/ 16 w 96"/>
                    <a:gd name="T19" fmla="*/ 32 h 40"/>
                    <a:gd name="T20" fmla="*/ 16 w 96"/>
                    <a:gd name="T21" fmla="*/ 40 h 40"/>
                    <a:gd name="T22" fmla="*/ 56 w 96"/>
                    <a:gd name="T23" fmla="*/ 24 h 40"/>
                    <a:gd name="T24" fmla="*/ 40 w 96"/>
                    <a:gd name="T25" fmla="*/ 40 h 40"/>
                    <a:gd name="T26" fmla="*/ 56 w 96"/>
                    <a:gd name="T27" fmla="*/ 32 h 40"/>
                    <a:gd name="T28" fmla="*/ 56 w 96"/>
                    <a:gd name="T29" fmla="*/ 40 h 40"/>
                    <a:gd name="T30" fmla="*/ 88 w 96"/>
                    <a:gd name="T31" fmla="*/ 40 h 40"/>
                    <a:gd name="T32" fmla="*/ 80 w 96"/>
                    <a:gd name="T33" fmla="*/ 40 h 40"/>
                    <a:gd name="T34" fmla="*/ 88 w 96"/>
                    <a:gd name="T35" fmla="*/ 40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6" h="40">
                      <a:moveTo>
                        <a:pt x="88" y="40"/>
                      </a:moveTo>
                      <a:lnTo>
                        <a:pt x="96" y="16"/>
                      </a:lnTo>
                      <a:lnTo>
                        <a:pt x="80" y="16"/>
                      </a:lnTo>
                      <a:lnTo>
                        <a:pt x="80" y="8"/>
                      </a:lnTo>
                      <a:lnTo>
                        <a:pt x="64" y="0"/>
                      </a:lnTo>
                      <a:lnTo>
                        <a:pt x="32" y="16"/>
                      </a:lnTo>
                      <a:lnTo>
                        <a:pt x="40" y="16"/>
                      </a:lnTo>
                      <a:lnTo>
                        <a:pt x="32" y="16"/>
                      </a:lnTo>
                      <a:lnTo>
                        <a:pt x="0" y="40"/>
                      </a:lnTo>
                      <a:lnTo>
                        <a:pt x="16" y="32"/>
                      </a:lnTo>
                      <a:lnTo>
                        <a:pt x="16" y="40"/>
                      </a:lnTo>
                      <a:lnTo>
                        <a:pt x="56" y="24"/>
                      </a:lnTo>
                      <a:lnTo>
                        <a:pt x="40" y="40"/>
                      </a:lnTo>
                      <a:lnTo>
                        <a:pt x="56" y="32"/>
                      </a:lnTo>
                      <a:lnTo>
                        <a:pt x="56" y="40"/>
                      </a:lnTo>
                      <a:lnTo>
                        <a:pt x="88" y="40"/>
                      </a:lnTo>
                      <a:lnTo>
                        <a:pt x="80" y="40"/>
                      </a:lnTo>
                      <a:lnTo>
                        <a:pt x="88"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grpSp>
          <p:sp>
            <p:nvSpPr>
              <p:cNvPr id="368" name="Freeform 16"/>
              <p:cNvSpPr>
                <a:spLocks/>
              </p:cNvSpPr>
              <p:nvPr/>
            </p:nvSpPr>
            <p:spPr bwMode="auto">
              <a:xfrm>
                <a:off x="2012" y="1832"/>
                <a:ext cx="16" cy="40"/>
              </a:xfrm>
              <a:custGeom>
                <a:avLst/>
                <a:gdLst>
                  <a:gd name="T0" fmla="*/ 0 w 16"/>
                  <a:gd name="T1" fmla="*/ 0 h 40"/>
                  <a:gd name="T2" fmla="*/ 0 w 16"/>
                  <a:gd name="T3" fmla="*/ 8 h 40"/>
                  <a:gd name="T4" fmla="*/ 8 w 16"/>
                  <a:gd name="T5" fmla="*/ 0 h 40"/>
                  <a:gd name="T6" fmla="*/ 8 w 16"/>
                  <a:gd name="T7" fmla="*/ 8 h 40"/>
                  <a:gd name="T8" fmla="*/ 0 w 16"/>
                  <a:gd name="T9" fmla="*/ 16 h 40"/>
                  <a:gd name="T10" fmla="*/ 8 w 16"/>
                  <a:gd name="T11" fmla="*/ 24 h 40"/>
                  <a:gd name="T12" fmla="*/ 0 w 16"/>
                  <a:gd name="T13" fmla="*/ 40 h 40"/>
                  <a:gd name="T14" fmla="*/ 8 w 16"/>
                  <a:gd name="T15" fmla="*/ 40 h 40"/>
                  <a:gd name="T16" fmla="*/ 8 w 16"/>
                  <a:gd name="T17" fmla="*/ 24 h 40"/>
                  <a:gd name="T18" fmla="*/ 16 w 16"/>
                  <a:gd name="T19" fmla="*/ 24 h 40"/>
                  <a:gd name="T20" fmla="*/ 0 w 16"/>
                  <a:gd name="T21" fmla="*/ 24 h 40"/>
                  <a:gd name="T22" fmla="*/ 16 w 16"/>
                  <a:gd name="T23" fmla="*/ 8 h 40"/>
                  <a:gd name="T24" fmla="*/ 8 w 16"/>
                  <a:gd name="T25" fmla="*/ 0 h 40"/>
                  <a:gd name="T26" fmla="*/ 0 w 16"/>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 h="40">
                    <a:moveTo>
                      <a:pt x="0" y="0"/>
                    </a:moveTo>
                    <a:lnTo>
                      <a:pt x="0" y="8"/>
                    </a:lnTo>
                    <a:lnTo>
                      <a:pt x="8" y="0"/>
                    </a:lnTo>
                    <a:lnTo>
                      <a:pt x="8" y="8"/>
                    </a:lnTo>
                    <a:lnTo>
                      <a:pt x="0" y="16"/>
                    </a:lnTo>
                    <a:lnTo>
                      <a:pt x="8" y="24"/>
                    </a:lnTo>
                    <a:lnTo>
                      <a:pt x="0" y="40"/>
                    </a:lnTo>
                    <a:lnTo>
                      <a:pt x="8" y="40"/>
                    </a:lnTo>
                    <a:lnTo>
                      <a:pt x="8" y="24"/>
                    </a:lnTo>
                    <a:lnTo>
                      <a:pt x="16" y="24"/>
                    </a:lnTo>
                    <a:lnTo>
                      <a:pt x="0" y="24"/>
                    </a:lnTo>
                    <a:lnTo>
                      <a:pt x="16"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grpSp>
        <p:grpSp>
          <p:nvGrpSpPr>
            <p:cNvPr id="19" name="Group 18"/>
            <p:cNvGrpSpPr>
              <a:grpSpLocks/>
            </p:cNvGrpSpPr>
            <p:nvPr/>
          </p:nvGrpSpPr>
          <p:grpSpPr bwMode="auto">
            <a:xfrm>
              <a:off x="4281927" y="2326614"/>
              <a:ext cx="1437647" cy="461071"/>
              <a:chOff x="3484" y="1696"/>
              <a:chExt cx="904" cy="272"/>
            </a:xfrm>
          </p:grpSpPr>
          <p:sp>
            <p:nvSpPr>
              <p:cNvPr id="357" name="Freeform 356"/>
              <p:cNvSpPr>
                <a:spLocks/>
              </p:cNvSpPr>
              <p:nvPr/>
            </p:nvSpPr>
            <p:spPr bwMode="auto">
              <a:xfrm>
                <a:off x="3852" y="1928"/>
                <a:ext cx="40" cy="40"/>
              </a:xfrm>
              <a:custGeom>
                <a:avLst/>
                <a:gdLst>
                  <a:gd name="T0" fmla="*/ 0 w 40"/>
                  <a:gd name="T1" fmla="*/ 24 h 40"/>
                  <a:gd name="T2" fmla="*/ 0 w 40"/>
                  <a:gd name="T3" fmla="*/ 40 h 40"/>
                  <a:gd name="T4" fmla="*/ 32 w 40"/>
                  <a:gd name="T5" fmla="*/ 40 h 40"/>
                  <a:gd name="T6" fmla="*/ 32 w 40"/>
                  <a:gd name="T7" fmla="*/ 32 h 40"/>
                  <a:gd name="T8" fmla="*/ 32 w 40"/>
                  <a:gd name="T9" fmla="*/ 24 h 40"/>
                  <a:gd name="T10" fmla="*/ 40 w 40"/>
                  <a:gd name="T11" fmla="*/ 24 h 40"/>
                  <a:gd name="T12" fmla="*/ 24 w 40"/>
                  <a:gd name="T13" fmla="*/ 8 h 40"/>
                  <a:gd name="T14" fmla="*/ 32 w 40"/>
                  <a:gd name="T15" fmla="*/ 0 h 40"/>
                  <a:gd name="T16" fmla="*/ 16 w 40"/>
                  <a:gd name="T17" fmla="*/ 0 h 40"/>
                  <a:gd name="T18" fmla="*/ 16 w 40"/>
                  <a:gd name="T19" fmla="*/ 8 h 40"/>
                  <a:gd name="T20" fmla="*/ 8 w 40"/>
                  <a:gd name="T21" fmla="*/ 0 h 40"/>
                  <a:gd name="T22" fmla="*/ 8 w 40"/>
                  <a:gd name="T23" fmla="*/ 8 h 40"/>
                  <a:gd name="T24" fmla="*/ 0 w 40"/>
                  <a:gd name="T25" fmla="*/ 8 h 40"/>
                  <a:gd name="T26" fmla="*/ 0 w 40"/>
                  <a:gd name="T27" fmla="*/ 24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40">
                    <a:moveTo>
                      <a:pt x="0" y="24"/>
                    </a:moveTo>
                    <a:lnTo>
                      <a:pt x="0" y="40"/>
                    </a:lnTo>
                    <a:lnTo>
                      <a:pt x="32" y="40"/>
                    </a:lnTo>
                    <a:lnTo>
                      <a:pt x="32" y="32"/>
                    </a:lnTo>
                    <a:lnTo>
                      <a:pt x="32" y="24"/>
                    </a:lnTo>
                    <a:lnTo>
                      <a:pt x="40" y="24"/>
                    </a:lnTo>
                    <a:lnTo>
                      <a:pt x="24" y="8"/>
                    </a:lnTo>
                    <a:lnTo>
                      <a:pt x="32" y="0"/>
                    </a:lnTo>
                    <a:lnTo>
                      <a:pt x="16" y="0"/>
                    </a:lnTo>
                    <a:lnTo>
                      <a:pt x="16" y="8"/>
                    </a:lnTo>
                    <a:lnTo>
                      <a:pt x="8" y="0"/>
                    </a:lnTo>
                    <a:lnTo>
                      <a:pt x="8" y="8"/>
                    </a:lnTo>
                    <a:lnTo>
                      <a:pt x="0" y="8"/>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8" name="Freeform 357"/>
              <p:cNvSpPr>
                <a:spLocks/>
              </p:cNvSpPr>
              <p:nvPr/>
            </p:nvSpPr>
            <p:spPr bwMode="auto">
              <a:xfrm>
                <a:off x="4028" y="1928"/>
                <a:ext cx="64" cy="24"/>
              </a:xfrm>
              <a:custGeom>
                <a:avLst/>
                <a:gdLst>
                  <a:gd name="T0" fmla="*/ 0 w 64"/>
                  <a:gd name="T1" fmla="*/ 16 h 24"/>
                  <a:gd name="T2" fmla="*/ 8 w 64"/>
                  <a:gd name="T3" fmla="*/ 24 h 24"/>
                  <a:gd name="T4" fmla="*/ 8 w 64"/>
                  <a:gd name="T5" fmla="*/ 8 h 24"/>
                  <a:gd name="T6" fmla="*/ 16 w 64"/>
                  <a:gd name="T7" fmla="*/ 0 h 24"/>
                  <a:gd name="T8" fmla="*/ 40 w 64"/>
                  <a:gd name="T9" fmla="*/ 0 h 24"/>
                  <a:gd name="T10" fmla="*/ 48 w 64"/>
                  <a:gd name="T11" fmla="*/ 0 h 24"/>
                  <a:gd name="T12" fmla="*/ 64 w 64"/>
                  <a:gd name="T13" fmla="*/ 0 h 24"/>
                  <a:gd name="T14" fmla="*/ 8 w 64"/>
                  <a:gd name="T15" fmla="*/ 0 h 24"/>
                  <a:gd name="T16" fmla="*/ 0 w 64"/>
                  <a:gd name="T17" fmla="*/ 8 h 24"/>
                  <a:gd name="T18" fmla="*/ 0 w 64"/>
                  <a:gd name="T19" fmla="*/ 16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24">
                    <a:moveTo>
                      <a:pt x="0" y="16"/>
                    </a:moveTo>
                    <a:lnTo>
                      <a:pt x="8" y="24"/>
                    </a:lnTo>
                    <a:lnTo>
                      <a:pt x="8" y="8"/>
                    </a:lnTo>
                    <a:lnTo>
                      <a:pt x="16" y="0"/>
                    </a:lnTo>
                    <a:lnTo>
                      <a:pt x="40" y="0"/>
                    </a:lnTo>
                    <a:lnTo>
                      <a:pt x="48" y="0"/>
                    </a:lnTo>
                    <a:lnTo>
                      <a:pt x="64" y="0"/>
                    </a:lnTo>
                    <a:lnTo>
                      <a:pt x="8" y="0"/>
                    </a:lnTo>
                    <a:lnTo>
                      <a:pt x="0" y="8"/>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9" name="Freeform 358"/>
              <p:cNvSpPr>
                <a:spLocks/>
              </p:cNvSpPr>
              <p:nvPr/>
            </p:nvSpPr>
            <p:spPr bwMode="auto">
              <a:xfrm>
                <a:off x="4348" y="1792"/>
                <a:ext cx="40" cy="64"/>
              </a:xfrm>
              <a:custGeom>
                <a:avLst/>
                <a:gdLst>
                  <a:gd name="T0" fmla="*/ 0 w 40"/>
                  <a:gd name="T1" fmla="*/ 64 h 64"/>
                  <a:gd name="T2" fmla="*/ 8 w 40"/>
                  <a:gd name="T3" fmla="*/ 64 h 64"/>
                  <a:gd name="T4" fmla="*/ 24 w 40"/>
                  <a:gd name="T5" fmla="*/ 64 h 64"/>
                  <a:gd name="T6" fmla="*/ 24 w 40"/>
                  <a:gd name="T7" fmla="*/ 56 h 64"/>
                  <a:gd name="T8" fmla="*/ 40 w 40"/>
                  <a:gd name="T9" fmla="*/ 48 h 64"/>
                  <a:gd name="T10" fmla="*/ 40 w 40"/>
                  <a:gd name="T11" fmla="*/ 24 h 64"/>
                  <a:gd name="T12" fmla="*/ 32 w 40"/>
                  <a:gd name="T13" fmla="*/ 0 h 64"/>
                  <a:gd name="T14" fmla="*/ 24 w 40"/>
                  <a:gd name="T15" fmla="*/ 0 h 64"/>
                  <a:gd name="T16" fmla="*/ 32 w 40"/>
                  <a:gd name="T17" fmla="*/ 24 h 64"/>
                  <a:gd name="T18" fmla="*/ 16 w 40"/>
                  <a:gd name="T19" fmla="*/ 56 h 64"/>
                  <a:gd name="T20" fmla="*/ 0 w 40"/>
                  <a:gd name="T21" fmla="*/ 64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 h="64">
                    <a:moveTo>
                      <a:pt x="0" y="64"/>
                    </a:moveTo>
                    <a:lnTo>
                      <a:pt x="8" y="64"/>
                    </a:lnTo>
                    <a:lnTo>
                      <a:pt x="24" y="64"/>
                    </a:lnTo>
                    <a:lnTo>
                      <a:pt x="24" y="56"/>
                    </a:lnTo>
                    <a:lnTo>
                      <a:pt x="40" y="48"/>
                    </a:lnTo>
                    <a:lnTo>
                      <a:pt x="40" y="24"/>
                    </a:lnTo>
                    <a:lnTo>
                      <a:pt x="32" y="0"/>
                    </a:lnTo>
                    <a:lnTo>
                      <a:pt x="24" y="0"/>
                    </a:lnTo>
                    <a:lnTo>
                      <a:pt x="32" y="24"/>
                    </a:lnTo>
                    <a:lnTo>
                      <a:pt x="16" y="56"/>
                    </a:lnTo>
                    <a:lnTo>
                      <a:pt x="0"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0" name="Freeform 359"/>
              <p:cNvSpPr>
                <a:spLocks/>
              </p:cNvSpPr>
              <p:nvPr/>
            </p:nvSpPr>
            <p:spPr bwMode="auto">
              <a:xfrm>
                <a:off x="3484" y="1712"/>
                <a:ext cx="32" cy="24"/>
              </a:xfrm>
              <a:custGeom>
                <a:avLst/>
                <a:gdLst>
                  <a:gd name="T0" fmla="*/ 0 w 32"/>
                  <a:gd name="T1" fmla="*/ 8 h 24"/>
                  <a:gd name="T2" fmla="*/ 16 w 32"/>
                  <a:gd name="T3" fmla="*/ 24 h 24"/>
                  <a:gd name="T4" fmla="*/ 32 w 32"/>
                  <a:gd name="T5" fmla="*/ 16 h 24"/>
                  <a:gd name="T6" fmla="*/ 24 w 32"/>
                  <a:gd name="T7" fmla="*/ 8 h 24"/>
                  <a:gd name="T8" fmla="*/ 16 w 32"/>
                  <a:gd name="T9" fmla="*/ 0 h 24"/>
                  <a:gd name="T10" fmla="*/ 8 w 32"/>
                  <a:gd name="T11" fmla="*/ 0 h 24"/>
                  <a:gd name="T12" fmla="*/ 0 w 32"/>
                  <a:gd name="T13" fmla="*/ 8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24">
                    <a:moveTo>
                      <a:pt x="0" y="8"/>
                    </a:moveTo>
                    <a:lnTo>
                      <a:pt x="16" y="24"/>
                    </a:lnTo>
                    <a:lnTo>
                      <a:pt x="32" y="16"/>
                    </a:lnTo>
                    <a:lnTo>
                      <a:pt x="24" y="8"/>
                    </a:lnTo>
                    <a:lnTo>
                      <a:pt x="16" y="0"/>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1" name="Freeform 360"/>
              <p:cNvSpPr>
                <a:spLocks/>
              </p:cNvSpPr>
              <p:nvPr/>
            </p:nvSpPr>
            <p:spPr bwMode="auto">
              <a:xfrm>
                <a:off x="3524" y="1696"/>
                <a:ext cx="24" cy="24"/>
              </a:xfrm>
              <a:custGeom>
                <a:avLst/>
                <a:gdLst>
                  <a:gd name="T0" fmla="*/ 8 w 24"/>
                  <a:gd name="T1" fmla="*/ 16 h 24"/>
                  <a:gd name="T2" fmla="*/ 16 w 24"/>
                  <a:gd name="T3" fmla="*/ 16 h 24"/>
                  <a:gd name="T4" fmla="*/ 16 w 24"/>
                  <a:gd name="T5" fmla="*/ 24 h 24"/>
                  <a:gd name="T6" fmla="*/ 24 w 24"/>
                  <a:gd name="T7" fmla="*/ 24 h 24"/>
                  <a:gd name="T8" fmla="*/ 16 w 24"/>
                  <a:gd name="T9" fmla="*/ 8 h 24"/>
                  <a:gd name="T10" fmla="*/ 8 w 24"/>
                  <a:gd name="T11" fmla="*/ 0 h 24"/>
                  <a:gd name="T12" fmla="*/ 0 w 24"/>
                  <a:gd name="T13" fmla="*/ 0 h 24"/>
                  <a:gd name="T14" fmla="*/ 16 w 24"/>
                  <a:gd name="T15" fmla="*/ 8 h 24"/>
                  <a:gd name="T16" fmla="*/ 8 w 24"/>
                  <a:gd name="T17" fmla="*/ 8 h 24"/>
                  <a:gd name="T18" fmla="*/ 8 w 24"/>
                  <a:gd name="T19" fmla="*/ 16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24">
                    <a:moveTo>
                      <a:pt x="8" y="16"/>
                    </a:moveTo>
                    <a:lnTo>
                      <a:pt x="16" y="16"/>
                    </a:lnTo>
                    <a:lnTo>
                      <a:pt x="16" y="24"/>
                    </a:lnTo>
                    <a:lnTo>
                      <a:pt x="24" y="24"/>
                    </a:lnTo>
                    <a:lnTo>
                      <a:pt x="16" y="8"/>
                    </a:lnTo>
                    <a:lnTo>
                      <a:pt x="8" y="0"/>
                    </a:lnTo>
                    <a:lnTo>
                      <a:pt x="0" y="0"/>
                    </a:lnTo>
                    <a:lnTo>
                      <a:pt x="16" y="8"/>
                    </a:lnTo>
                    <a:lnTo>
                      <a:pt x="8" y="8"/>
                    </a:lnTo>
                    <a:lnTo>
                      <a:pt x="8"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grpSp>
        <p:grpSp>
          <p:nvGrpSpPr>
            <p:cNvPr id="20" name="Group 19"/>
            <p:cNvGrpSpPr>
              <a:grpSpLocks/>
            </p:cNvGrpSpPr>
            <p:nvPr/>
          </p:nvGrpSpPr>
          <p:grpSpPr bwMode="auto">
            <a:xfrm>
              <a:off x="4001849" y="3547014"/>
              <a:ext cx="470222" cy="731967"/>
              <a:chOff x="3308" y="2416"/>
              <a:chExt cx="296" cy="432"/>
            </a:xfrm>
          </p:grpSpPr>
          <p:sp>
            <p:nvSpPr>
              <p:cNvPr id="353" name="Freeform 352"/>
              <p:cNvSpPr>
                <a:spLocks/>
              </p:cNvSpPr>
              <p:nvPr/>
            </p:nvSpPr>
            <p:spPr bwMode="auto">
              <a:xfrm>
                <a:off x="3308" y="2416"/>
                <a:ext cx="32" cy="24"/>
              </a:xfrm>
              <a:custGeom>
                <a:avLst/>
                <a:gdLst>
                  <a:gd name="T0" fmla="*/ 0 w 32"/>
                  <a:gd name="T1" fmla="*/ 0 h 24"/>
                  <a:gd name="T2" fmla="*/ 16 w 32"/>
                  <a:gd name="T3" fmla="*/ 24 h 24"/>
                  <a:gd name="T4" fmla="*/ 32 w 32"/>
                  <a:gd name="T5" fmla="*/ 16 h 24"/>
                  <a:gd name="T6" fmla="*/ 32 w 32"/>
                  <a:gd name="T7" fmla="*/ 8 h 24"/>
                  <a:gd name="T8" fmla="*/ 16 w 32"/>
                  <a:gd name="T9" fmla="*/ 8 h 24"/>
                  <a:gd name="T10" fmla="*/ 16 w 32"/>
                  <a:gd name="T11" fmla="*/ 0 h 24"/>
                  <a:gd name="T12" fmla="*/ 0 w 32"/>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24">
                    <a:moveTo>
                      <a:pt x="0" y="0"/>
                    </a:moveTo>
                    <a:lnTo>
                      <a:pt x="16" y="24"/>
                    </a:lnTo>
                    <a:lnTo>
                      <a:pt x="32" y="16"/>
                    </a:lnTo>
                    <a:lnTo>
                      <a:pt x="32" y="8"/>
                    </a:lnTo>
                    <a:lnTo>
                      <a:pt x="16"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4" name="Freeform 353"/>
              <p:cNvSpPr>
                <a:spLocks/>
              </p:cNvSpPr>
              <p:nvPr/>
            </p:nvSpPr>
            <p:spPr bwMode="auto">
              <a:xfrm>
                <a:off x="3556" y="2624"/>
                <a:ext cx="40" cy="48"/>
              </a:xfrm>
              <a:custGeom>
                <a:avLst/>
                <a:gdLst>
                  <a:gd name="T0" fmla="*/ 0 w 40"/>
                  <a:gd name="T1" fmla="*/ 40 h 48"/>
                  <a:gd name="T2" fmla="*/ 8 w 40"/>
                  <a:gd name="T3" fmla="*/ 48 h 48"/>
                  <a:gd name="T4" fmla="*/ 8 w 40"/>
                  <a:gd name="T5" fmla="*/ 40 h 48"/>
                  <a:gd name="T6" fmla="*/ 24 w 40"/>
                  <a:gd name="T7" fmla="*/ 48 h 48"/>
                  <a:gd name="T8" fmla="*/ 32 w 40"/>
                  <a:gd name="T9" fmla="*/ 40 h 48"/>
                  <a:gd name="T10" fmla="*/ 24 w 40"/>
                  <a:gd name="T11" fmla="*/ 40 h 48"/>
                  <a:gd name="T12" fmla="*/ 40 w 40"/>
                  <a:gd name="T13" fmla="*/ 16 h 48"/>
                  <a:gd name="T14" fmla="*/ 32 w 40"/>
                  <a:gd name="T15" fmla="*/ 8 h 48"/>
                  <a:gd name="T16" fmla="*/ 24 w 40"/>
                  <a:gd name="T17" fmla="*/ 0 h 48"/>
                  <a:gd name="T18" fmla="*/ 8 w 40"/>
                  <a:gd name="T19" fmla="*/ 8 h 48"/>
                  <a:gd name="T20" fmla="*/ 0 w 40"/>
                  <a:gd name="T21" fmla="*/ 4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 h="48">
                    <a:moveTo>
                      <a:pt x="0" y="40"/>
                    </a:moveTo>
                    <a:lnTo>
                      <a:pt x="8" y="48"/>
                    </a:lnTo>
                    <a:lnTo>
                      <a:pt x="8" y="40"/>
                    </a:lnTo>
                    <a:lnTo>
                      <a:pt x="24" y="48"/>
                    </a:lnTo>
                    <a:lnTo>
                      <a:pt x="32" y="40"/>
                    </a:lnTo>
                    <a:lnTo>
                      <a:pt x="24" y="40"/>
                    </a:lnTo>
                    <a:lnTo>
                      <a:pt x="40" y="16"/>
                    </a:lnTo>
                    <a:lnTo>
                      <a:pt x="32" y="8"/>
                    </a:lnTo>
                    <a:lnTo>
                      <a:pt x="24" y="0"/>
                    </a:lnTo>
                    <a:lnTo>
                      <a:pt x="8" y="8"/>
                    </a:lnTo>
                    <a:lnTo>
                      <a:pt x="0"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5" name="Freeform 354"/>
              <p:cNvSpPr>
                <a:spLocks/>
              </p:cNvSpPr>
              <p:nvPr/>
            </p:nvSpPr>
            <p:spPr bwMode="auto">
              <a:xfrm>
                <a:off x="3524" y="2680"/>
                <a:ext cx="24" cy="80"/>
              </a:xfrm>
              <a:custGeom>
                <a:avLst/>
                <a:gdLst>
                  <a:gd name="T0" fmla="*/ 0 w 24"/>
                  <a:gd name="T1" fmla="*/ 40 h 80"/>
                  <a:gd name="T2" fmla="*/ 16 w 24"/>
                  <a:gd name="T3" fmla="*/ 64 h 80"/>
                  <a:gd name="T4" fmla="*/ 16 w 24"/>
                  <a:gd name="T5" fmla="*/ 80 h 80"/>
                  <a:gd name="T6" fmla="*/ 24 w 24"/>
                  <a:gd name="T7" fmla="*/ 80 h 80"/>
                  <a:gd name="T8" fmla="*/ 24 w 24"/>
                  <a:gd name="T9" fmla="*/ 56 h 80"/>
                  <a:gd name="T10" fmla="*/ 8 w 24"/>
                  <a:gd name="T11" fmla="*/ 48 h 80"/>
                  <a:gd name="T12" fmla="*/ 16 w 24"/>
                  <a:gd name="T13" fmla="*/ 40 h 80"/>
                  <a:gd name="T14" fmla="*/ 0 w 24"/>
                  <a:gd name="T15" fmla="*/ 0 h 80"/>
                  <a:gd name="T16" fmla="*/ 0 w 24"/>
                  <a:gd name="T17" fmla="*/ 8 h 80"/>
                  <a:gd name="T18" fmla="*/ 0 w 24"/>
                  <a:gd name="T19" fmla="*/ 40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80">
                    <a:moveTo>
                      <a:pt x="0" y="40"/>
                    </a:moveTo>
                    <a:lnTo>
                      <a:pt x="16" y="64"/>
                    </a:lnTo>
                    <a:lnTo>
                      <a:pt x="16" y="80"/>
                    </a:lnTo>
                    <a:lnTo>
                      <a:pt x="24" y="80"/>
                    </a:lnTo>
                    <a:lnTo>
                      <a:pt x="24" y="56"/>
                    </a:lnTo>
                    <a:lnTo>
                      <a:pt x="8" y="48"/>
                    </a:lnTo>
                    <a:lnTo>
                      <a:pt x="16" y="40"/>
                    </a:lnTo>
                    <a:lnTo>
                      <a:pt x="0" y="0"/>
                    </a:lnTo>
                    <a:lnTo>
                      <a:pt x="0" y="8"/>
                    </a:lnTo>
                    <a:lnTo>
                      <a:pt x="0"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6" name="Freeform 355"/>
              <p:cNvSpPr>
                <a:spLocks/>
              </p:cNvSpPr>
              <p:nvPr/>
            </p:nvSpPr>
            <p:spPr bwMode="auto">
              <a:xfrm>
                <a:off x="3588" y="2776"/>
                <a:ext cx="16" cy="72"/>
              </a:xfrm>
              <a:custGeom>
                <a:avLst/>
                <a:gdLst>
                  <a:gd name="T0" fmla="*/ 0 w 16"/>
                  <a:gd name="T1" fmla="*/ 40 h 72"/>
                  <a:gd name="T2" fmla="*/ 8 w 16"/>
                  <a:gd name="T3" fmla="*/ 56 h 72"/>
                  <a:gd name="T4" fmla="*/ 16 w 16"/>
                  <a:gd name="T5" fmla="*/ 72 h 72"/>
                  <a:gd name="T6" fmla="*/ 8 w 16"/>
                  <a:gd name="T7" fmla="*/ 48 h 72"/>
                  <a:gd name="T8" fmla="*/ 16 w 16"/>
                  <a:gd name="T9" fmla="*/ 32 h 72"/>
                  <a:gd name="T10" fmla="*/ 8 w 16"/>
                  <a:gd name="T11" fmla="*/ 8 h 72"/>
                  <a:gd name="T12" fmla="*/ 0 w 16"/>
                  <a:gd name="T13" fmla="*/ 0 h 72"/>
                  <a:gd name="T14" fmla="*/ 8 w 16"/>
                  <a:gd name="T15" fmla="*/ 32 h 72"/>
                  <a:gd name="T16" fmla="*/ 0 w 16"/>
                  <a:gd name="T17" fmla="*/ 4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72">
                    <a:moveTo>
                      <a:pt x="0" y="40"/>
                    </a:moveTo>
                    <a:lnTo>
                      <a:pt x="8" y="56"/>
                    </a:lnTo>
                    <a:lnTo>
                      <a:pt x="16" y="72"/>
                    </a:lnTo>
                    <a:lnTo>
                      <a:pt x="8" y="48"/>
                    </a:lnTo>
                    <a:lnTo>
                      <a:pt x="16" y="32"/>
                    </a:lnTo>
                    <a:lnTo>
                      <a:pt x="8" y="8"/>
                    </a:lnTo>
                    <a:lnTo>
                      <a:pt x="0" y="0"/>
                    </a:lnTo>
                    <a:lnTo>
                      <a:pt x="8" y="32"/>
                    </a:lnTo>
                    <a:lnTo>
                      <a:pt x="0"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grpSp>
        <p:sp>
          <p:nvSpPr>
            <p:cNvPr id="21" name="Freeform 20"/>
            <p:cNvSpPr>
              <a:spLocks/>
            </p:cNvSpPr>
            <p:nvPr/>
          </p:nvSpPr>
          <p:spPr bwMode="auto">
            <a:xfrm>
              <a:off x="3415998" y="3588059"/>
              <a:ext cx="152886" cy="135448"/>
            </a:xfrm>
            <a:custGeom>
              <a:avLst/>
              <a:gdLst>
                <a:gd name="T0" fmla="*/ 2147483647 w 96"/>
                <a:gd name="T1" fmla="*/ 2147483647 h 80"/>
                <a:gd name="T2" fmla="*/ 2147483647 w 96"/>
                <a:gd name="T3" fmla="*/ 2147483647 h 80"/>
                <a:gd name="T4" fmla="*/ 2147483647 w 96"/>
                <a:gd name="T5" fmla="*/ 2147483647 h 80"/>
                <a:gd name="T6" fmla="*/ 2147483647 w 96"/>
                <a:gd name="T7" fmla="*/ 2147483647 h 80"/>
                <a:gd name="T8" fmla="*/ 2147483647 w 96"/>
                <a:gd name="T9" fmla="*/ 2147483647 h 80"/>
                <a:gd name="T10" fmla="*/ 2147483647 w 96"/>
                <a:gd name="T11" fmla="*/ 2147483647 h 80"/>
                <a:gd name="T12" fmla="*/ 2147483647 w 96"/>
                <a:gd name="T13" fmla="*/ 0 h 80"/>
                <a:gd name="T14" fmla="*/ 2147483647 w 96"/>
                <a:gd name="T15" fmla="*/ 2147483647 h 80"/>
                <a:gd name="T16" fmla="*/ 2147483647 w 96"/>
                <a:gd name="T17" fmla="*/ 0 h 80"/>
                <a:gd name="T18" fmla="*/ 2147483647 w 96"/>
                <a:gd name="T19" fmla="*/ 0 h 80"/>
                <a:gd name="T20" fmla="*/ 2147483647 w 96"/>
                <a:gd name="T21" fmla="*/ 2147483647 h 80"/>
                <a:gd name="T22" fmla="*/ 0 w 96"/>
                <a:gd name="T23" fmla="*/ 2147483647 h 80"/>
                <a:gd name="T24" fmla="*/ 0 w 96"/>
                <a:gd name="T25" fmla="*/ 2147483647 h 80"/>
                <a:gd name="T26" fmla="*/ 2147483647 w 96"/>
                <a:gd name="T27" fmla="*/ 2147483647 h 80"/>
                <a:gd name="T28" fmla="*/ 2147483647 w 96"/>
                <a:gd name="T29" fmla="*/ 2147483647 h 80"/>
                <a:gd name="T30" fmla="*/ 2147483647 w 96"/>
                <a:gd name="T31" fmla="*/ 2147483647 h 80"/>
                <a:gd name="T32" fmla="*/ 2147483647 w 96"/>
                <a:gd name="T33" fmla="*/ 2147483647 h 80"/>
                <a:gd name="T34" fmla="*/ 2147483647 w 96"/>
                <a:gd name="T35" fmla="*/ 2147483647 h 80"/>
                <a:gd name="T36" fmla="*/ 2147483647 w 96"/>
                <a:gd name="T37" fmla="*/ 2147483647 h 80"/>
                <a:gd name="T38" fmla="*/ 2147483647 w 96"/>
                <a:gd name="T39" fmla="*/ 2147483647 h 80"/>
                <a:gd name="T40" fmla="*/ 2147483647 w 96"/>
                <a:gd name="T41" fmla="*/ 2147483647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6" h="80">
                  <a:moveTo>
                    <a:pt x="80" y="80"/>
                  </a:moveTo>
                  <a:lnTo>
                    <a:pt x="88" y="72"/>
                  </a:lnTo>
                  <a:lnTo>
                    <a:pt x="88" y="64"/>
                  </a:lnTo>
                  <a:lnTo>
                    <a:pt x="96" y="64"/>
                  </a:lnTo>
                  <a:lnTo>
                    <a:pt x="88" y="48"/>
                  </a:lnTo>
                  <a:lnTo>
                    <a:pt x="88" y="32"/>
                  </a:lnTo>
                  <a:lnTo>
                    <a:pt x="72" y="0"/>
                  </a:lnTo>
                  <a:lnTo>
                    <a:pt x="56" y="8"/>
                  </a:lnTo>
                  <a:lnTo>
                    <a:pt x="48" y="0"/>
                  </a:lnTo>
                  <a:lnTo>
                    <a:pt x="16" y="0"/>
                  </a:lnTo>
                  <a:lnTo>
                    <a:pt x="16" y="16"/>
                  </a:lnTo>
                  <a:lnTo>
                    <a:pt x="0" y="16"/>
                  </a:lnTo>
                  <a:lnTo>
                    <a:pt x="0" y="24"/>
                  </a:lnTo>
                  <a:lnTo>
                    <a:pt x="16" y="48"/>
                  </a:lnTo>
                  <a:lnTo>
                    <a:pt x="32" y="40"/>
                  </a:lnTo>
                  <a:lnTo>
                    <a:pt x="48" y="40"/>
                  </a:lnTo>
                  <a:lnTo>
                    <a:pt x="56" y="56"/>
                  </a:lnTo>
                  <a:lnTo>
                    <a:pt x="56" y="64"/>
                  </a:lnTo>
                  <a:lnTo>
                    <a:pt x="64" y="64"/>
                  </a:lnTo>
                  <a:lnTo>
                    <a:pt x="72" y="80"/>
                  </a:lnTo>
                  <a:lnTo>
                    <a:pt x="80" y="8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 name="Freeform 21"/>
            <p:cNvSpPr>
              <a:spLocks/>
            </p:cNvSpPr>
            <p:nvPr/>
          </p:nvSpPr>
          <p:spPr bwMode="auto">
            <a:xfrm>
              <a:off x="3989002" y="3776865"/>
              <a:ext cx="407269" cy="474752"/>
            </a:xfrm>
            <a:custGeom>
              <a:avLst/>
              <a:gdLst>
                <a:gd name="T0" fmla="*/ 2147483647 w 256"/>
                <a:gd name="T1" fmla="*/ 2147483647 h 280"/>
                <a:gd name="T2" fmla="*/ 2147483647 w 256"/>
                <a:gd name="T3" fmla="*/ 2147483647 h 280"/>
                <a:gd name="T4" fmla="*/ 2147483647 w 256"/>
                <a:gd name="T5" fmla="*/ 2147483647 h 280"/>
                <a:gd name="T6" fmla="*/ 2147483647 w 256"/>
                <a:gd name="T7" fmla="*/ 0 h 280"/>
                <a:gd name="T8" fmla="*/ 2147483647 w 256"/>
                <a:gd name="T9" fmla="*/ 0 h 280"/>
                <a:gd name="T10" fmla="*/ 2147483647 w 256"/>
                <a:gd name="T11" fmla="*/ 2147483647 h 280"/>
                <a:gd name="T12" fmla="*/ 2147483647 w 256"/>
                <a:gd name="T13" fmla="*/ 2147483647 h 280"/>
                <a:gd name="T14" fmla="*/ 2147483647 w 256"/>
                <a:gd name="T15" fmla="*/ 2147483647 h 280"/>
                <a:gd name="T16" fmla="*/ 2147483647 w 256"/>
                <a:gd name="T17" fmla="*/ 2147483647 h 280"/>
                <a:gd name="T18" fmla="*/ 2147483647 w 256"/>
                <a:gd name="T19" fmla="*/ 2147483647 h 280"/>
                <a:gd name="T20" fmla="*/ 2147483647 w 256"/>
                <a:gd name="T21" fmla="*/ 2147483647 h 280"/>
                <a:gd name="T22" fmla="*/ 2147483647 w 256"/>
                <a:gd name="T23" fmla="*/ 2147483647 h 280"/>
                <a:gd name="T24" fmla="*/ 2147483647 w 256"/>
                <a:gd name="T25" fmla="*/ 2147483647 h 280"/>
                <a:gd name="T26" fmla="*/ 2147483647 w 256"/>
                <a:gd name="T27" fmla="*/ 2147483647 h 280"/>
                <a:gd name="T28" fmla="*/ 0 w 256"/>
                <a:gd name="T29" fmla="*/ 2147483647 h 280"/>
                <a:gd name="T30" fmla="*/ 0 w 256"/>
                <a:gd name="T31" fmla="*/ 2147483647 h 280"/>
                <a:gd name="T32" fmla="*/ 0 w 256"/>
                <a:gd name="T33" fmla="*/ 2147483647 h 280"/>
                <a:gd name="T34" fmla="*/ 2147483647 w 256"/>
                <a:gd name="T35" fmla="*/ 2147483647 h 280"/>
                <a:gd name="T36" fmla="*/ 2147483647 w 256"/>
                <a:gd name="T37" fmla="*/ 2147483647 h 280"/>
                <a:gd name="T38" fmla="*/ 2147483647 w 256"/>
                <a:gd name="T39" fmla="*/ 2147483647 h 280"/>
                <a:gd name="T40" fmla="*/ 2147483647 w 256"/>
                <a:gd name="T41" fmla="*/ 2147483647 h 280"/>
                <a:gd name="T42" fmla="*/ 2147483647 w 256"/>
                <a:gd name="T43" fmla="*/ 2147483647 h 280"/>
                <a:gd name="T44" fmla="*/ 2147483647 w 256"/>
                <a:gd name="T45" fmla="*/ 2147483647 h 280"/>
                <a:gd name="T46" fmla="*/ 2147483647 w 256"/>
                <a:gd name="T47" fmla="*/ 2147483647 h 280"/>
                <a:gd name="T48" fmla="*/ 2147483647 w 256"/>
                <a:gd name="T49" fmla="*/ 2147483647 h 280"/>
                <a:gd name="T50" fmla="*/ 2147483647 w 256"/>
                <a:gd name="T51" fmla="*/ 2147483647 h 280"/>
                <a:gd name="T52" fmla="*/ 2147483647 w 256"/>
                <a:gd name="T53" fmla="*/ 2147483647 h 280"/>
                <a:gd name="T54" fmla="*/ 2147483647 w 256"/>
                <a:gd name="T55" fmla="*/ 2147483647 h 280"/>
                <a:gd name="T56" fmla="*/ 2147483647 w 256"/>
                <a:gd name="T57" fmla="*/ 2147483647 h 280"/>
                <a:gd name="T58" fmla="*/ 2147483647 w 256"/>
                <a:gd name="T59" fmla="*/ 2147483647 h 280"/>
                <a:gd name="T60" fmla="*/ 2147483647 w 256"/>
                <a:gd name="T61" fmla="*/ 2147483647 h 280"/>
                <a:gd name="T62" fmla="*/ 2147483647 w 256"/>
                <a:gd name="T63" fmla="*/ 2147483647 h 280"/>
                <a:gd name="T64" fmla="*/ 2147483647 w 256"/>
                <a:gd name="T65" fmla="*/ 2147483647 h 280"/>
                <a:gd name="T66" fmla="*/ 2147483647 w 256"/>
                <a:gd name="T67" fmla="*/ 2147483647 h 280"/>
                <a:gd name="T68" fmla="*/ 2147483647 w 256"/>
                <a:gd name="T69" fmla="*/ 2147483647 h 280"/>
                <a:gd name="T70" fmla="*/ 2147483647 w 256"/>
                <a:gd name="T71" fmla="*/ 2147483647 h 280"/>
                <a:gd name="T72" fmla="*/ 2147483647 w 256"/>
                <a:gd name="T73" fmla="*/ 2147483647 h 280"/>
                <a:gd name="T74" fmla="*/ 2147483647 w 256"/>
                <a:gd name="T75" fmla="*/ 2147483647 h 280"/>
                <a:gd name="T76" fmla="*/ 2147483647 w 256"/>
                <a:gd name="T77" fmla="*/ 2147483647 h 280"/>
                <a:gd name="T78" fmla="*/ 2147483647 w 256"/>
                <a:gd name="T79" fmla="*/ 2147483647 h 280"/>
                <a:gd name="T80" fmla="*/ 2147483647 w 256"/>
                <a:gd name="T81" fmla="*/ 2147483647 h 280"/>
                <a:gd name="T82" fmla="*/ 2147483647 w 256"/>
                <a:gd name="T83" fmla="*/ 2147483647 h 280"/>
                <a:gd name="T84" fmla="*/ 2147483647 w 256"/>
                <a:gd name="T85" fmla="*/ 2147483647 h 280"/>
                <a:gd name="T86" fmla="*/ 2147483647 w 256"/>
                <a:gd name="T87" fmla="*/ 2147483647 h 280"/>
                <a:gd name="T88" fmla="*/ 2147483647 w 256"/>
                <a:gd name="T89" fmla="*/ 2147483647 h 280"/>
                <a:gd name="T90" fmla="*/ 2147483647 w 256"/>
                <a:gd name="T91" fmla="*/ 2147483647 h 280"/>
                <a:gd name="T92" fmla="*/ 2147483647 w 256"/>
                <a:gd name="T93" fmla="*/ 2147483647 h 280"/>
                <a:gd name="T94" fmla="*/ 2147483647 w 256"/>
                <a:gd name="T95" fmla="*/ 2147483647 h 280"/>
                <a:gd name="T96" fmla="*/ 2147483647 w 256"/>
                <a:gd name="T97" fmla="*/ 2147483647 h 280"/>
                <a:gd name="T98" fmla="*/ 2147483647 w 256"/>
                <a:gd name="T99" fmla="*/ 2147483647 h 280"/>
                <a:gd name="T100" fmla="*/ 2147483647 w 256"/>
                <a:gd name="T101" fmla="*/ 2147483647 h 280"/>
                <a:gd name="T102" fmla="*/ 2147483647 w 256"/>
                <a:gd name="T103" fmla="*/ 2147483647 h 280"/>
                <a:gd name="T104" fmla="*/ 2147483647 w 256"/>
                <a:gd name="T105" fmla="*/ 2147483647 h 280"/>
                <a:gd name="T106" fmla="*/ 2147483647 w 256"/>
                <a:gd name="T107" fmla="*/ 2147483647 h 280"/>
                <a:gd name="T108" fmla="*/ 2147483647 w 256"/>
                <a:gd name="T109" fmla="*/ 0 h 280"/>
                <a:gd name="T110" fmla="*/ 2147483647 w 256"/>
                <a:gd name="T111" fmla="*/ 2147483647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6" h="280">
                  <a:moveTo>
                    <a:pt x="144" y="8"/>
                  </a:moveTo>
                  <a:lnTo>
                    <a:pt x="136" y="16"/>
                  </a:lnTo>
                  <a:lnTo>
                    <a:pt x="112" y="8"/>
                  </a:lnTo>
                  <a:lnTo>
                    <a:pt x="104" y="0"/>
                  </a:lnTo>
                  <a:lnTo>
                    <a:pt x="96" y="0"/>
                  </a:lnTo>
                  <a:lnTo>
                    <a:pt x="88" y="24"/>
                  </a:lnTo>
                  <a:lnTo>
                    <a:pt x="80" y="48"/>
                  </a:lnTo>
                  <a:lnTo>
                    <a:pt x="72" y="88"/>
                  </a:lnTo>
                  <a:lnTo>
                    <a:pt x="56" y="112"/>
                  </a:lnTo>
                  <a:lnTo>
                    <a:pt x="48" y="136"/>
                  </a:lnTo>
                  <a:lnTo>
                    <a:pt x="32" y="152"/>
                  </a:lnTo>
                  <a:lnTo>
                    <a:pt x="24" y="144"/>
                  </a:lnTo>
                  <a:lnTo>
                    <a:pt x="16" y="152"/>
                  </a:lnTo>
                  <a:lnTo>
                    <a:pt x="8" y="152"/>
                  </a:lnTo>
                  <a:lnTo>
                    <a:pt x="0" y="152"/>
                  </a:lnTo>
                  <a:lnTo>
                    <a:pt x="0" y="168"/>
                  </a:lnTo>
                  <a:lnTo>
                    <a:pt x="0" y="176"/>
                  </a:lnTo>
                  <a:lnTo>
                    <a:pt x="16" y="168"/>
                  </a:lnTo>
                  <a:lnTo>
                    <a:pt x="48" y="168"/>
                  </a:lnTo>
                  <a:lnTo>
                    <a:pt x="56" y="168"/>
                  </a:lnTo>
                  <a:lnTo>
                    <a:pt x="64" y="192"/>
                  </a:lnTo>
                  <a:lnTo>
                    <a:pt x="72" y="200"/>
                  </a:lnTo>
                  <a:lnTo>
                    <a:pt x="96" y="200"/>
                  </a:lnTo>
                  <a:lnTo>
                    <a:pt x="96" y="184"/>
                  </a:lnTo>
                  <a:lnTo>
                    <a:pt x="112" y="184"/>
                  </a:lnTo>
                  <a:lnTo>
                    <a:pt x="128" y="192"/>
                  </a:lnTo>
                  <a:lnTo>
                    <a:pt x="128" y="224"/>
                  </a:lnTo>
                  <a:lnTo>
                    <a:pt x="136" y="240"/>
                  </a:lnTo>
                  <a:lnTo>
                    <a:pt x="128" y="248"/>
                  </a:lnTo>
                  <a:lnTo>
                    <a:pt x="160" y="240"/>
                  </a:lnTo>
                  <a:lnTo>
                    <a:pt x="184" y="256"/>
                  </a:lnTo>
                  <a:lnTo>
                    <a:pt x="192" y="256"/>
                  </a:lnTo>
                  <a:lnTo>
                    <a:pt x="216" y="272"/>
                  </a:lnTo>
                  <a:lnTo>
                    <a:pt x="232" y="280"/>
                  </a:lnTo>
                  <a:lnTo>
                    <a:pt x="232" y="264"/>
                  </a:lnTo>
                  <a:lnTo>
                    <a:pt x="224" y="264"/>
                  </a:lnTo>
                  <a:lnTo>
                    <a:pt x="216" y="256"/>
                  </a:lnTo>
                  <a:lnTo>
                    <a:pt x="224" y="216"/>
                  </a:lnTo>
                  <a:lnTo>
                    <a:pt x="224" y="208"/>
                  </a:lnTo>
                  <a:lnTo>
                    <a:pt x="240" y="200"/>
                  </a:lnTo>
                  <a:lnTo>
                    <a:pt x="248" y="200"/>
                  </a:lnTo>
                  <a:lnTo>
                    <a:pt x="232" y="176"/>
                  </a:lnTo>
                  <a:lnTo>
                    <a:pt x="232" y="144"/>
                  </a:lnTo>
                  <a:lnTo>
                    <a:pt x="232" y="128"/>
                  </a:lnTo>
                  <a:lnTo>
                    <a:pt x="224" y="120"/>
                  </a:lnTo>
                  <a:lnTo>
                    <a:pt x="224" y="112"/>
                  </a:lnTo>
                  <a:lnTo>
                    <a:pt x="232" y="96"/>
                  </a:lnTo>
                  <a:lnTo>
                    <a:pt x="240" y="72"/>
                  </a:lnTo>
                  <a:lnTo>
                    <a:pt x="248" y="56"/>
                  </a:lnTo>
                  <a:lnTo>
                    <a:pt x="256" y="48"/>
                  </a:lnTo>
                  <a:lnTo>
                    <a:pt x="248" y="40"/>
                  </a:lnTo>
                  <a:lnTo>
                    <a:pt x="248" y="24"/>
                  </a:lnTo>
                  <a:lnTo>
                    <a:pt x="232" y="8"/>
                  </a:lnTo>
                  <a:lnTo>
                    <a:pt x="216" y="8"/>
                  </a:lnTo>
                  <a:lnTo>
                    <a:pt x="208" y="0"/>
                  </a:lnTo>
                  <a:lnTo>
                    <a:pt x="144"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 name="Freeform 22"/>
            <p:cNvSpPr>
              <a:spLocks/>
            </p:cNvSpPr>
            <p:nvPr/>
          </p:nvSpPr>
          <p:spPr bwMode="auto">
            <a:xfrm>
              <a:off x="4040392" y="3627736"/>
              <a:ext cx="280077" cy="203856"/>
            </a:xfrm>
            <a:custGeom>
              <a:avLst/>
              <a:gdLst>
                <a:gd name="T0" fmla="*/ 0 w 176"/>
                <a:gd name="T1" fmla="*/ 2147483647 h 120"/>
                <a:gd name="T2" fmla="*/ 0 w 176"/>
                <a:gd name="T3" fmla="*/ 2147483647 h 120"/>
                <a:gd name="T4" fmla="*/ 2147483647 w 176"/>
                <a:gd name="T5" fmla="*/ 2147483647 h 120"/>
                <a:gd name="T6" fmla="*/ 2147483647 w 176"/>
                <a:gd name="T7" fmla="*/ 2147483647 h 120"/>
                <a:gd name="T8" fmla="*/ 2147483647 w 176"/>
                <a:gd name="T9" fmla="*/ 2147483647 h 120"/>
                <a:gd name="T10" fmla="*/ 2147483647 w 176"/>
                <a:gd name="T11" fmla="*/ 2147483647 h 120"/>
                <a:gd name="T12" fmla="*/ 2147483647 w 176"/>
                <a:gd name="T13" fmla="*/ 2147483647 h 120"/>
                <a:gd name="T14" fmla="*/ 2147483647 w 176"/>
                <a:gd name="T15" fmla="*/ 2147483647 h 120"/>
                <a:gd name="T16" fmla="*/ 2147483647 w 176"/>
                <a:gd name="T17" fmla="*/ 0 h 120"/>
                <a:gd name="T18" fmla="*/ 2147483647 w 176"/>
                <a:gd name="T19" fmla="*/ 2147483647 h 120"/>
                <a:gd name="T20" fmla="*/ 2147483647 w 176"/>
                <a:gd name="T21" fmla="*/ 2147483647 h 120"/>
                <a:gd name="T22" fmla="*/ 2147483647 w 176"/>
                <a:gd name="T23" fmla="*/ 2147483647 h 120"/>
                <a:gd name="T24" fmla="*/ 2147483647 w 176"/>
                <a:gd name="T25" fmla="*/ 2147483647 h 120"/>
                <a:gd name="T26" fmla="*/ 2147483647 w 176"/>
                <a:gd name="T27" fmla="*/ 2147483647 h 120"/>
                <a:gd name="T28" fmla="*/ 2147483647 w 176"/>
                <a:gd name="T29" fmla="*/ 2147483647 h 120"/>
                <a:gd name="T30" fmla="*/ 2147483647 w 176"/>
                <a:gd name="T31" fmla="*/ 2147483647 h 120"/>
                <a:gd name="T32" fmla="*/ 2147483647 w 176"/>
                <a:gd name="T33" fmla="*/ 2147483647 h 120"/>
                <a:gd name="T34" fmla="*/ 2147483647 w 176"/>
                <a:gd name="T35" fmla="*/ 2147483647 h 120"/>
                <a:gd name="T36" fmla="*/ 2147483647 w 176"/>
                <a:gd name="T37" fmla="*/ 2147483647 h 120"/>
                <a:gd name="T38" fmla="*/ 2147483647 w 176"/>
                <a:gd name="T39" fmla="*/ 2147483647 h 120"/>
                <a:gd name="T40" fmla="*/ 2147483647 w 176"/>
                <a:gd name="T41" fmla="*/ 2147483647 h 120"/>
                <a:gd name="T42" fmla="*/ 2147483647 w 176"/>
                <a:gd name="T43" fmla="*/ 2147483647 h 120"/>
                <a:gd name="T44" fmla="*/ 2147483647 w 176"/>
                <a:gd name="T45" fmla="*/ 2147483647 h 120"/>
                <a:gd name="T46" fmla="*/ 0 w 176"/>
                <a:gd name="T47" fmla="*/ 2147483647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6" h="120">
                  <a:moveTo>
                    <a:pt x="0" y="96"/>
                  </a:moveTo>
                  <a:lnTo>
                    <a:pt x="0" y="80"/>
                  </a:lnTo>
                  <a:lnTo>
                    <a:pt x="8" y="56"/>
                  </a:lnTo>
                  <a:lnTo>
                    <a:pt x="48" y="48"/>
                  </a:lnTo>
                  <a:lnTo>
                    <a:pt x="56" y="40"/>
                  </a:lnTo>
                  <a:lnTo>
                    <a:pt x="56" y="32"/>
                  </a:lnTo>
                  <a:lnTo>
                    <a:pt x="80" y="24"/>
                  </a:lnTo>
                  <a:lnTo>
                    <a:pt x="96" y="8"/>
                  </a:lnTo>
                  <a:lnTo>
                    <a:pt x="104" y="0"/>
                  </a:lnTo>
                  <a:lnTo>
                    <a:pt x="120" y="16"/>
                  </a:lnTo>
                  <a:lnTo>
                    <a:pt x="120" y="32"/>
                  </a:lnTo>
                  <a:lnTo>
                    <a:pt x="136" y="40"/>
                  </a:lnTo>
                  <a:lnTo>
                    <a:pt x="176" y="88"/>
                  </a:lnTo>
                  <a:lnTo>
                    <a:pt x="112" y="96"/>
                  </a:lnTo>
                  <a:lnTo>
                    <a:pt x="104" y="104"/>
                  </a:lnTo>
                  <a:lnTo>
                    <a:pt x="80" y="96"/>
                  </a:lnTo>
                  <a:lnTo>
                    <a:pt x="72" y="88"/>
                  </a:lnTo>
                  <a:lnTo>
                    <a:pt x="64" y="88"/>
                  </a:lnTo>
                  <a:lnTo>
                    <a:pt x="56" y="112"/>
                  </a:lnTo>
                  <a:lnTo>
                    <a:pt x="40" y="112"/>
                  </a:lnTo>
                  <a:lnTo>
                    <a:pt x="32" y="112"/>
                  </a:lnTo>
                  <a:lnTo>
                    <a:pt x="24" y="112"/>
                  </a:lnTo>
                  <a:lnTo>
                    <a:pt x="16" y="120"/>
                  </a:lnTo>
                  <a:lnTo>
                    <a:pt x="0" y="9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 name="Freeform 23"/>
            <p:cNvSpPr>
              <a:spLocks/>
            </p:cNvSpPr>
            <p:nvPr/>
          </p:nvSpPr>
          <p:spPr bwMode="auto">
            <a:xfrm>
              <a:off x="4434813" y="3533332"/>
              <a:ext cx="304488" cy="284578"/>
            </a:xfrm>
            <a:custGeom>
              <a:avLst/>
              <a:gdLst>
                <a:gd name="T0" fmla="*/ 2147483647 w 192"/>
                <a:gd name="T1" fmla="*/ 2147483647 h 168"/>
                <a:gd name="T2" fmla="*/ 2147483647 w 192"/>
                <a:gd name="T3" fmla="*/ 2147483647 h 168"/>
                <a:gd name="T4" fmla="*/ 2147483647 w 192"/>
                <a:gd name="T5" fmla="*/ 2147483647 h 168"/>
                <a:gd name="T6" fmla="*/ 2147483647 w 192"/>
                <a:gd name="T7" fmla="*/ 2147483647 h 168"/>
                <a:gd name="T8" fmla="*/ 2147483647 w 192"/>
                <a:gd name="T9" fmla="*/ 2147483647 h 168"/>
                <a:gd name="T10" fmla="*/ 2147483647 w 192"/>
                <a:gd name="T11" fmla="*/ 2147483647 h 168"/>
                <a:gd name="T12" fmla="*/ 2147483647 w 192"/>
                <a:gd name="T13" fmla="*/ 2147483647 h 168"/>
                <a:gd name="T14" fmla="*/ 2147483647 w 192"/>
                <a:gd name="T15" fmla="*/ 2147483647 h 168"/>
                <a:gd name="T16" fmla="*/ 2147483647 w 192"/>
                <a:gd name="T17" fmla="*/ 2147483647 h 168"/>
                <a:gd name="T18" fmla="*/ 2147483647 w 192"/>
                <a:gd name="T19" fmla="*/ 2147483647 h 168"/>
                <a:gd name="T20" fmla="*/ 2147483647 w 192"/>
                <a:gd name="T21" fmla="*/ 2147483647 h 168"/>
                <a:gd name="T22" fmla="*/ 2147483647 w 192"/>
                <a:gd name="T23" fmla="*/ 2147483647 h 168"/>
                <a:gd name="T24" fmla="*/ 2147483647 w 192"/>
                <a:gd name="T25" fmla="*/ 2147483647 h 168"/>
                <a:gd name="T26" fmla="*/ 2147483647 w 192"/>
                <a:gd name="T27" fmla="*/ 2147483647 h 168"/>
                <a:gd name="T28" fmla="*/ 2147483647 w 192"/>
                <a:gd name="T29" fmla="*/ 2147483647 h 168"/>
                <a:gd name="T30" fmla="*/ 2147483647 w 192"/>
                <a:gd name="T31" fmla="*/ 2147483647 h 168"/>
                <a:gd name="T32" fmla="*/ 2147483647 w 192"/>
                <a:gd name="T33" fmla="*/ 2147483647 h 168"/>
                <a:gd name="T34" fmla="*/ 2147483647 w 192"/>
                <a:gd name="T35" fmla="*/ 2147483647 h 168"/>
                <a:gd name="T36" fmla="*/ 0 w 192"/>
                <a:gd name="T37" fmla="*/ 2147483647 h 168"/>
                <a:gd name="T38" fmla="*/ 0 w 192"/>
                <a:gd name="T39" fmla="*/ 2147483647 h 168"/>
                <a:gd name="T40" fmla="*/ 2147483647 w 192"/>
                <a:gd name="T41" fmla="*/ 2147483647 h 168"/>
                <a:gd name="T42" fmla="*/ 2147483647 w 192"/>
                <a:gd name="T43" fmla="*/ 2147483647 h 168"/>
                <a:gd name="T44" fmla="*/ 2147483647 w 192"/>
                <a:gd name="T45" fmla="*/ 2147483647 h 168"/>
                <a:gd name="T46" fmla="*/ 2147483647 w 192"/>
                <a:gd name="T47" fmla="*/ 2147483647 h 168"/>
                <a:gd name="T48" fmla="*/ 2147483647 w 192"/>
                <a:gd name="T49" fmla="*/ 2147483647 h 168"/>
                <a:gd name="T50" fmla="*/ 2147483647 w 192"/>
                <a:gd name="T51" fmla="*/ 2147483647 h 168"/>
                <a:gd name="T52" fmla="*/ 2147483647 w 192"/>
                <a:gd name="T53" fmla="*/ 0 h 168"/>
                <a:gd name="T54" fmla="*/ 2147483647 w 192"/>
                <a:gd name="T55" fmla="*/ 2147483647 h 168"/>
                <a:gd name="T56" fmla="*/ 2147483647 w 192"/>
                <a:gd name="T57" fmla="*/ 0 h 168"/>
                <a:gd name="T58" fmla="*/ 2147483647 w 192"/>
                <a:gd name="T59" fmla="*/ 2147483647 h 168"/>
                <a:gd name="T60" fmla="*/ 2147483647 w 192"/>
                <a:gd name="T61" fmla="*/ 2147483647 h 16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92" h="168">
                  <a:moveTo>
                    <a:pt x="120" y="40"/>
                  </a:moveTo>
                  <a:lnTo>
                    <a:pt x="112" y="56"/>
                  </a:lnTo>
                  <a:lnTo>
                    <a:pt x="128" y="56"/>
                  </a:lnTo>
                  <a:lnTo>
                    <a:pt x="128" y="64"/>
                  </a:lnTo>
                  <a:lnTo>
                    <a:pt x="144" y="88"/>
                  </a:lnTo>
                  <a:lnTo>
                    <a:pt x="184" y="104"/>
                  </a:lnTo>
                  <a:lnTo>
                    <a:pt x="192" y="104"/>
                  </a:lnTo>
                  <a:lnTo>
                    <a:pt x="160" y="144"/>
                  </a:lnTo>
                  <a:lnTo>
                    <a:pt x="136" y="152"/>
                  </a:lnTo>
                  <a:lnTo>
                    <a:pt x="112" y="160"/>
                  </a:lnTo>
                  <a:lnTo>
                    <a:pt x="104" y="160"/>
                  </a:lnTo>
                  <a:lnTo>
                    <a:pt x="80" y="168"/>
                  </a:lnTo>
                  <a:lnTo>
                    <a:pt x="64" y="168"/>
                  </a:lnTo>
                  <a:lnTo>
                    <a:pt x="48" y="152"/>
                  </a:lnTo>
                  <a:lnTo>
                    <a:pt x="32" y="152"/>
                  </a:lnTo>
                  <a:lnTo>
                    <a:pt x="32" y="144"/>
                  </a:lnTo>
                  <a:lnTo>
                    <a:pt x="24" y="136"/>
                  </a:lnTo>
                  <a:lnTo>
                    <a:pt x="8" y="112"/>
                  </a:lnTo>
                  <a:lnTo>
                    <a:pt x="0" y="104"/>
                  </a:lnTo>
                  <a:lnTo>
                    <a:pt x="0" y="96"/>
                  </a:lnTo>
                  <a:lnTo>
                    <a:pt x="8" y="96"/>
                  </a:lnTo>
                  <a:lnTo>
                    <a:pt x="16" y="64"/>
                  </a:lnTo>
                  <a:lnTo>
                    <a:pt x="40" y="24"/>
                  </a:lnTo>
                  <a:lnTo>
                    <a:pt x="40" y="8"/>
                  </a:lnTo>
                  <a:lnTo>
                    <a:pt x="48" y="8"/>
                  </a:lnTo>
                  <a:lnTo>
                    <a:pt x="56" y="8"/>
                  </a:lnTo>
                  <a:lnTo>
                    <a:pt x="56" y="0"/>
                  </a:lnTo>
                  <a:lnTo>
                    <a:pt x="64" y="8"/>
                  </a:lnTo>
                  <a:lnTo>
                    <a:pt x="72" y="0"/>
                  </a:lnTo>
                  <a:lnTo>
                    <a:pt x="88" y="8"/>
                  </a:lnTo>
                  <a:lnTo>
                    <a:pt x="120"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 name="Freeform 24"/>
            <p:cNvSpPr>
              <a:spLocks/>
            </p:cNvSpPr>
            <p:nvPr/>
          </p:nvSpPr>
          <p:spPr bwMode="auto">
            <a:xfrm>
              <a:off x="4497766" y="3452611"/>
              <a:ext cx="140039" cy="149130"/>
            </a:xfrm>
            <a:custGeom>
              <a:avLst/>
              <a:gdLst>
                <a:gd name="T0" fmla="*/ 2147483647 w 88"/>
                <a:gd name="T1" fmla="*/ 2147483647 h 88"/>
                <a:gd name="T2" fmla="*/ 2147483647 w 88"/>
                <a:gd name="T3" fmla="*/ 2147483647 h 88"/>
                <a:gd name="T4" fmla="*/ 2147483647 w 88"/>
                <a:gd name="T5" fmla="*/ 2147483647 h 88"/>
                <a:gd name="T6" fmla="*/ 2147483647 w 88"/>
                <a:gd name="T7" fmla="*/ 2147483647 h 88"/>
                <a:gd name="T8" fmla="*/ 2147483647 w 88"/>
                <a:gd name="T9" fmla="*/ 0 h 88"/>
                <a:gd name="T10" fmla="*/ 2147483647 w 88"/>
                <a:gd name="T11" fmla="*/ 2147483647 h 88"/>
                <a:gd name="T12" fmla="*/ 2147483647 w 88"/>
                <a:gd name="T13" fmla="*/ 2147483647 h 88"/>
                <a:gd name="T14" fmla="*/ 0 w 88"/>
                <a:gd name="T15" fmla="*/ 2147483647 h 88"/>
                <a:gd name="T16" fmla="*/ 2147483647 w 88"/>
                <a:gd name="T17" fmla="*/ 2147483647 h 88"/>
                <a:gd name="T18" fmla="*/ 2147483647 w 88"/>
                <a:gd name="T19" fmla="*/ 2147483647 h 88"/>
                <a:gd name="T20" fmla="*/ 2147483647 w 88"/>
                <a:gd name="T21" fmla="*/ 2147483647 h 88"/>
                <a:gd name="T22" fmla="*/ 2147483647 w 88"/>
                <a:gd name="T23" fmla="*/ 2147483647 h 88"/>
                <a:gd name="T24" fmla="*/ 2147483647 w 88"/>
                <a:gd name="T25" fmla="*/ 2147483647 h 88"/>
                <a:gd name="T26" fmla="*/ 2147483647 w 88"/>
                <a:gd name="T27" fmla="*/ 2147483647 h 88"/>
                <a:gd name="T28" fmla="*/ 2147483647 w 88"/>
                <a:gd name="T29" fmla="*/ 2147483647 h 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8" h="88">
                  <a:moveTo>
                    <a:pt x="80" y="88"/>
                  </a:moveTo>
                  <a:lnTo>
                    <a:pt x="88" y="80"/>
                  </a:lnTo>
                  <a:lnTo>
                    <a:pt x="64" y="48"/>
                  </a:lnTo>
                  <a:lnTo>
                    <a:pt x="40" y="32"/>
                  </a:lnTo>
                  <a:lnTo>
                    <a:pt x="24" y="0"/>
                  </a:lnTo>
                  <a:lnTo>
                    <a:pt x="24" y="8"/>
                  </a:lnTo>
                  <a:lnTo>
                    <a:pt x="8" y="16"/>
                  </a:lnTo>
                  <a:lnTo>
                    <a:pt x="0" y="56"/>
                  </a:lnTo>
                  <a:lnTo>
                    <a:pt x="8" y="56"/>
                  </a:lnTo>
                  <a:lnTo>
                    <a:pt x="16" y="56"/>
                  </a:lnTo>
                  <a:lnTo>
                    <a:pt x="16" y="48"/>
                  </a:lnTo>
                  <a:lnTo>
                    <a:pt x="24" y="56"/>
                  </a:lnTo>
                  <a:lnTo>
                    <a:pt x="32" y="48"/>
                  </a:lnTo>
                  <a:lnTo>
                    <a:pt x="48" y="56"/>
                  </a:lnTo>
                  <a:lnTo>
                    <a:pt x="80" y="8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 name="Freeform 25"/>
            <p:cNvSpPr>
              <a:spLocks/>
            </p:cNvSpPr>
            <p:nvPr/>
          </p:nvSpPr>
          <p:spPr bwMode="auto">
            <a:xfrm>
              <a:off x="4193278" y="3317163"/>
              <a:ext cx="343031" cy="500747"/>
            </a:xfrm>
            <a:custGeom>
              <a:avLst/>
              <a:gdLst>
                <a:gd name="T0" fmla="*/ 2147483647 w 216"/>
                <a:gd name="T1" fmla="*/ 2147483647 h 296"/>
                <a:gd name="T2" fmla="*/ 2147483647 w 216"/>
                <a:gd name="T3" fmla="*/ 2147483647 h 296"/>
                <a:gd name="T4" fmla="*/ 2147483647 w 216"/>
                <a:gd name="T5" fmla="*/ 2147483647 h 296"/>
                <a:gd name="T6" fmla="*/ 2147483647 w 216"/>
                <a:gd name="T7" fmla="*/ 2147483647 h 296"/>
                <a:gd name="T8" fmla="*/ 2147483647 w 216"/>
                <a:gd name="T9" fmla="*/ 2147483647 h 296"/>
                <a:gd name="T10" fmla="*/ 2147483647 w 216"/>
                <a:gd name="T11" fmla="*/ 2147483647 h 296"/>
                <a:gd name="T12" fmla="*/ 2147483647 w 216"/>
                <a:gd name="T13" fmla="*/ 2147483647 h 296"/>
                <a:gd name="T14" fmla="*/ 2147483647 w 216"/>
                <a:gd name="T15" fmla="*/ 0 h 296"/>
                <a:gd name="T16" fmla="*/ 2147483647 w 216"/>
                <a:gd name="T17" fmla="*/ 2147483647 h 296"/>
                <a:gd name="T18" fmla="*/ 2147483647 w 216"/>
                <a:gd name="T19" fmla="*/ 2147483647 h 296"/>
                <a:gd name="T20" fmla="*/ 2147483647 w 216"/>
                <a:gd name="T21" fmla="*/ 2147483647 h 296"/>
                <a:gd name="T22" fmla="*/ 2147483647 w 216"/>
                <a:gd name="T23" fmla="*/ 2147483647 h 296"/>
                <a:gd name="T24" fmla="*/ 2147483647 w 216"/>
                <a:gd name="T25" fmla="*/ 2147483647 h 296"/>
                <a:gd name="T26" fmla="*/ 2147483647 w 216"/>
                <a:gd name="T27" fmla="*/ 2147483647 h 296"/>
                <a:gd name="T28" fmla="*/ 2147483647 w 216"/>
                <a:gd name="T29" fmla="*/ 2147483647 h 296"/>
                <a:gd name="T30" fmla="*/ 2147483647 w 216"/>
                <a:gd name="T31" fmla="*/ 2147483647 h 296"/>
                <a:gd name="T32" fmla="*/ 2147483647 w 216"/>
                <a:gd name="T33" fmla="*/ 2147483647 h 296"/>
                <a:gd name="T34" fmla="*/ 0 w 216"/>
                <a:gd name="T35" fmla="*/ 2147483647 h 296"/>
                <a:gd name="T36" fmla="*/ 2147483647 w 216"/>
                <a:gd name="T37" fmla="*/ 2147483647 h 296"/>
                <a:gd name="T38" fmla="*/ 2147483647 w 216"/>
                <a:gd name="T39" fmla="*/ 2147483647 h 296"/>
                <a:gd name="T40" fmla="*/ 2147483647 w 216"/>
                <a:gd name="T41" fmla="*/ 2147483647 h 296"/>
                <a:gd name="T42" fmla="*/ 2147483647 w 216"/>
                <a:gd name="T43" fmla="*/ 2147483647 h 296"/>
                <a:gd name="T44" fmla="*/ 2147483647 w 216"/>
                <a:gd name="T45" fmla="*/ 2147483647 h 296"/>
                <a:gd name="T46" fmla="*/ 2147483647 w 216"/>
                <a:gd name="T47" fmla="*/ 2147483647 h 296"/>
                <a:gd name="T48" fmla="*/ 2147483647 w 216"/>
                <a:gd name="T49" fmla="*/ 2147483647 h 296"/>
                <a:gd name="T50" fmla="*/ 2147483647 w 216"/>
                <a:gd name="T51" fmla="*/ 2147483647 h 296"/>
                <a:gd name="T52" fmla="*/ 2147483647 w 216"/>
                <a:gd name="T53" fmla="*/ 2147483647 h 296"/>
                <a:gd name="T54" fmla="*/ 2147483647 w 216"/>
                <a:gd name="T55" fmla="*/ 2147483647 h 296"/>
                <a:gd name="T56" fmla="*/ 2147483647 w 216"/>
                <a:gd name="T57" fmla="*/ 2147483647 h 296"/>
                <a:gd name="T58" fmla="*/ 2147483647 w 216"/>
                <a:gd name="T59" fmla="*/ 2147483647 h 296"/>
                <a:gd name="T60" fmla="*/ 2147483647 w 216"/>
                <a:gd name="T61" fmla="*/ 2147483647 h 296"/>
                <a:gd name="T62" fmla="*/ 2147483647 w 216"/>
                <a:gd name="T63" fmla="*/ 2147483647 h 296"/>
                <a:gd name="T64" fmla="*/ 2147483647 w 216"/>
                <a:gd name="T65" fmla="*/ 2147483647 h 296"/>
                <a:gd name="T66" fmla="*/ 2147483647 w 216"/>
                <a:gd name="T67" fmla="*/ 2147483647 h 296"/>
                <a:gd name="T68" fmla="*/ 2147483647 w 216"/>
                <a:gd name="T69" fmla="*/ 2147483647 h 296"/>
                <a:gd name="T70" fmla="*/ 2147483647 w 216"/>
                <a:gd name="T71" fmla="*/ 2147483647 h 296"/>
                <a:gd name="T72" fmla="*/ 2147483647 w 216"/>
                <a:gd name="T73" fmla="*/ 2147483647 h 296"/>
                <a:gd name="T74" fmla="*/ 2147483647 w 216"/>
                <a:gd name="T75" fmla="*/ 2147483647 h 296"/>
                <a:gd name="T76" fmla="*/ 2147483647 w 216"/>
                <a:gd name="T77" fmla="*/ 2147483647 h 296"/>
                <a:gd name="T78" fmla="*/ 2147483647 w 216"/>
                <a:gd name="T79" fmla="*/ 2147483647 h 2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 h="296">
                  <a:moveTo>
                    <a:pt x="192" y="136"/>
                  </a:moveTo>
                  <a:lnTo>
                    <a:pt x="200" y="96"/>
                  </a:lnTo>
                  <a:lnTo>
                    <a:pt x="216" y="88"/>
                  </a:lnTo>
                  <a:lnTo>
                    <a:pt x="216" y="80"/>
                  </a:lnTo>
                  <a:lnTo>
                    <a:pt x="208" y="72"/>
                  </a:lnTo>
                  <a:lnTo>
                    <a:pt x="192" y="16"/>
                  </a:lnTo>
                  <a:lnTo>
                    <a:pt x="176" y="8"/>
                  </a:lnTo>
                  <a:lnTo>
                    <a:pt x="176" y="0"/>
                  </a:lnTo>
                  <a:lnTo>
                    <a:pt x="160" y="16"/>
                  </a:lnTo>
                  <a:lnTo>
                    <a:pt x="144" y="16"/>
                  </a:lnTo>
                  <a:lnTo>
                    <a:pt x="40" y="16"/>
                  </a:lnTo>
                  <a:lnTo>
                    <a:pt x="40" y="48"/>
                  </a:lnTo>
                  <a:lnTo>
                    <a:pt x="24" y="48"/>
                  </a:lnTo>
                  <a:lnTo>
                    <a:pt x="24" y="56"/>
                  </a:lnTo>
                  <a:lnTo>
                    <a:pt x="24" y="104"/>
                  </a:lnTo>
                  <a:lnTo>
                    <a:pt x="24" y="112"/>
                  </a:lnTo>
                  <a:lnTo>
                    <a:pt x="16" y="112"/>
                  </a:lnTo>
                  <a:lnTo>
                    <a:pt x="0" y="152"/>
                  </a:lnTo>
                  <a:lnTo>
                    <a:pt x="16" y="176"/>
                  </a:lnTo>
                  <a:lnTo>
                    <a:pt x="8" y="184"/>
                  </a:lnTo>
                  <a:lnTo>
                    <a:pt x="24" y="200"/>
                  </a:lnTo>
                  <a:lnTo>
                    <a:pt x="24" y="216"/>
                  </a:lnTo>
                  <a:lnTo>
                    <a:pt x="40" y="224"/>
                  </a:lnTo>
                  <a:lnTo>
                    <a:pt x="80" y="272"/>
                  </a:lnTo>
                  <a:lnTo>
                    <a:pt x="88" y="280"/>
                  </a:lnTo>
                  <a:lnTo>
                    <a:pt x="104" y="280"/>
                  </a:lnTo>
                  <a:lnTo>
                    <a:pt x="120" y="296"/>
                  </a:lnTo>
                  <a:lnTo>
                    <a:pt x="136" y="296"/>
                  </a:lnTo>
                  <a:lnTo>
                    <a:pt x="160" y="288"/>
                  </a:lnTo>
                  <a:lnTo>
                    <a:pt x="168" y="280"/>
                  </a:lnTo>
                  <a:lnTo>
                    <a:pt x="184" y="280"/>
                  </a:lnTo>
                  <a:lnTo>
                    <a:pt x="184" y="272"/>
                  </a:lnTo>
                  <a:lnTo>
                    <a:pt x="176" y="264"/>
                  </a:lnTo>
                  <a:lnTo>
                    <a:pt x="160" y="240"/>
                  </a:lnTo>
                  <a:lnTo>
                    <a:pt x="152" y="232"/>
                  </a:lnTo>
                  <a:lnTo>
                    <a:pt x="152" y="224"/>
                  </a:lnTo>
                  <a:lnTo>
                    <a:pt x="160" y="224"/>
                  </a:lnTo>
                  <a:lnTo>
                    <a:pt x="168" y="192"/>
                  </a:lnTo>
                  <a:lnTo>
                    <a:pt x="192" y="152"/>
                  </a:lnTo>
                  <a:lnTo>
                    <a:pt x="192" y="13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 name="Freeform 26"/>
            <p:cNvSpPr>
              <a:spLocks/>
            </p:cNvSpPr>
            <p:nvPr/>
          </p:nvSpPr>
          <p:spPr bwMode="auto">
            <a:xfrm>
              <a:off x="3620275" y="3519651"/>
              <a:ext cx="165734" cy="149130"/>
            </a:xfrm>
            <a:custGeom>
              <a:avLst/>
              <a:gdLst>
                <a:gd name="T0" fmla="*/ 2147483647 w 104"/>
                <a:gd name="T1" fmla="*/ 2147483647 h 88"/>
                <a:gd name="T2" fmla="*/ 2147483647 w 104"/>
                <a:gd name="T3" fmla="*/ 2147483647 h 88"/>
                <a:gd name="T4" fmla="*/ 2147483647 w 104"/>
                <a:gd name="T5" fmla="*/ 2147483647 h 88"/>
                <a:gd name="T6" fmla="*/ 2147483647 w 104"/>
                <a:gd name="T7" fmla="*/ 0 h 88"/>
                <a:gd name="T8" fmla="*/ 2147483647 w 104"/>
                <a:gd name="T9" fmla="*/ 2147483647 h 88"/>
                <a:gd name="T10" fmla="*/ 2147483647 w 104"/>
                <a:gd name="T11" fmla="*/ 2147483647 h 88"/>
                <a:gd name="T12" fmla="*/ 2147483647 w 104"/>
                <a:gd name="T13" fmla="*/ 2147483647 h 88"/>
                <a:gd name="T14" fmla="*/ 0 w 104"/>
                <a:gd name="T15" fmla="*/ 2147483647 h 88"/>
                <a:gd name="T16" fmla="*/ 0 w 104"/>
                <a:gd name="T17" fmla="*/ 2147483647 h 88"/>
                <a:gd name="T18" fmla="*/ 2147483647 w 104"/>
                <a:gd name="T19" fmla="*/ 2147483647 h 88"/>
                <a:gd name="T20" fmla="*/ 2147483647 w 104"/>
                <a:gd name="T21" fmla="*/ 2147483647 h 88"/>
                <a:gd name="T22" fmla="*/ 2147483647 w 104"/>
                <a:gd name="T23" fmla="*/ 2147483647 h 88"/>
                <a:gd name="T24" fmla="*/ 2147483647 w 104"/>
                <a:gd name="T25" fmla="*/ 2147483647 h 88"/>
                <a:gd name="T26" fmla="*/ 2147483647 w 104"/>
                <a:gd name="T27" fmla="*/ 2147483647 h 88"/>
                <a:gd name="T28" fmla="*/ 2147483647 w 104"/>
                <a:gd name="T29" fmla="*/ 2147483647 h 88"/>
                <a:gd name="T30" fmla="*/ 2147483647 w 104"/>
                <a:gd name="T31" fmla="*/ 2147483647 h 88"/>
                <a:gd name="T32" fmla="*/ 2147483647 w 104"/>
                <a:gd name="T33" fmla="*/ 2147483647 h 88"/>
                <a:gd name="T34" fmla="*/ 2147483647 w 104"/>
                <a:gd name="T35" fmla="*/ 2147483647 h 88"/>
                <a:gd name="T36" fmla="*/ 2147483647 w 104"/>
                <a:gd name="T37" fmla="*/ 2147483647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4" h="88">
                  <a:moveTo>
                    <a:pt x="96" y="40"/>
                  </a:moveTo>
                  <a:lnTo>
                    <a:pt x="88" y="40"/>
                  </a:lnTo>
                  <a:lnTo>
                    <a:pt x="72" y="16"/>
                  </a:lnTo>
                  <a:lnTo>
                    <a:pt x="72" y="0"/>
                  </a:lnTo>
                  <a:lnTo>
                    <a:pt x="56" y="8"/>
                  </a:lnTo>
                  <a:lnTo>
                    <a:pt x="32" y="24"/>
                  </a:lnTo>
                  <a:lnTo>
                    <a:pt x="16" y="32"/>
                  </a:lnTo>
                  <a:lnTo>
                    <a:pt x="0" y="56"/>
                  </a:lnTo>
                  <a:lnTo>
                    <a:pt x="0" y="72"/>
                  </a:lnTo>
                  <a:lnTo>
                    <a:pt x="8" y="80"/>
                  </a:lnTo>
                  <a:lnTo>
                    <a:pt x="24" y="80"/>
                  </a:lnTo>
                  <a:lnTo>
                    <a:pt x="32" y="88"/>
                  </a:lnTo>
                  <a:lnTo>
                    <a:pt x="32" y="64"/>
                  </a:lnTo>
                  <a:lnTo>
                    <a:pt x="64" y="64"/>
                  </a:lnTo>
                  <a:lnTo>
                    <a:pt x="80" y="64"/>
                  </a:lnTo>
                  <a:lnTo>
                    <a:pt x="88" y="56"/>
                  </a:lnTo>
                  <a:lnTo>
                    <a:pt x="96" y="56"/>
                  </a:lnTo>
                  <a:lnTo>
                    <a:pt x="104" y="48"/>
                  </a:lnTo>
                  <a:lnTo>
                    <a:pt x="96"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 name="Freeform 27"/>
            <p:cNvSpPr>
              <a:spLocks/>
            </p:cNvSpPr>
            <p:nvPr/>
          </p:nvSpPr>
          <p:spPr bwMode="auto">
            <a:xfrm>
              <a:off x="3734618" y="3303481"/>
              <a:ext cx="331468" cy="311941"/>
            </a:xfrm>
            <a:custGeom>
              <a:avLst/>
              <a:gdLst>
                <a:gd name="T0" fmla="*/ 2147483647 w 208"/>
                <a:gd name="T1" fmla="*/ 2147483647 h 184"/>
                <a:gd name="T2" fmla="*/ 2147483647 w 208"/>
                <a:gd name="T3" fmla="*/ 2147483647 h 184"/>
                <a:gd name="T4" fmla="*/ 2147483647 w 208"/>
                <a:gd name="T5" fmla="*/ 2147483647 h 184"/>
                <a:gd name="T6" fmla="*/ 2147483647 w 208"/>
                <a:gd name="T7" fmla="*/ 2147483647 h 184"/>
                <a:gd name="T8" fmla="*/ 2147483647 w 208"/>
                <a:gd name="T9" fmla="*/ 2147483647 h 184"/>
                <a:gd name="T10" fmla="*/ 2147483647 w 208"/>
                <a:gd name="T11" fmla="*/ 2147483647 h 184"/>
                <a:gd name="T12" fmla="*/ 2147483647 w 208"/>
                <a:gd name="T13" fmla="*/ 2147483647 h 184"/>
                <a:gd name="T14" fmla="*/ 2147483647 w 208"/>
                <a:gd name="T15" fmla="*/ 0 h 184"/>
                <a:gd name="T16" fmla="*/ 2147483647 w 208"/>
                <a:gd name="T17" fmla="*/ 0 h 184"/>
                <a:gd name="T18" fmla="*/ 2147483647 w 208"/>
                <a:gd name="T19" fmla="*/ 2147483647 h 184"/>
                <a:gd name="T20" fmla="*/ 2147483647 w 208"/>
                <a:gd name="T21" fmla="*/ 2147483647 h 184"/>
                <a:gd name="T22" fmla="*/ 2147483647 w 208"/>
                <a:gd name="T23" fmla="*/ 2147483647 h 184"/>
                <a:gd name="T24" fmla="*/ 2147483647 w 208"/>
                <a:gd name="T25" fmla="*/ 2147483647 h 184"/>
                <a:gd name="T26" fmla="*/ 0 w 208"/>
                <a:gd name="T27" fmla="*/ 2147483647 h 184"/>
                <a:gd name="T28" fmla="*/ 0 w 208"/>
                <a:gd name="T29" fmla="*/ 2147483647 h 184"/>
                <a:gd name="T30" fmla="*/ 2147483647 w 208"/>
                <a:gd name="T31" fmla="*/ 2147483647 h 184"/>
                <a:gd name="T32" fmla="*/ 2147483647 w 208"/>
                <a:gd name="T33" fmla="*/ 2147483647 h 184"/>
                <a:gd name="T34" fmla="*/ 2147483647 w 208"/>
                <a:gd name="T35" fmla="*/ 2147483647 h 184"/>
                <a:gd name="T36" fmla="*/ 2147483647 w 208"/>
                <a:gd name="T37" fmla="*/ 2147483647 h 184"/>
                <a:gd name="T38" fmla="*/ 2147483647 w 208"/>
                <a:gd name="T39" fmla="*/ 2147483647 h 184"/>
                <a:gd name="T40" fmla="*/ 2147483647 w 208"/>
                <a:gd name="T41" fmla="*/ 2147483647 h 184"/>
                <a:gd name="T42" fmla="*/ 2147483647 w 208"/>
                <a:gd name="T43" fmla="*/ 2147483647 h 184"/>
                <a:gd name="T44" fmla="*/ 2147483647 w 208"/>
                <a:gd name="T45" fmla="*/ 2147483647 h 184"/>
                <a:gd name="T46" fmla="*/ 2147483647 w 208"/>
                <a:gd name="T47" fmla="*/ 2147483647 h 184"/>
                <a:gd name="T48" fmla="*/ 2147483647 w 208"/>
                <a:gd name="T49" fmla="*/ 2147483647 h 184"/>
                <a:gd name="T50" fmla="*/ 2147483647 w 208"/>
                <a:gd name="T51" fmla="*/ 2147483647 h 184"/>
                <a:gd name="T52" fmla="*/ 2147483647 w 208"/>
                <a:gd name="T53" fmla="*/ 2147483647 h 184"/>
                <a:gd name="T54" fmla="*/ 2147483647 w 208"/>
                <a:gd name="T55" fmla="*/ 2147483647 h 184"/>
                <a:gd name="T56" fmla="*/ 2147483647 w 208"/>
                <a:gd name="T57" fmla="*/ 2147483647 h 184"/>
                <a:gd name="T58" fmla="*/ 2147483647 w 208"/>
                <a:gd name="T59" fmla="*/ 2147483647 h 18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08" h="184">
                  <a:moveTo>
                    <a:pt x="176" y="152"/>
                  </a:moveTo>
                  <a:lnTo>
                    <a:pt x="176" y="144"/>
                  </a:lnTo>
                  <a:lnTo>
                    <a:pt x="200" y="96"/>
                  </a:lnTo>
                  <a:lnTo>
                    <a:pt x="208" y="48"/>
                  </a:lnTo>
                  <a:lnTo>
                    <a:pt x="200" y="48"/>
                  </a:lnTo>
                  <a:lnTo>
                    <a:pt x="192" y="32"/>
                  </a:lnTo>
                  <a:lnTo>
                    <a:pt x="192" y="8"/>
                  </a:lnTo>
                  <a:lnTo>
                    <a:pt x="184" y="0"/>
                  </a:lnTo>
                  <a:lnTo>
                    <a:pt x="152" y="0"/>
                  </a:lnTo>
                  <a:lnTo>
                    <a:pt x="72" y="64"/>
                  </a:lnTo>
                  <a:lnTo>
                    <a:pt x="56" y="72"/>
                  </a:lnTo>
                  <a:lnTo>
                    <a:pt x="56" y="112"/>
                  </a:lnTo>
                  <a:lnTo>
                    <a:pt x="48" y="120"/>
                  </a:lnTo>
                  <a:lnTo>
                    <a:pt x="0" y="128"/>
                  </a:lnTo>
                  <a:lnTo>
                    <a:pt x="0" y="144"/>
                  </a:lnTo>
                  <a:lnTo>
                    <a:pt x="16" y="168"/>
                  </a:lnTo>
                  <a:lnTo>
                    <a:pt x="24" y="168"/>
                  </a:lnTo>
                  <a:lnTo>
                    <a:pt x="32" y="176"/>
                  </a:lnTo>
                  <a:lnTo>
                    <a:pt x="40" y="168"/>
                  </a:lnTo>
                  <a:lnTo>
                    <a:pt x="48" y="184"/>
                  </a:lnTo>
                  <a:lnTo>
                    <a:pt x="48" y="168"/>
                  </a:lnTo>
                  <a:lnTo>
                    <a:pt x="56" y="152"/>
                  </a:lnTo>
                  <a:lnTo>
                    <a:pt x="72" y="152"/>
                  </a:lnTo>
                  <a:lnTo>
                    <a:pt x="88" y="160"/>
                  </a:lnTo>
                  <a:lnTo>
                    <a:pt x="104" y="160"/>
                  </a:lnTo>
                  <a:lnTo>
                    <a:pt x="120" y="168"/>
                  </a:lnTo>
                  <a:lnTo>
                    <a:pt x="136" y="160"/>
                  </a:lnTo>
                  <a:lnTo>
                    <a:pt x="160" y="160"/>
                  </a:lnTo>
                  <a:lnTo>
                    <a:pt x="168" y="152"/>
                  </a:lnTo>
                  <a:lnTo>
                    <a:pt x="176" y="152"/>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 name="Freeform 28"/>
            <p:cNvSpPr>
              <a:spLocks/>
            </p:cNvSpPr>
            <p:nvPr/>
          </p:nvSpPr>
          <p:spPr bwMode="auto">
            <a:xfrm>
              <a:off x="3480236" y="3262436"/>
              <a:ext cx="343031" cy="378981"/>
            </a:xfrm>
            <a:custGeom>
              <a:avLst/>
              <a:gdLst>
                <a:gd name="T0" fmla="*/ 2147483647 w 216"/>
                <a:gd name="T1" fmla="*/ 2147483647 h 224"/>
                <a:gd name="T2" fmla="*/ 2147483647 w 216"/>
                <a:gd name="T3" fmla="*/ 2147483647 h 224"/>
                <a:gd name="T4" fmla="*/ 2147483647 w 216"/>
                <a:gd name="T5" fmla="*/ 2147483647 h 224"/>
                <a:gd name="T6" fmla="*/ 2147483647 w 216"/>
                <a:gd name="T7" fmla="*/ 2147483647 h 224"/>
                <a:gd name="T8" fmla="*/ 2147483647 w 216"/>
                <a:gd name="T9" fmla="*/ 2147483647 h 224"/>
                <a:gd name="T10" fmla="*/ 2147483647 w 216"/>
                <a:gd name="T11" fmla="*/ 2147483647 h 224"/>
                <a:gd name="T12" fmla="*/ 2147483647 w 216"/>
                <a:gd name="T13" fmla="*/ 2147483647 h 224"/>
                <a:gd name="T14" fmla="*/ 2147483647 w 216"/>
                <a:gd name="T15" fmla="*/ 2147483647 h 224"/>
                <a:gd name="T16" fmla="*/ 2147483647 w 216"/>
                <a:gd name="T17" fmla="*/ 0 h 224"/>
                <a:gd name="T18" fmla="*/ 2147483647 w 216"/>
                <a:gd name="T19" fmla="*/ 0 h 224"/>
                <a:gd name="T20" fmla="*/ 2147483647 w 216"/>
                <a:gd name="T21" fmla="*/ 2147483647 h 224"/>
                <a:gd name="T22" fmla="*/ 2147483647 w 216"/>
                <a:gd name="T23" fmla="*/ 2147483647 h 224"/>
                <a:gd name="T24" fmla="*/ 2147483647 w 216"/>
                <a:gd name="T25" fmla="*/ 2147483647 h 224"/>
                <a:gd name="T26" fmla="*/ 2147483647 w 216"/>
                <a:gd name="T27" fmla="*/ 2147483647 h 224"/>
                <a:gd name="T28" fmla="*/ 0 w 216"/>
                <a:gd name="T29" fmla="*/ 2147483647 h 224"/>
                <a:gd name="T30" fmla="*/ 2147483647 w 216"/>
                <a:gd name="T31" fmla="*/ 2147483647 h 224"/>
                <a:gd name="T32" fmla="*/ 2147483647 w 216"/>
                <a:gd name="T33" fmla="*/ 2147483647 h 224"/>
                <a:gd name="T34" fmla="*/ 2147483647 w 216"/>
                <a:gd name="T35" fmla="*/ 2147483647 h 224"/>
                <a:gd name="T36" fmla="*/ 2147483647 w 216"/>
                <a:gd name="T37" fmla="*/ 2147483647 h 224"/>
                <a:gd name="T38" fmla="*/ 2147483647 w 216"/>
                <a:gd name="T39" fmla="*/ 2147483647 h 224"/>
                <a:gd name="T40" fmla="*/ 2147483647 w 216"/>
                <a:gd name="T41" fmla="*/ 2147483647 h 224"/>
                <a:gd name="T42" fmla="*/ 2147483647 w 216"/>
                <a:gd name="T43" fmla="*/ 2147483647 h 224"/>
                <a:gd name="T44" fmla="*/ 2147483647 w 216"/>
                <a:gd name="T45" fmla="*/ 2147483647 h 224"/>
                <a:gd name="T46" fmla="*/ 2147483647 w 216"/>
                <a:gd name="T47" fmla="*/ 2147483647 h 224"/>
                <a:gd name="T48" fmla="*/ 2147483647 w 216"/>
                <a:gd name="T49" fmla="*/ 2147483647 h 224"/>
                <a:gd name="T50" fmla="*/ 2147483647 w 216"/>
                <a:gd name="T51" fmla="*/ 2147483647 h 224"/>
                <a:gd name="T52" fmla="*/ 2147483647 w 216"/>
                <a:gd name="T53" fmla="*/ 2147483647 h 224"/>
                <a:gd name="T54" fmla="*/ 2147483647 w 216"/>
                <a:gd name="T55" fmla="*/ 2147483647 h 224"/>
                <a:gd name="T56" fmla="*/ 2147483647 w 216"/>
                <a:gd name="T57" fmla="*/ 2147483647 h 2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 h="224">
                  <a:moveTo>
                    <a:pt x="160" y="152"/>
                  </a:moveTo>
                  <a:lnTo>
                    <a:pt x="208" y="144"/>
                  </a:lnTo>
                  <a:lnTo>
                    <a:pt x="216" y="136"/>
                  </a:lnTo>
                  <a:lnTo>
                    <a:pt x="216" y="96"/>
                  </a:lnTo>
                  <a:lnTo>
                    <a:pt x="200" y="96"/>
                  </a:lnTo>
                  <a:lnTo>
                    <a:pt x="200" y="80"/>
                  </a:lnTo>
                  <a:lnTo>
                    <a:pt x="184" y="72"/>
                  </a:lnTo>
                  <a:lnTo>
                    <a:pt x="168" y="64"/>
                  </a:lnTo>
                  <a:lnTo>
                    <a:pt x="96" y="0"/>
                  </a:lnTo>
                  <a:lnTo>
                    <a:pt x="72" y="0"/>
                  </a:lnTo>
                  <a:lnTo>
                    <a:pt x="88" y="144"/>
                  </a:lnTo>
                  <a:lnTo>
                    <a:pt x="24" y="144"/>
                  </a:lnTo>
                  <a:lnTo>
                    <a:pt x="16" y="152"/>
                  </a:lnTo>
                  <a:lnTo>
                    <a:pt x="8" y="144"/>
                  </a:lnTo>
                  <a:lnTo>
                    <a:pt x="0" y="160"/>
                  </a:lnTo>
                  <a:lnTo>
                    <a:pt x="8" y="192"/>
                  </a:lnTo>
                  <a:lnTo>
                    <a:pt x="16" y="200"/>
                  </a:lnTo>
                  <a:lnTo>
                    <a:pt x="32" y="192"/>
                  </a:lnTo>
                  <a:lnTo>
                    <a:pt x="48" y="224"/>
                  </a:lnTo>
                  <a:lnTo>
                    <a:pt x="56" y="224"/>
                  </a:lnTo>
                  <a:lnTo>
                    <a:pt x="64" y="224"/>
                  </a:lnTo>
                  <a:lnTo>
                    <a:pt x="72" y="224"/>
                  </a:lnTo>
                  <a:lnTo>
                    <a:pt x="80" y="224"/>
                  </a:lnTo>
                  <a:lnTo>
                    <a:pt x="88" y="224"/>
                  </a:lnTo>
                  <a:lnTo>
                    <a:pt x="88" y="208"/>
                  </a:lnTo>
                  <a:lnTo>
                    <a:pt x="104" y="184"/>
                  </a:lnTo>
                  <a:lnTo>
                    <a:pt x="120" y="176"/>
                  </a:lnTo>
                  <a:lnTo>
                    <a:pt x="144" y="160"/>
                  </a:lnTo>
                  <a:lnTo>
                    <a:pt x="160" y="152"/>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 name="Freeform 29"/>
            <p:cNvSpPr>
              <a:spLocks/>
            </p:cNvSpPr>
            <p:nvPr/>
          </p:nvSpPr>
          <p:spPr bwMode="auto">
            <a:xfrm>
              <a:off x="3926048" y="3058580"/>
              <a:ext cx="330183" cy="352986"/>
            </a:xfrm>
            <a:custGeom>
              <a:avLst/>
              <a:gdLst>
                <a:gd name="T0" fmla="*/ 2147483647 w 208"/>
                <a:gd name="T1" fmla="*/ 2147483647 h 208"/>
                <a:gd name="T2" fmla="*/ 2147483647 w 208"/>
                <a:gd name="T3" fmla="*/ 2147483647 h 208"/>
                <a:gd name="T4" fmla="*/ 2147483647 w 208"/>
                <a:gd name="T5" fmla="*/ 2147483647 h 208"/>
                <a:gd name="T6" fmla="*/ 2147483647 w 208"/>
                <a:gd name="T7" fmla="*/ 2147483647 h 208"/>
                <a:gd name="T8" fmla="*/ 2147483647 w 208"/>
                <a:gd name="T9" fmla="*/ 2147483647 h 208"/>
                <a:gd name="T10" fmla="*/ 2147483647 w 208"/>
                <a:gd name="T11" fmla="*/ 2147483647 h 208"/>
                <a:gd name="T12" fmla="*/ 2147483647 w 208"/>
                <a:gd name="T13" fmla="*/ 2147483647 h 208"/>
                <a:gd name="T14" fmla="*/ 2147483647 w 208"/>
                <a:gd name="T15" fmla="*/ 2147483647 h 208"/>
                <a:gd name="T16" fmla="*/ 2147483647 w 208"/>
                <a:gd name="T17" fmla="*/ 2147483647 h 208"/>
                <a:gd name="T18" fmla="*/ 2147483647 w 208"/>
                <a:gd name="T19" fmla="*/ 2147483647 h 208"/>
                <a:gd name="T20" fmla="*/ 2147483647 w 208"/>
                <a:gd name="T21" fmla="*/ 2147483647 h 208"/>
                <a:gd name="T22" fmla="*/ 2147483647 w 208"/>
                <a:gd name="T23" fmla="*/ 2147483647 h 208"/>
                <a:gd name="T24" fmla="*/ 2147483647 w 208"/>
                <a:gd name="T25" fmla="*/ 2147483647 h 208"/>
                <a:gd name="T26" fmla="*/ 2147483647 w 208"/>
                <a:gd name="T27" fmla="*/ 2147483647 h 208"/>
                <a:gd name="T28" fmla="*/ 2147483647 w 208"/>
                <a:gd name="T29" fmla="*/ 2147483647 h 208"/>
                <a:gd name="T30" fmla="*/ 2147483647 w 208"/>
                <a:gd name="T31" fmla="*/ 2147483647 h 208"/>
                <a:gd name="T32" fmla="*/ 2147483647 w 208"/>
                <a:gd name="T33" fmla="*/ 0 h 208"/>
                <a:gd name="T34" fmla="*/ 2147483647 w 208"/>
                <a:gd name="T35" fmla="*/ 2147483647 h 208"/>
                <a:gd name="T36" fmla="*/ 2147483647 w 208"/>
                <a:gd name="T37" fmla="*/ 2147483647 h 208"/>
                <a:gd name="T38" fmla="*/ 2147483647 w 208"/>
                <a:gd name="T39" fmla="*/ 2147483647 h 208"/>
                <a:gd name="T40" fmla="*/ 0 w 208"/>
                <a:gd name="T41" fmla="*/ 2147483647 h 208"/>
                <a:gd name="T42" fmla="*/ 0 w 208"/>
                <a:gd name="T43" fmla="*/ 2147483647 h 208"/>
                <a:gd name="T44" fmla="*/ 2147483647 w 208"/>
                <a:gd name="T45" fmla="*/ 2147483647 h 208"/>
                <a:gd name="T46" fmla="*/ 2147483647 w 208"/>
                <a:gd name="T47" fmla="*/ 2147483647 h 208"/>
                <a:gd name="T48" fmla="*/ 2147483647 w 208"/>
                <a:gd name="T49" fmla="*/ 2147483647 h 208"/>
                <a:gd name="T50" fmla="*/ 0 w 208"/>
                <a:gd name="T51" fmla="*/ 2147483647 h 208"/>
                <a:gd name="T52" fmla="*/ 2147483647 w 208"/>
                <a:gd name="T53" fmla="*/ 2147483647 h 208"/>
                <a:gd name="T54" fmla="*/ 2147483647 w 208"/>
                <a:gd name="T55" fmla="*/ 2147483647 h 208"/>
                <a:gd name="T56" fmla="*/ 2147483647 w 208"/>
                <a:gd name="T57" fmla="*/ 2147483647 h 208"/>
                <a:gd name="T58" fmla="*/ 2147483647 w 208"/>
                <a:gd name="T59" fmla="*/ 2147483647 h 208"/>
                <a:gd name="T60" fmla="*/ 2147483647 w 208"/>
                <a:gd name="T61" fmla="*/ 2147483647 h 208"/>
                <a:gd name="T62" fmla="*/ 2147483647 w 208"/>
                <a:gd name="T63" fmla="*/ 2147483647 h 208"/>
                <a:gd name="T64" fmla="*/ 2147483647 w 208"/>
                <a:gd name="T65" fmla="*/ 2147483647 h 208"/>
                <a:gd name="T66" fmla="*/ 2147483647 w 208"/>
                <a:gd name="T67" fmla="*/ 2147483647 h 208"/>
                <a:gd name="T68" fmla="*/ 2147483647 w 208"/>
                <a:gd name="T69" fmla="*/ 2147483647 h 208"/>
                <a:gd name="T70" fmla="*/ 2147483647 w 208"/>
                <a:gd name="T71" fmla="*/ 2147483647 h 2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8" h="208">
                  <a:moveTo>
                    <a:pt x="208" y="168"/>
                  </a:moveTo>
                  <a:lnTo>
                    <a:pt x="200" y="72"/>
                  </a:lnTo>
                  <a:lnTo>
                    <a:pt x="200" y="48"/>
                  </a:lnTo>
                  <a:lnTo>
                    <a:pt x="200" y="24"/>
                  </a:lnTo>
                  <a:lnTo>
                    <a:pt x="176" y="16"/>
                  </a:lnTo>
                  <a:lnTo>
                    <a:pt x="176" y="8"/>
                  </a:lnTo>
                  <a:lnTo>
                    <a:pt x="160" y="8"/>
                  </a:lnTo>
                  <a:lnTo>
                    <a:pt x="136" y="16"/>
                  </a:lnTo>
                  <a:lnTo>
                    <a:pt x="136" y="40"/>
                  </a:lnTo>
                  <a:lnTo>
                    <a:pt x="128" y="48"/>
                  </a:lnTo>
                  <a:lnTo>
                    <a:pt x="120" y="40"/>
                  </a:lnTo>
                  <a:lnTo>
                    <a:pt x="104" y="32"/>
                  </a:lnTo>
                  <a:lnTo>
                    <a:pt x="80" y="24"/>
                  </a:lnTo>
                  <a:lnTo>
                    <a:pt x="80" y="16"/>
                  </a:lnTo>
                  <a:lnTo>
                    <a:pt x="64" y="8"/>
                  </a:lnTo>
                  <a:lnTo>
                    <a:pt x="40" y="8"/>
                  </a:lnTo>
                  <a:lnTo>
                    <a:pt x="24" y="0"/>
                  </a:lnTo>
                  <a:lnTo>
                    <a:pt x="24" y="16"/>
                  </a:lnTo>
                  <a:lnTo>
                    <a:pt x="8" y="24"/>
                  </a:lnTo>
                  <a:lnTo>
                    <a:pt x="8" y="40"/>
                  </a:lnTo>
                  <a:lnTo>
                    <a:pt x="0" y="40"/>
                  </a:lnTo>
                  <a:lnTo>
                    <a:pt x="0" y="48"/>
                  </a:lnTo>
                  <a:lnTo>
                    <a:pt x="8" y="56"/>
                  </a:lnTo>
                  <a:lnTo>
                    <a:pt x="8" y="80"/>
                  </a:lnTo>
                  <a:lnTo>
                    <a:pt x="8" y="96"/>
                  </a:lnTo>
                  <a:lnTo>
                    <a:pt x="0" y="104"/>
                  </a:lnTo>
                  <a:lnTo>
                    <a:pt x="16" y="128"/>
                  </a:lnTo>
                  <a:lnTo>
                    <a:pt x="24" y="128"/>
                  </a:lnTo>
                  <a:lnTo>
                    <a:pt x="32" y="144"/>
                  </a:lnTo>
                  <a:lnTo>
                    <a:pt x="64" y="144"/>
                  </a:lnTo>
                  <a:lnTo>
                    <a:pt x="72" y="152"/>
                  </a:lnTo>
                  <a:lnTo>
                    <a:pt x="96" y="152"/>
                  </a:lnTo>
                  <a:lnTo>
                    <a:pt x="192" y="208"/>
                  </a:lnTo>
                  <a:lnTo>
                    <a:pt x="192" y="200"/>
                  </a:lnTo>
                  <a:lnTo>
                    <a:pt x="208" y="200"/>
                  </a:lnTo>
                  <a:lnTo>
                    <a:pt x="208" y="16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 name="Freeform 30"/>
            <p:cNvSpPr>
              <a:spLocks/>
            </p:cNvSpPr>
            <p:nvPr/>
          </p:nvSpPr>
          <p:spPr bwMode="auto">
            <a:xfrm>
              <a:off x="3556037" y="2964177"/>
              <a:ext cx="420116" cy="461071"/>
            </a:xfrm>
            <a:custGeom>
              <a:avLst/>
              <a:gdLst>
                <a:gd name="T0" fmla="*/ 2147483647 w 264"/>
                <a:gd name="T1" fmla="*/ 0 h 272"/>
                <a:gd name="T2" fmla="*/ 2147483647 w 264"/>
                <a:gd name="T3" fmla="*/ 0 h 272"/>
                <a:gd name="T4" fmla="*/ 2147483647 w 264"/>
                <a:gd name="T5" fmla="*/ 0 h 272"/>
                <a:gd name="T6" fmla="*/ 2147483647 w 264"/>
                <a:gd name="T7" fmla="*/ 0 h 272"/>
                <a:gd name="T8" fmla="*/ 2147483647 w 264"/>
                <a:gd name="T9" fmla="*/ 2147483647 h 272"/>
                <a:gd name="T10" fmla="*/ 2147483647 w 264"/>
                <a:gd name="T11" fmla="*/ 2147483647 h 272"/>
                <a:gd name="T12" fmla="*/ 2147483647 w 264"/>
                <a:gd name="T13" fmla="*/ 2147483647 h 272"/>
                <a:gd name="T14" fmla="*/ 2147483647 w 264"/>
                <a:gd name="T15" fmla="*/ 2147483647 h 272"/>
                <a:gd name="T16" fmla="*/ 2147483647 w 264"/>
                <a:gd name="T17" fmla="*/ 2147483647 h 272"/>
                <a:gd name="T18" fmla="*/ 2147483647 w 264"/>
                <a:gd name="T19" fmla="*/ 2147483647 h 272"/>
                <a:gd name="T20" fmla="*/ 2147483647 w 264"/>
                <a:gd name="T21" fmla="*/ 2147483647 h 272"/>
                <a:gd name="T22" fmla="*/ 2147483647 w 264"/>
                <a:gd name="T23" fmla="*/ 2147483647 h 272"/>
                <a:gd name="T24" fmla="*/ 0 w 264"/>
                <a:gd name="T25" fmla="*/ 2147483647 h 272"/>
                <a:gd name="T26" fmla="*/ 0 w 264"/>
                <a:gd name="T27" fmla="*/ 2147483647 h 272"/>
                <a:gd name="T28" fmla="*/ 0 w 264"/>
                <a:gd name="T29" fmla="*/ 2147483647 h 272"/>
                <a:gd name="T30" fmla="*/ 2147483647 w 264"/>
                <a:gd name="T31" fmla="*/ 2147483647 h 272"/>
                <a:gd name="T32" fmla="*/ 2147483647 w 264"/>
                <a:gd name="T33" fmla="*/ 2147483647 h 272"/>
                <a:gd name="T34" fmla="*/ 2147483647 w 264"/>
                <a:gd name="T35" fmla="*/ 2147483647 h 272"/>
                <a:gd name="T36" fmla="*/ 2147483647 w 264"/>
                <a:gd name="T37" fmla="*/ 2147483647 h 272"/>
                <a:gd name="T38" fmla="*/ 2147483647 w 264"/>
                <a:gd name="T39" fmla="*/ 2147483647 h 272"/>
                <a:gd name="T40" fmla="*/ 2147483647 w 264"/>
                <a:gd name="T41" fmla="*/ 2147483647 h 272"/>
                <a:gd name="T42" fmla="*/ 2147483647 w 264"/>
                <a:gd name="T43" fmla="*/ 2147483647 h 272"/>
                <a:gd name="T44" fmla="*/ 2147483647 w 264"/>
                <a:gd name="T45" fmla="*/ 2147483647 h 272"/>
                <a:gd name="T46" fmla="*/ 2147483647 w 264"/>
                <a:gd name="T47" fmla="*/ 2147483647 h 272"/>
                <a:gd name="T48" fmla="*/ 2147483647 w 264"/>
                <a:gd name="T49" fmla="*/ 2147483647 h 272"/>
                <a:gd name="T50" fmla="*/ 2147483647 w 264"/>
                <a:gd name="T51" fmla="*/ 2147483647 h 272"/>
                <a:gd name="T52" fmla="*/ 2147483647 w 264"/>
                <a:gd name="T53" fmla="*/ 2147483647 h 272"/>
                <a:gd name="T54" fmla="*/ 2147483647 w 264"/>
                <a:gd name="T55" fmla="*/ 2147483647 h 272"/>
                <a:gd name="T56" fmla="*/ 2147483647 w 264"/>
                <a:gd name="T57" fmla="*/ 2147483647 h 272"/>
                <a:gd name="T58" fmla="*/ 2147483647 w 264"/>
                <a:gd name="T59" fmla="*/ 2147483647 h 272"/>
                <a:gd name="T60" fmla="*/ 2147483647 w 264"/>
                <a:gd name="T61" fmla="*/ 2147483647 h 272"/>
                <a:gd name="T62" fmla="*/ 2147483647 w 264"/>
                <a:gd name="T63" fmla="*/ 2147483647 h 272"/>
                <a:gd name="T64" fmla="*/ 2147483647 w 264"/>
                <a:gd name="T65" fmla="*/ 2147483647 h 272"/>
                <a:gd name="T66" fmla="*/ 2147483647 w 264"/>
                <a:gd name="T67" fmla="*/ 2147483647 h 272"/>
                <a:gd name="T68" fmla="*/ 2147483647 w 264"/>
                <a:gd name="T69" fmla="*/ 2147483647 h 272"/>
                <a:gd name="T70" fmla="*/ 2147483647 w 264"/>
                <a:gd name="T71" fmla="*/ 2147483647 h 272"/>
                <a:gd name="T72" fmla="*/ 2147483647 w 264"/>
                <a:gd name="T73" fmla="*/ 0 h 272"/>
                <a:gd name="T74" fmla="*/ 2147483647 w 264"/>
                <a:gd name="T75" fmla="*/ 0 h 2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64" h="272">
                  <a:moveTo>
                    <a:pt x="216" y="0"/>
                  </a:moveTo>
                  <a:lnTo>
                    <a:pt x="192" y="0"/>
                  </a:lnTo>
                  <a:lnTo>
                    <a:pt x="184" y="0"/>
                  </a:lnTo>
                  <a:lnTo>
                    <a:pt x="168" y="0"/>
                  </a:lnTo>
                  <a:lnTo>
                    <a:pt x="128" y="8"/>
                  </a:lnTo>
                  <a:lnTo>
                    <a:pt x="88" y="24"/>
                  </a:lnTo>
                  <a:lnTo>
                    <a:pt x="96" y="32"/>
                  </a:lnTo>
                  <a:lnTo>
                    <a:pt x="96" y="72"/>
                  </a:lnTo>
                  <a:lnTo>
                    <a:pt x="64" y="80"/>
                  </a:lnTo>
                  <a:lnTo>
                    <a:pt x="64" y="88"/>
                  </a:lnTo>
                  <a:lnTo>
                    <a:pt x="48" y="104"/>
                  </a:lnTo>
                  <a:lnTo>
                    <a:pt x="8" y="112"/>
                  </a:lnTo>
                  <a:lnTo>
                    <a:pt x="0" y="120"/>
                  </a:lnTo>
                  <a:lnTo>
                    <a:pt x="0" y="136"/>
                  </a:lnTo>
                  <a:lnTo>
                    <a:pt x="0" y="144"/>
                  </a:lnTo>
                  <a:lnTo>
                    <a:pt x="48" y="176"/>
                  </a:lnTo>
                  <a:lnTo>
                    <a:pt x="120" y="240"/>
                  </a:lnTo>
                  <a:lnTo>
                    <a:pt x="136" y="248"/>
                  </a:lnTo>
                  <a:lnTo>
                    <a:pt x="152" y="256"/>
                  </a:lnTo>
                  <a:lnTo>
                    <a:pt x="152" y="272"/>
                  </a:lnTo>
                  <a:lnTo>
                    <a:pt x="168" y="272"/>
                  </a:lnTo>
                  <a:lnTo>
                    <a:pt x="184" y="264"/>
                  </a:lnTo>
                  <a:lnTo>
                    <a:pt x="264" y="200"/>
                  </a:lnTo>
                  <a:lnTo>
                    <a:pt x="256" y="184"/>
                  </a:lnTo>
                  <a:lnTo>
                    <a:pt x="248" y="184"/>
                  </a:lnTo>
                  <a:lnTo>
                    <a:pt x="232" y="160"/>
                  </a:lnTo>
                  <a:lnTo>
                    <a:pt x="240" y="152"/>
                  </a:lnTo>
                  <a:lnTo>
                    <a:pt x="240" y="136"/>
                  </a:lnTo>
                  <a:lnTo>
                    <a:pt x="240" y="112"/>
                  </a:lnTo>
                  <a:lnTo>
                    <a:pt x="232" y="104"/>
                  </a:lnTo>
                  <a:lnTo>
                    <a:pt x="232" y="96"/>
                  </a:lnTo>
                  <a:lnTo>
                    <a:pt x="232" y="72"/>
                  </a:lnTo>
                  <a:lnTo>
                    <a:pt x="216" y="64"/>
                  </a:lnTo>
                  <a:lnTo>
                    <a:pt x="208" y="48"/>
                  </a:lnTo>
                  <a:lnTo>
                    <a:pt x="224" y="32"/>
                  </a:lnTo>
                  <a:lnTo>
                    <a:pt x="224" y="8"/>
                  </a:lnTo>
                  <a:lnTo>
                    <a:pt x="224" y="0"/>
                  </a:lnTo>
                  <a:lnTo>
                    <a:pt x="216"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 name="Freeform 31"/>
            <p:cNvSpPr>
              <a:spLocks/>
            </p:cNvSpPr>
            <p:nvPr/>
          </p:nvSpPr>
          <p:spPr bwMode="auto">
            <a:xfrm>
              <a:off x="4014697" y="3317163"/>
              <a:ext cx="215840" cy="406344"/>
            </a:xfrm>
            <a:custGeom>
              <a:avLst/>
              <a:gdLst>
                <a:gd name="T0" fmla="*/ 2147483647 w 136"/>
                <a:gd name="T1" fmla="*/ 2147483647 h 240"/>
                <a:gd name="T2" fmla="*/ 2147483647 w 136"/>
                <a:gd name="T3" fmla="*/ 2147483647 h 240"/>
                <a:gd name="T4" fmla="*/ 2147483647 w 136"/>
                <a:gd name="T5" fmla="*/ 2147483647 h 240"/>
                <a:gd name="T6" fmla="*/ 2147483647 w 136"/>
                <a:gd name="T7" fmla="*/ 2147483647 h 240"/>
                <a:gd name="T8" fmla="*/ 0 w 136"/>
                <a:gd name="T9" fmla="*/ 2147483647 h 240"/>
                <a:gd name="T10" fmla="*/ 0 w 136"/>
                <a:gd name="T11" fmla="*/ 2147483647 h 240"/>
                <a:gd name="T12" fmla="*/ 2147483647 w 136"/>
                <a:gd name="T13" fmla="*/ 2147483647 h 240"/>
                <a:gd name="T14" fmla="*/ 2147483647 w 136"/>
                <a:gd name="T15" fmla="*/ 2147483647 h 240"/>
                <a:gd name="T16" fmla="*/ 2147483647 w 136"/>
                <a:gd name="T17" fmla="*/ 2147483647 h 240"/>
                <a:gd name="T18" fmla="*/ 2147483647 w 136"/>
                <a:gd name="T19" fmla="*/ 2147483647 h 240"/>
                <a:gd name="T20" fmla="*/ 2147483647 w 136"/>
                <a:gd name="T21" fmla="*/ 2147483647 h 240"/>
                <a:gd name="T22" fmla="*/ 2147483647 w 136"/>
                <a:gd name="T23" fmla="*/ 2147483647 h 240"/>
                <a:gd name="T24" fmla="*/ 2147483647 w 136"/>
                <a:gd name="T25" fmla="*/ 2147483647 h 240"/>
                <a:gd name="T26" fmla="*/ 2147483647 w 136"/>
                <a:gd name="T27" fmla="*/ 2147483647 h 240"/>
                <a:gd name="T28" fmla="*/ 2147483647 w 136"/>
                <a:gd name="T29" fmla="*/ 2147483647 h 240"/>
                <a:gd name="T30" fmla="*/ 2147483647 w 136"/>
                <a:gd name="T31" fmla="*/ 2147483647 h 240"/>
                <a:gd name="T32" fmla="*/ 2147483647 w 136"/>
                <a:gd name="T33" fmla="*/ 2147483647 h 240"/>
                <a:gd name="T34" fmla="*/ 2147483647 w 136"/>
                <a:gd name="T35" fmla="*/ 2147483647 h 240"/>
                <a:gd name="T36" fmla="*/ 2147483647 w 136"/>
                <a:gd name="T37" fmla="*/ 2147483647 h 240"/>
                <a:gd name="T38" fmla="*/ 2147483647 w 136"/>
                <a:gd name="T39" fmla="*/ 2147483647 h 240"/>
                <a:gd name="T40" fmla="*/ 2147483647 w 136"/>
                <a:gd name="T41" fmla="*/ 2147483647 h 240"/>
                <a:gd name="T42" fmla="*/ 2147483647 w 136"/>
                <a:gd name="T43" fmla="*/ 2147483647 h 240"/>
                <a:gd name="T44" fmla="*/ 2147483647 w 136"/>
                <a:gd name="T45" fmla="*/ 2147483647 h 240"/>
                <a:gd name="T46" fmla="*/ 2147483647 w 136"/>
                <a:gd name="T47" fmla="*/ 2147483647 h 240"/>
                <a:gd name="T48" fmla="*/ 2147483647 w 136"/>
                <a:gd name="T49" fmla="*/ 2147483647 h 240"/>
                <a:gd name="T50" fmla="*/ 2147483647 w 136"/>
                <a:gd name="T51" fmla="*/ 2147483647 h 240"/>
                <a:gd name="T52" fmla="*/ 2147483647 w 136"/>
                <a:gd name="T53" fmla="*/ 0 h 240"/>
                <a:gd name="T54" fmla="*/ 2147483647 w 136"/>
                <a:gd name="T55" fmla="*/ 0 h 240"/>
                <a:gd name="T56" fmla="*/ 2147483647 w 136"/>
                <a:gd name="T57" fmla="*/ 2147483647 h 2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6" h="240">
                  <a:moveTo>
                    <a:pt x="16" y="24"/>
                  </a:moveTo>
                  <a:lnTo>
                    <a:pt x="24" y="40"/>
                  </a:lnTo>
                  <a:lnTo>
                    <a:pt x="32" y="40"/>
                  </a:lnTo>
                  <a:lnTo>
                    <a:pt x="24" y="88"/>
                  </a:lnTo>
                  <a:lnTo>
                    <a:pt x="0" y="136"/>
                  </a:lnTo>
                  <a:lnTo>
                    <a:pt x="0" y="144"/>
                  </a:lnTo>
                  <a:lnTo>
                    <a:pt x="8" y="152"/>
                  </a:lnTo>
                  <a:lnTo>
                    <a:pt x="16" y="160"/>
                  </a:lnTo>
                  <a:lnTo>
                    <a:pt x="16" y="184"/>
                  </a:lnTo>
                  <a:lnTo>
                    <a:pt x="24" y="200"/>
                  </a:lnTo>
                  <a:lnTo>
                    <a:pt x="8" y="200"/>
                  </a:lnTo>
                  <a:lnTo>
                    <a:pt x="8" y="208"/>
                  </a:lnTo>
                  <a:lnTo>
                    <a:pt x="16" y="216"/>
                  </a:lnTo>
                  <a:lnTo>
                    <a:pt x="24" y="240"/>
                  </a:lnTo>
                  <a:lnTo>
                    <a:pt x="64" y="232"/>
                  </a:lnTo>
                  <a:lnTo>
                    <a:pt x="72" y="224"/>
                  </a:lnTo>
                  <a:lnTo>
                    <a:pt x="72" y="216"/>
                  </a:lnTo>
                  <a:lnTo>
                    <a:pt x="96" y="208"/>
                  </a:lnTo>
                  <a:lnTo>
                    <a:pt x="112" y="192"/>
                  </a:lnTo>
                  <a:lnTo>
                    <a:pt x="120" y="184"/>
                  </a:lnTo>
                  <a:lnTo>
                    <a:pt x="128" y="176"/>
                  </a:lnTo>
                  <a:lnTo>
                    <a:pt x="112" y="152"/>
                  </a:lnTo>
                  <a:lnTo>
                    <a:pt x="128" y="112"/>
                  </a:lnTo>
                  <a:lnTo>
                    <a:pt x="136" y="112"/>
                  </a:lnTo>
                  <a:lnTo>
                    <a:pt x="136" y="104"/>
                  </a:lnTo>
                  <a:lnTo>
                    <a:pt x="136" y="56"/>
                  </a:lnTo>
                  <a:lnTo>
                    <a:pt x="40" y="0"/>
                  </a:lnTo>
                  <a:lnTo>
                    <a:pt x="16" y="0"/>
                  </a:lnTo>
                  <a:lnTo>
                    <a:pt x="16"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 name="Freeform 32"/>
            <p:cNvSpPr>
              <a:spLocks/>
            </p:cNvSpPr>
            <p:nvPr/>
          </p:nvSpPr>
          <p:spPr bwMode="auto">
            <a:xfrm>
              <a:off x="4624957" y="3452611"/>
              <a:ext cx="217124" cy="135448"/>
            </a:xfrm>
            <a:custGeom>
              <a:avLst/>
              <a:gdLst>
                <a:gd name="T0" fmla="*/ 0 w 136"/>
                <a:gd name="T1" fmla="*/ 2147483647 h 80"/>
                <a:gd name="T2" fmla="*/ 2147483647 w 136"/>
                <a:gd name="T3" fmla="*/ 2147483647 h 80"/>
                <a:gd name="T4" fmla="*/ 2147483647 w 136"/>
                <a:gd name="T5" fmla="*/ 2147483647 h 80"/>
                <a:gd name="T6" fmla="*/ 2147483647 w 136"/>
                <a:gd name="T7" fmla="*/ 2147483647 h 80"/>
                <a:gd name="T8" fmla="*/ 2147483647 w 136"/>
                <a:gd name="T9" fmla="*/ 0 h 80"/>
                <a:gd name="T10" fmla="*/ 2147483647 w 136"/>
                <a:gd name="T11" fmla="*/ 2147483647 h 80"/>
                <a:gd name="T12" fmla="*/ 2147483647 w 136"/>
                <a:gd name="T13" fmla="*/ 2147483647 h 80"/>
                <a:gd name="T14" fmla="*/ 2147483647 w 136"/>
                <a:gd name="T15" fmla="*/ 2147483647 h 80"/>
                <a:gd name="T16" fmla="*/ 2147483647 w 136"/>
                <a:gd name="T17" fmla="*/ 2147483647 h 80"/>
                <a:gd name="T18" fmla="*/ 2147483647 w 136"/>
                <a:gd name="T19" fmla="*/ 2147483647 h 80"/>
                <a:gd name="T20" fmla="*/ 2147483647 w 136"/>
                <a:gd name="T21" fmla="*/ 2147483647 h 80"/>
                <a:gd name="T22" fmla="*/ 2147483647 w 136"/>
                <a:gd name="T23" fmla="*/ 2147483647 h 80"/>
                <a:gd name="T24" fmla="*/ 2147483647 w 136"/>
                <a:gd name="T25" fmla="*/ 2147483647 h 80"/>
                <a:gd name="T26" fmla="*/ 2147483647 w 136"/>
                <a:gd name="T27" fmla="*/ 2147483647 h 80"/>
                <a:gd name="T28" fmla="*/ 0 w 136"/>
                <a:gd name="T29" fmla="*/ 2147483647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6" h="80">
                  <a:moveTo>
                    <a:pt x="0" y="24"/>
                  </a:moveTo>
                  <a:lnTo>
                    <a:pt x="16" y="16"/>
                  </a:lnTo>
                  <a:lnTo>
                    <a:pt x="40" y="48"/>
                  </a:lnTo>
                  <a:lnTo>
                    <a:pt x="88" y="8"/>
                  </a:lnTo>
                  <a:lnTo>
                    <a:pt x="128" y="0"/>
                  </a:lnTo>
                  <a:lnTo>
                    <a:pt x="136" y="16"/>
                  </a:lnTo>
                  <a:lnTo>
                    <a:pt x="136" y="24"/>
                  </a:lnTo>
                  <a:lnTo>
                    <a:pt x="128" y="24"/>
                  </a:lnTo>
                  <a:lnTo>
                    <a:pt x="128" y="32"/>
                  </a:lnTo>
                  <a:lnTo>
                    <a:pt x="96" y="48"/>
                  </a:lnTo>
                  <a:lnTo>
                    <a:pt x="64" y="72"/>
                  </a:lnTo>
                  <a:lnTo>
                    <a:pt x="40" y="72"/>
                  </a:lnTo>
                  <a:lnTo>
                    <a:pt x="32" y="80"/>
                  </a:lnTo>
                  <a:lnTo>
                    <a:pt x="16" y="80"/>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 name="Freeform 33"/>
            <p:cNvSpPr>
              <a:spLocks/>
            </p:cNvSpPr>
            <p:nvPr/>
          </p:nvSpPr>
          <p:spPr bwMode="auto">
            <a:xfrm>
              <a:off x="4829234" y="3276118"/>
              <a:ext cx="152886" cy="202488"/>
            </a:xfrm>
            <a:custGeom>
              <a:avLst/>
              <a:gdLst>
                <a:gd name="T0" fmla="*/ 2147483647 w 96"/>
                <a:gd name="T1" fmla="*/ 2147483647 h 120"/>
                <a:gd name="T2" fmla="*/ 2147483647 w 96"/>
                <a:gd name="T3" fmla="*/ 2147483647 h 120"/>
                <a:gd name="T4" fmla="*/ 2147483647 w 96"/>
                <a:gd name="T5" fmla="*/ 2147483647 h 120"/>
                <a:gd name="T6" fmla="*/ 2147483647 w 96"/>
                <a:gd name="T7" fmla="*/ 2147483647 h 120"/>
                <a:gd name="T8" fmla="*/ 2147483647 w 96"/>
                <a:gd name="T9" fmla="*/ 2147483647 h 120"/>
                <a:gd name="T10" fmla="*/ 2147483647 w 96"/>
                <a:gd name="T11" fmla="*/ 2147483647 h 120"/>
                <a:gd name="T12" fmla="*/ 2147483647 w 96"/>
                <a:gd name="T13" fmla="*/ 2147483647 h 120"/>
                <a:gd name="T14" fmla="*/ 2147483647 w 96"/>
                <a:gd name="T15" fmla="*/ 2147483647 h 120"/>
                <a:gd name="T16" fmla="*/ 2147483647 w 96"/>
                <a:gd name="T17" fmla="*/ 2147483647 h 120"/>
                <a:gd name="T18" fmla="*/ 2147483647 w 96"/>
                <a:gd name="T19" fmla="*/ 2147483647 h 120"/>
                <a:gd name="T20" fmla="*/ 2147483647 w 96"/>
                <a:gd name="T21" fmla="*/ 2147483647 h 120"/>
                <a:gd name="T22" fmla="*/ 2147483647 w 96"/>
                <a:gd name="T23" fmla="*/ 0 h 120"/>
                <a:gd name="T24" fmla="*/ 2147483647 w 96"/>
                <a:gd name="T25" fmla="*/ 2147483647 h 120"/>
                <a:gd name="T26" fmla="*/ 2147483647 w 96"/>
                <a:gd name="T27" fmla="*/ 2147483647 h 120"/>
                <a:gd name="T28" fmla="*/ 2147483647 w 96"/>
                <a:gd name="T29" fmla="*/ 2147483647 h 120"/>
                <a:gd name="T30" fmla="*/ 2147483647 w 96"/>
                <a:gd name="T31" fmla="*/ 2147483647 h 120"/>
                <a:gd name="T32" fmla="*/ 2147483647 w 96"/>
                <a:gd name="T33" fmla="*/ 2147483647 h 120"/>
                <a:gd name="T34" fmla="*/ 2147483647 w 96"/>
                <a:gd name="T35" fmla="*/ 2147483647 h 120"/>
                <a:gd name="T36" fmla="*/ 2147483647 w 96"/>
                <a:gd name="T37" fmla="*/ 2147483647 h 120"/>
                <a:gd name="T38" fmla="*/ 0 w 96"/>
                <a:gd name="T39" fmla="*/ 2147483647 h 120"/>
                <a:gd name="T40" fmla="*/ 2147483647 w 96"/>
                <a:gd name="T41" fmla="*/ 2147483647 h 120"/>
                <a:gd name="T42" fmla="*/ 2147483647 w 96"/>
                <a:gd name="T43" fmla="*/ 2147483647 h 1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6" h="120">
                  <a:moveTo>
                    <a:pt x="24" y="120"/>
                  </a:moveTo>
                  <a:lnTo>
                    <a:pt x="32" y="120"/>
                  </a:lnTo>
                  <a:lnTo>
                    <a:pt x="40" y="104"/>
                  </a:lnTo>
                  <a:lnTo>
                    <a:pt x="56" y="104"/>
                  </a:lnTo>
                  <a:lnTo>
                    <a:pt x="64" y="88"/>
                  </a:lnTo>
                  <a:lnTo>
                    <a:pt x="72" y="88"/>
                  </a:lnTo>
                  <a:lnTo>
                    <a:pt x="72" y="72"/>
                  </a:lnTo>
                  <a:lnTo>
                    <a:pt x="88" y="48"/>
                  </a:lnTo>
                  <a:lnTo>
                    <a:pt x="96" y="32"/>
                  </a:lnTo>
                  <a:lnTo>
                    <a:pt x="80" y="16"/>
                  </a:lnTo>
                  <a:lnTo>
                    <a:pt x="56" y="8"/>
                  </a:lnTo>
                  <a:lnTo>
                    <a:pt x="48" y="0"/>
                  </a:lnTo>
                  <a:lnTo>
                    <a:pt x="40" y="8"/>
                  </a:lnTo>
                  <a:lnTo>
                    <a:pt x="40" y="16"/>
                  </a:lnTo>
                  <a:lnTo>
                    <a:pt x="32" y="16"/>
                  </a:lnTo>
                  <a:lnTo>
                    <a:pt x="40" y="24"/>
                  </a:lnTo>
                  <a:lnTo>
                    <a:pt x="48" y="32"/>
                  </a:lnTo>
                  <a:lnTo>
                    <a:pt x="48" y="48"/>
                  </a:lnTo>
                  <a:lnTo>
                    <a:pt x="32" y="80"/>
                  </a:lnTo>
                  <a:lnTo>
                    <a:pt x="0" y="104"/>
                  </a:lnTo>
                  <a:lnTo>
                    <a:pt x="8" y="120"/>
                  </a:lnTo>
                  <a:lnTo>
                    <a:pt x="24" y="12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 name="Freeform 34"/>
            <p:cNvSpPr>
              <a:spLocks/>
            </p:cNvSpPr>
            <p:nvPr/>
          </p:nvSpPr>
          <p:spPr bwMode="auto">
            <a:xfrm>
              <a:off x="4447661" y="3085943"/>
              <a:ext cx="457374" cy="447389"/>
            </a:xfrm>
            <a:custGeom>
              <a:avLst/>
              <a:gdLst>
                <a:gd name="T0" fmla="*/ 2147483647 w 288"/>
                <a:gd name="T1" fmla="*/ 2147483647 h 264"/>
                <a:gd name="T2" fmla="*/ 2147483647 w 288"/>
                <a:gd name="T3" fmla="*/ 2147483647 h 264"/>
                <a:gd name="T4" fmla="*/ 2147483647 w 288"/>
                <a:gd name="T5" fmla="*/ 2147483647 h 264"/>
                <a:gd name="T6" fmla="*/ 2147483647 w 288"/>
                <a:gd name="T7" fmla="*/ 2147483647 h 264"/>
                <a:gd name="T8" fmla="*/ 2147483647 w 288"/>
                <a:gd name="T9" fmla="*/ 2147483647 h 264"/>
                <a:gd name="T10" fmla="*/ 2147483647 w 288"/>
                <a:gd name="T11" fmla="*/ 2147483647 h 264"/>
                <a:gd name="T12" fmla="*/ 2147483647 w 288"/>
                <a:gd name="T13" fmla="*/ 2147483647 h 264"/>
                <a:gd name="T14" fmla="*/ 2147483647 w 288"/>
                <a:gd name="T15" fmla="*/ 2147483647 h 264"/>
                <a:gd name="T16" fmla="*/ 2147483647 w 288"/>
                <a:gd name="T17" fmla="*/ 2147483647 h 264"/>
                <a:gd name="T18" fmla="*/ 2147483647 w 288"/>
                <a:gd name="T19" fmla="*/ 2147483647 h 264"/>
                <a:gd name="T20" fmla="*/ 2147483647 w 288"/>
                <a:gd name="T21" fmla="*/ 2147483647 h 264"/>
                <a:gd name="T22" fmla="*/ 2147483647 w 288"/>
                <a:gd name="T23" fmla="*/ 2147483647 h 264"/>
                <a:gd name="T24" fmla="*/ 2147483647 w 288"/>
                <a:gd name="T25" fmla="*/ 2147483647 h 264"/>
                <a:gd name="T26" fmla="*/ 2147483647 w 288"/>
                <a:gd name="T27" fmla="*/ 2147483647 h 264"/>
                <a:gd name="T28" fmla="*/ 2147483647 w 288"/>
                <a:gd name="T29" fmla="*/ 2147483647 h 264"/>
                <a:gd name="T30" fmla="*/ 2147483647 w 288"/>
                <a:gd name="T31" fmla="*/ 2147483647 h 264"/>
                <a:gd name="T32" fmla="*/ 2147483647 w 288"/>
                <a:gd name="T33" fmla="*/ 2147483647 h 264"/>
                <a:gd name="T34" fmla="*/ 2147483647 w 288"/>
                <a:gd name="T35" fmla="*/ 2147483647 h 264"/>
                <a:gd name="T36" fmla="*/ 2147483647 w 288"/>
                <a:gd name="T37" fmla="*/ 2147483647 h 264"/>
                <a:gd name="T38" fmla="*/ 2147483647 w 288"/>
                <a:gd name="T39" fmla="*/ 2147483647 h 264"/>
                <a:gd name="T40" fmla="*/ 2147483647 w 288"/>
                <a:gd name="T41" fmla="*/ 2147483647 h 264"/>
                <a:gd name="T42" fmla="*/ 2147483647 w 288"/>
                <a:gd name="T43" fmla="*/ 2147483647 h 264"/>
                <a:gd name="T44" fmla="*/ 2147483647 w 288"/>
                <a:gd name="T45" fmla="*/ 2147483647 h 264"/>
                <a:gd name="T46" fmla="*/ 2147483647 w 288"/>
                <a:gd name="T47" fmla="*/ 2147483647 h 264"/>
                <a:gd name="T48" fmla="*/ 2147483647 w 288"/>
                <a:gd name="T49" fmla="*/ 2147483647 h 264"/>
                <a:gd name="T50" fmla="*/ 2147483647 w 288"/>
                <a:gd name="T51" fmla="*/ 2147483647 h 264"/>
                <a:gd name="T52" fmla="*/ 2147483647 w 288"/>
                <a:gd name="T53" fmla="*/ 2147483647 h 264"/>
                <a:gd name="T54" fmla="*/ 2147483647 w 288"/>
                <a:gd name="T55" fmla="*/ 2147483647 h 264"/>
                <a:gd name="T56" fmla="*/ 2147483647 w 288"/>
                <a:gd name="T57" fmla="*/ 2147483647 h 264"/>
                <a:gd name="T58" fmla="*/ 2147483647 w 288"/>
                <a:gd name="T59" fmla="*/ 2147483647 h 264"/>
                <a:gd name="T60" fmla="*/ 2147483647 w 288"/>
                <a:gd name="T61" fmla="*/ 2147483647 h 264"/>
                <a:gd name="T62" fmla="*/ 2147483647 w 288"/>
                <a:gd name="T63" fmla="*/ 2147483647 h 264"/>
                <a:gd name="T64" fmla="*/ 2147483647 w 288"/>
                <a:gd name="T65" fmla="*/ 2147483647 h 264"/>
                <a:gd name="T66" fmla="*/ 2147483647 w 288"/>
                <a:gd name="T67" fmla="*/ 2147483647 h 264"/>
                <a:gd name="T68" fmla="*/ 0 w 288"/>
                <a:gd name="T69" fmla="*/ 2147483647 h 264"/>
                <a:gd name="T70" fmla="*/ 0 w 288"/>
                <a:gd name="T71" fmla="*/ 2147483647 h 264"/>
                <a:gd name="T72" fmla="*/ 2147483647 w 288"/>
                <a:gd name="T73" fmla="*/ 2147483647 h 264"/>
                <a:gd name="T74" fmla="*/ 2147483647 w 288"/>
                <a:gd name="T75" fmla="*/ 2147483647 h 264"/>
                <a:gd name="T76" fmla="*/ 2147483647 w 288"/>
                <a:gd name="T77" fmla="*/ 2147483647 h 264"/>
                <a:gd name="T78" fmla="*/ 2147483647 w 288"/>
                <a:gd name="T79" fmla="*/ 2147483647 h 264"/>
                <a:gd name="T80" fmla="*/ 2147483647 w 288"/>
                <a:gd name="T81" fmla="*/ 2147483647 h 264"/>
                <a:gd name="T82" fmla="*/ 2147483647 w 288"/>
                <a:gd name="T83" fmla="*/ 0 h 264"/>
                <a:gd name="T84" fmla="*/ 2147483647 w 288"/>
                <a:gd name="T85" fmla="*/ 2147483647 h 264"/>
                <a:gd name="T86" fmla="*/ 2147483647 w 288"/>
                <a:gd name="T87" fmla="*/ 2147483647 h 264"/>
                <a:gd name="T88" fmla="*/ 2147483647 w 288"/>
                <a:gd name="T89" fmla="*/ 2147483647 h 264"/>
                <a:gd name="T90" fmla="*/ 2147483647 w 288"/>
                <a:gd name="T91" fmla="*/ 2147483647 h 264"/>
                <a:gd name="T92" fmla="*/ 2147483647 w 288"/>
                <a:gd name="T93" fmla="*/ 2147483647 h 2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88" h="264">
                  <a:moveTo>
                    <a:pt x="128" y="48"/>
                  </a:moveTo>
                  <a:lnTo>
                    <a:pt x="136" y="48"/>
                  </a:lnTo>
                  <a:lnTo>
                    <a:pt x="152" y="48"/>
                  </a:lnTo>
                  <a:lnTo>
                    <a:pt x="176" y="56"/>
                  </a:lnTo>
                  <a:lnTo>
                    <a:pt x="200" y="80"/>
                  </a:lnTo>
                  <a:lnTo>
                    <a:pt x="208" y="104"/>
                  </a:lnTo>
                  <a:lnTo>
                    <a:pt x="216" y="120"/>
                  </a:lnTo>
                  <a:lnTo>
                    <a:pt x="216" y="128"/>
                  </a:lnTo>
                  <a:lnTo>
                    <a:pt x="216" y="136"/>
                  </a:lnTo>
                  <a:lnTo>
                    <a:pt x="224" y="136"/>
                  </a:lnTo>
                  <a:lnTo>
                    <a:pt x="232" y="136"/>
                  </a:lnTo>
                  <a:lnTo>
                    <a:pt x="240" y="136"/>
                  </a:lnTo>
                  <a:lnTo>
                    <a:pt x="248" y="136"/>
                  </a:lnTo>
                  <a:lnTo>
                    <a:pt x="256" y="136"/>
                  </a:lnTo>
                  <a:lnTo>
                    <a:pt x="264" y="136"/>
                  </a:lnTo>
                  <a:lnTo>
                    <a:pt x="264" y="128"/>
                  </a:lnTo>
                  <a:lnTo>
                    <a:pt x="272" y="128"/>
                  </a:lnTo>
                  <a:lnTo>
                    <a:pt x="280" y="136"/>
                  </a:lnTo>
                  <a:lnTo>
                    <a:pt x="288" y="144"/>
                  </a:lnTo>
                  <a:lnTo>
                    <a:pt x="288" y="160"/>
                  </a:lnTo>
                  <a:lnTo>
                    <a:pt x="272" y="192"/>
                  </a:lnTo>
                  <a:lnTo>
                    <a:pt x="240" y="216"/>
                  </a:lnTo>
                  <a:lnTo>
                    <a:pt x="200" y="224"/>
                  </a:lnTo>
                  <a:lnTo>
                    <a:pt x="152" y="264"/>
                  </a:lnTo>
                  <a:lnTo>
                    <a:pt x="128" y="232"/>
                  </a:lnTo>
                  <a:lnTo>
                    <a:pt x="112" y="240"/>
                  </a:lnTo>
                  <a:lnTo>
                    <a:pt x="112" y="232"/>
                  </a:lnTo>
                  <a:lnTo>
                    <a:pt x="88" y="192"/>
                  </a:lnTo>
                  <a:lnTo>
                    <a:pt x="72" y="184"/>
                  </a:lnTo>
                  <a:lnTo>
                    <a:pt x="64" y="168"/>
                  </a:lnTo>
                  <a:lnTo>
                    <a:pt x="64" y="144"/>
                  </a:lnTo>
                  <a:lnTo>
                    <a:pt x="56" y="128"/>
                  </a:lnTo>
                  <a:lnTo>
                    <a:pt x="40" y="120"/>
                  </a:lnTo>
                  <a:lnTo>
                    <a:pt x="8" y="64"/>
                  </a:lnTo>
                  <a:lnTo>
                    <a:pt x="0" y="64"/>
                  </a:lnTo>
                  <a:lnTo>
                    <a:pt x="0" y="40"/>
                  </a:lnTo>
                  <a:lnTo>
                    <a:pt x="16" y="40"/>
                  </a:lnTo>
                  <a:lnTo>
                    <a:pt x="24" y="32"/>
                  </a:lnTo>
                  <a:lnTo>
                    <a:pt x="32" y="32"/>
                  </a:lnTo>
                  <a:lnTo>
                    <a:pt x="40" y="24"/>
                  </a:lnTo>
                  <a:lnTo>
                    <a:pt x="24" y="8"/>
                  </a:lnTo>
                  <a:lnTo>
                    <a:pt x="56" y="0"/>
                  </a:lnTo>
                  <a:lnTo>
                    <a:pt x="72" y="8"/>
                  </a:lnTo>
                  <a:lnTo>
                    <a:pt x="104" y="24"/>
                  </a:lnTo>
                  <a:lnTo>
                    <a:pt x="112" y="24"/>
                  </a:lnTo>
                  <a:lnTo>
                    <a:pt x="112" y="40"/>
                  </a:lnTo>
                  <a:lnTo>
                    <a:pt x="128" y="4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6" name="Freeform 35"/>
            <p:cNvSpPr>
              <a:spLocks/>
            </p:cNvSpPr>
            <p:nvPr/>
          </p:nvSpPr>
          <p:spPr bwMode="auto">
            <a:xfrm>
              <a:off x="4777844" y="3248755"/>
              <a:ext cx="25695" cy="41045"/>
            </a:xfrm>
            <a:custGeom>
              <a:avLst/>
              <a:gdLst>
                <a:gd name="T0" fmla="*/ 0 w 16"/>
                <a:gd name="T1" fmla="*/ 2147483647 h 24"/>
                <a:gd name="T2" fmla="*/ 2147483647 w 16"/>
                <a:gd name="T3" fmla="*/ 0 h 24"/>
                <a:gd name="T4" fmla="*/ 2147483647 w 16"/>
                <a:gd name="T5" fmla="*/ 0 h 24"/>
                <a:gd name="T6" fmla="*/ 2147483647 w 16"/>
                <a:gd name="T7" fmla="*/ 2147483647 h 24"/>
                <a:gd name="T8" fmla="*/ 2147483647 w 16"/>
                <a:gd name="T9" fmla="*/ 2147483647 h 24"/>
                <a:gd name="T10" fmla="*/ 0 w 16"/>
                <a:gd name="T11" fmla="*/ 2147483647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24">
                  <a:moveTo>
                    <a:pt x="0" y="8"/>
                  </a:moveTo>
                  <a:lnTo>
                    <a:pt x="8" y="0"/>
                  </a:lnTo>
                  <a:lnTo>
                    <a:pt x="16" y="0"/>
                  </a:lnTo>
                  <a:lnTo>
                    <a:pt x="16" y="16"/>
                  </a:lnTo>
                  <a:lnTo>
                    <a:pt x="8" y="24"/>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7" name="Freeform 36"/>
            <p:cNvSpPr>
              <a:spLocks/>
            </p:cNvSpPr>
            <p:nvPr/>
          </p:nvSpPr>
          <p:spPr bwMode="auto">
            <a:xfrm>
              <a:off x="4790691" y="3248755"/>
              <a:ext cx="114344" cy="68408"/>
            </a:xfrm>
            <a:custGeom>
              <a:avLst/>
              <a:gdLst>
                <a:gd name="T0" fmla="*/ 2147483647 w 72"/>
                <a:gd name="T1" fmla="*/ 2147483647 h 40"/>
                <a:gd name="T2" fmla="*/ 2147483647 w 72"/>
                <a:gd name="T3" fmla="*/ 2147483647 h 40"/>
                <a:gd name="T4" fmla="*/ 2147483647 w 72"/>
                <a:gd name="T5" fmla="*/ 2147483647 h 40"/>
                <a:gd name="T6" fmla="*/ 2147483647 w 72"/>
                <a:gd name="T7" fmla="*/ 2147483647 h 40"/>
                <a:gd name="T8" fmla="*/ 2147483647 w 72"/>
                <a:gd name="T9" fmla="*/ 2147483647 h 40"/>
                <a:gd name="T10" fmla="*/ 2147483647 w 72"/>
                <a:gd name="T11" fmla="*/ 2147483647 h 40"/>
                <a:gd name="T12" fmla="*/ 2147483647 w 72"/>
                <a:gd name="T13" fmla="*/ 2147483647 h 40"/>
                <a:gd name="T14" fmla="*/ 2147483647 w 72"/>
                <a:gd name="T15" fmla="*/ 2147483647 h 40"/>
                <a:gd name="T16" fmla="*/ 2147483647 w 72"/>
                <a:gd name="T17" fmla="*/ 2147483647 h 40"/>
                <a:gd name="T18" fmla="*/ 2147483647 w 72"/>
                <a:gd name="T19" fmla="*/ 2147483647 h 40"/>
                <a:gd name="T20" fmla="*/ 2147483647 w 72"/>
                <a:gd name="T21" fmla="*/ 2147483647 h 40"/>
                <a:gd name="T22" fmla="*/ 2147483647 w 72"/>
                <a:gd name="T23" fmla="*/ 2147483647 h 40"/>
                <a:gd name="T24" fmla="*/ 0 w 72"/>
                <a:gd name="T25" fmla="*/ 2147483647 h 40"/>
                <a:gd name="T26" fmla="*/ 0 w 72"/>
                <a:gd name="T27" fmla="*/ 2147483647 h 40"/>
                <a:gd name="T28" fmla="*/ 0 w 72"/>
                <a:gd name="T29" fmla="*/ 2147483647 h 40"/>
                <a:gd name="T30" fmla="*/ 2147483647 w 72"/>
                <a:gd name="T31" fmla="*/ 2147483647 h 40"/>
                <a:gd name="T32" fmla="*/ 2147483647 w 72"/>
                <a:gd name="T33" fmla="*/ 2147483647 h 40"/>
                <a:gd name="T34" fmla="*/ 2147483647 w 72"/>
                <a:gd name="T35" fmla="*/ 2147483647 h 40"/>
                <a:gd name="T36" fmla="*/ 2147483647 w 72"/>
                <a:gd name="T37" fmla="*/ 0 h 40"/>
                <a:gd name="T38" fmla="*/ 2147483647 w 72"/>
                <a:gd name="T39" fmla="*/ 2147483647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2" h="40">
                  <a:moveTo>
                    <a:pt x="72" y="8"/>
                  </a:moveTo>
                  <a:lnTo>
                    <a:pt x="72" y="16"/>
                  </a:lnTo>
                  <a:lnTo>
                    <a:pt x="64" y="24"/>
                  </a:lnTo>
                  <a:lnTo>
                    <a:pt x="64" y="32"/>
                  </a:lnTo>
                  <a:lnTo>
                    <a:pt x="56" y="32"/>
                  </a:lnTo>
                  <a:lnTo>
                    <a:pt x="48" y="32"/>
                  </a:lnTo>
                  <a:lnTo>
                    <a:pt x="48" y="40"/>
                  </a:lnTo>
                  <a:lnTo>
                    <a:pt x="40" y="40"/>
                  </a:lnTo>
                  <a:lnTo>
                    <a:pt x="32" y="40"/>
                  </a:lnTo>
                  <a:lnTo>
                    <a:pt x="24" y="40"/>
                  </a:lnTo>
                  <a:lnTo>
                    <a:pt x="16" y="40"/>
                  </a:lnTo>
                  <a:lnTo>
                    <a:pt x="8" y="40"/>
                  </a:lnTo>
                  <a:lnTo>
                    <a:pt x="0" y="40"/>
                  </a:lnTo>
                  <a:lnTo>
                    <a:pt x="0" y="32"/>
                  </a:lnTo>
                  <a:lnTo>
                    <a:pt x="0" y="24"/>
                  </a:lnTo>
                  <a:lnTo>
                    <a:pt x="16" y="32"/>
                  </a:lnTo>
                  <a:lnTo>
                    <a:pt x="24" y="24"/>
                  </a:lnTo>
                  <a:lnTo>
                    <a:pt x="40" y="24"/>
                  </a:lnTo>
                  <a:lnTo>
                    <a:pt x="64" y="0"/>
                  </a:lnTo>
                  <a:lnTo>
                    <a:pt x="72"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8" name="Freeform 37"/>
            <p:cNvSpPr>
              <a:spLocks/>
            </p:cNvSpPr>
            <p:nvPr/>
          </p:nvSpPr>
          <p:spPr bwMode="auto">
            <a:xfrm>
              <a:off x="4892188" y="3235073"/>
              <a:ext cx="12848" cy="27363"/>
            </a:xfrm>
            <a:custGeom>
              <a:avLst/>
              <a:gdLst>
                <a:gd name="T0" fmla="*/ 2147483647 w 8"/>
                <a:gd name="T1" fmla="*/ 2147483647 h 16"/>
                <a:gd name="T2" fmla="*/ 2147483647 w 8"/>
                <a:gd name="T3" fmla="*/ 0 h 16"/>
                <a:gd name="T4" fmla="*/ 0 w 8"/>
                <a:gd name="T5" fmla="*/ 0 h 16"/>
                <a:gd name="T6" fmla="*/ 0 w 8"/>
                <a:gd name="T7" fmla="*/ 2147483647 h 16"/>
                <a:gd name="T8" fmla="*/ 2147483647 w 8"/>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6">
                  <a:moveTo>
                    <a:pt x="8" y="16"/>
                  </a:moveTo>
                  <a:lnTo>
                    <a:pt x="8" y="0"/>
                  </a:lnTo>
                  <a:lnTo>
                    <a:pt x="0" y="0"/>
                  </a:lnTo>
                  <a:lnTo>
                    <a:pt x="0" y="8"/>
                  </a:lnTo>
                  <a:lnTo>
                    <a:pt x="8"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9" name="Freeform 38"/>
            <p:cNvSpPr>
              <a:spLocks/>
            </p:cNvSpPr>
            <p:nvPr/>
          </p:nvSpPr>
          <p:spPr bwMode="auto">
            <a:xfrm>
              <a:off x="6508416" y="3912313"/>
              <a:ext cx="215840" cy="231219"/>
            </a:xfrm>
            <a:custGeom>
              <a:avLst/>
              <a:gdLst>
                <a:gd name="T0" fmla="*/ 2147483647 w 136"/>
                <a:gd name="T1" fmla="*/ 2147483647 h 136"/>
                <a:gd name="T2" fmla="*/ 2147483647 w 136"/>
                <a:gd name="T3" fmla="*/ 2147483647 h 136"/>
                <a:gd name="T4" fmla="*/ 2147483647 w 136"/>
                <a:gd name="T5" fmla="*/ 2147483647 h 136"/>
                <a:gd name="T6" fmla="*/ 2147483647 w 136"/>
                <a:gd name="T7" fmla="*/ 2147483647 h 136"/>
                <a:gd name="T8" fmla="*/ 2147483647 w 136"/>
                <a:gd name="T9" fmla="*/ 2147483647 h 136"/>
                <a:gd name="T10" fmla="*/ 2147483647 w 136"/>
                <a:gd name="T11" fmla="*/ 2147483647 h 136"/>
                <a:gd name="T12" fmla="*/ 2147483647 w 136"/>
                <a:gd name="T13" fmla="*/ 2147483647 h 136"/>
                <a:gd name="T14" fmla="*/ 2147483647 w 136"/>
                <a:gd name="T15" fmla="*/ 2147483647 h 136"/>
                <a:gd name="T16" fmla="*/ 2147483647 w 136"/>
                <a:gd name="T17" fmla="*/ 2147483647 h 136"/>
                <a:gd name="T18" fmla="*/ 2147483647 w 136"/>
                <a:gd name="T19" fmla="*/ 2147483647 h 136"/>
                <a:gd name="T20" fmla="*/ 2147483647 w 136"/>
                <a:gd name="T21" fmla="*/ 2147483647 h 136"/>
                <a:gd name="T22" fmla="*/ 2147483647 w 136"/>
                <a:gd name="T23" fmla="*/ 2147483647 h 136"/>
                <a:gd name="T24" fmla="*/ 2147483647 w 136"/>
                <a:gd name="T25" fmla="*/ 2147483647 h 136"/>
                <a:gd name="T26" fmla="*/ 2147483647 w 136"/>
                <a:gd name="T27" fmla="*/ 2147483647 h 136"/>
                <a:gd name="T28" fmla="*/ 2147483647 w 136"/>
                <a:gd name="T29" fmla="*/ 2147483647 h 136"/>
                <a:gd name="T30" fmla="*/ 2147483647 w 136"/>
                <a:gd name="T31" fmla="*/ 2147483647 h 136"/>
                <a:gd name="T32" fmla="*/ 2147483647 w 136"/>
                <a:gd name="T33" fmla="*/ 2147483647 h 136"/>
                <a:gd name="T34" fmla="*/ 0 w 136"/>
                <a:gd name="T35" fmla="*/ 2147483647 h 136"/>
                <a:gd name="T36" fmla="*/ 2147483647 w 136"/>
                <a:gd name="T37" fmla="*/ 0 h 136"/>
                <a:gd name="T38" fmla="*/ 2147483647 w 136"/>
                <a:gd name="T39" fmla="*/ 0 h 136"/>
                <a:gd name="T40" fmla="*/ 2147483647 w 136"/>
                <a:gd name="T41" fmla="*/ 2147483647 h 136"/>
                <a:gd name="T42" fmla="*/ 2147483647 w 136"/>
                <a:gd name="T43" fmla="*/ 2147483647 h 136"/>
                <a:gd name="T44" fmla="*/ 2147483647 w 136"/>
                <a:gd name="T45" fmla="*/ 2147483647 h 136"/>
                <a:gd name="T46" fmla="*/ 2147483647 w 136"/>
                <a:gd name="T47" fmla="*/ 2147483647 h 136"/>
                <a:gd name="T48" fmla="*/ 2147483647 w 136"/>
                <a:gd name="T49" fmla="*/ 2147483647 h 136"/>
                <a:gd name="T50" fmla="*/ 2147483647 w 136"/>
                <a:gd name="T51" fmla="*/ 2147483647 h 136"/>
                <a:gd name="T52" fmla="*/ 2147483647 w 136"/>
                <a:gd name="T53" fmla="*/ 2147483647 h 136"/>
                <a:gd name="T54" fmla="*/ 2147483647 w 136"/>
                <a:gd name="T55" fmla="*/ 2147483647 h 136"/>
                <a:gd name="T56" fmla="*/ 2147483647 w 136"/>
                <a:gd name="T57" fmla="*/ 2147483647 h 1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6" h="136">
                  <a:moveTo>
                    <a:pt x="136" y="136"/>
                  </a:moveTo>
                  <a:lnTo>
                    <a:pt x="120" y="120"/>
                  </a:lnTo>
                  <a:lnTo>
                    <a:pt x="88" y="128"/>
                  </a:lnTo>
                  <a:lnTo>
                    <a:pt x="96" y="112"/>
                  </a:lnTo>
                  <a:lnTo>
                    <a:pt x="104" y="112"/>
                  </a:lnTo>
                  <a:lnTo>
                    <a:pt x="96" y="80"/>
                  </a:lnTo>
                  <a:lnTo>
                    <a:pt x="88" y="72"/>
                  </a:lnTo>
                  <a:lnTo>
                    <a:pt x="56" y="64"/>
                  </a:lnTo>
                  <a:lnTo>
                    <a:pt x="40" y="48"/>
                  </a:lnTo>
                  <a:lnTo>
                    <a:pt x="32" y="56"/>
                  </a:lnTo>
                  <a:lnTo>
                    <a:pt x="24" y="56"/>
                  </a:lnTo>
                  <a:lnTo>
                    <a:pt x="24" y="48"/>
                  </a:lnTo>
                  <a:lnTo>
                    <a:pt x="16" y="40"/>
                  </a:lnTo>
                  <a:lnTo>
                    <a:pt x="40" y="40"/>
                  </a:lnTo>
                  <a:lnTo>
                    <a:pt x="40" y="32"/>
                  </a:lnTo>
                  <a:lnTo>
                    <a:pt x="16" y="32"/>
                  </a:lnTo>
                  <a:lnTo>
                    <a:pt x="16" y="24"/>
                  </a:lnTo>
                  <a:lnTo>
                    <a:pt x="0" y="16"/>
                  </a:lnTo>
                  <a:lnTo>
                    <a:pt x="16" y="0"/>
                  </a:lnTo>
                  <a:lnTo>
                    <a:pt x="32" y="0"/>
                  </a:lnTo>
                  <a:lnTo>
                    <a:pt x="32" y="8"/>
                  </a:lnTo>
                  <a:lnTo>
                    <a:pt x="40" y="8"/>
                  </a:lnTo>
                  <a:lnTo>
                    <a:pt x="48" y="32"/>
                  </a:lnTo>
                  <a:lnTo>
                    <a:pt x="56" y="48"/>
                  </a:lnTo>
                  <a:lnTo>
                    <a:pt x="64" y="48"/>
                  </a:lnTo>
                  <a:lnTo>
                    <a:pt x="80" y="32"/>
                  </a:lnTo>
                  <a:lnTo>
                    <a:pt x="96" y="24"/>
                  </a:lnTo>
                  <a:lnTo>
                    <a:pt x="136" y="40"/>
                  </a:lnTo>
                  <a:lnTo>
                    <a:pt x="136" y="13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0" name="Freeform 39"/>
            <p:cNvSpPr>
              <a:spLocks/>
            </p:cNvSpPr>
            <p:nvPr/>
          </p:nvSpPr>
          <p:spPr bwMode="auto">
            <a:xfrm>
              <a:off x="6724256" y="3980721"/>
              <a:ext cx="191429" cy="203856"/>
            </a:xfrm>
            <a:custGeom>
              <a:avLst/>
              <a:gdLst>
                <a:gd name="T0" fmla="*/ 0 w 120"/>
                <a:gd name="T1" fmla="*/ 0 h 120"/>
                <a:gd name="T2" fmla="*/ 2147483647 w 120"/>
                <a:gd name="T3" fmla="*/ 2147483647 h 120"/>
                <a:gd name="T4" fmla="*/ 2147483647 w 120"/>
                <a:gd name="T5" fmla="*/ 2147483647 h 120"/>
                <a:gd name="T6" fmla="*/ 2147483647 w 120"/>
                <a:gd name="T7" fmla="*/ 2147483647 h 120"/>
                <a:gd name="T8" fmla="*/ 2147483647 w 120"/>
                <a:gd name="T9" fmla="*/ 2147483647 h 120"/>
                <a:gd name="T10" fmla="*/ 2147483647 w 120"/>
                <a:gd name="T11" fmla="*/ 2147483647 h 120"/>
                <a:gd name="T12" fmla="*/ 2147483647 w 120"/>
                <a:gd name="T13" fmla="*/ 2147483647 h 120"/>
                <a:gd name="T14" fmla="*/ 2147483647 w 120"/>
                <a:gd name="T15" fmla="*/ 2147483647 h 120"/>
                <a:gd name="T16" fmla="*/ 2147483647 w 120"/>
                <a:gd name="T17" fmla="*/ 2147483647 h 120"/>
                <a:gd name="T18" fmla="*/ 2147483647 w 120"/>
                <a:gd name="T19" fmla="*/ 2147483647 h 120"/>
                <a:gd name="T20" fmla="*/ 2147483647 w 120"/>
                <a:gd name="T21" fmla="*/ 2147483647 h 120"/>
                <a:gd name="T22" fmla="*/ 2147483647 w 120"/>
                <a:gd name="T23" fmla="*/ 2147483647 h 120"/>
                <a:gd name="T24" fmla="*/ 2147483647 w 120"/>
                <a:gd name="T25" fmla="*/ 2147483647 h 120"/>
                <a:gd name="T26" fmla="*/ 2147483647 w 120"/>
                <a:gd name="T27" fmla="*/ 2147483647 h 120"/>
                <a:gd name="T28" fmla="*/ 2147483647 w 120"/>
                <a:gd name="T29" fmla="*/ 2147483647 h 120"/>
                <a:gd name="T30" fmla="*/ 2147483647 w 120"/>
                <a:gd name="T31" fmla="*/ 2147483647 h 120"/>
                <a:gd name="T32" fmla="*/ 2147483647 w 120"/>
                <a:gd name="T33" fmla="*/ 2147483647 h 120"/>
                <a:gd name="T34" fmla="*/ 2147483647 w 120"/>
                <a:gd name="T35" fmla="*/ 2147483647 h 120"/>
                <a:gd name="T36" fmla="*/ 2147483647 w 120"/>
                <a:gd name="T37" fmla="*/ 2147483647 h 120"/>
                <a:gd name="T38" fmla="*/ 2147483647 w 120"/>
                <a:gd name="T39" fmla="*/ 2147483647 h 120"/>
                <a:gd name="T40" fmla="*/ 2147483647 w 120"/>
                <a:gd name="T41" fmla="*/ 2147483647 h 120"/>
                <a:gd name="T42" fmla="*/ 2147483647 w 120"/>
                <a:gd name="T43" fmla="*/ 2147483647 h 120"/>
                <a:gd name="T44" fmla="*/ 2147483647 w 120"/>
                <a:gd name="T45" fmla="*/ 2147483647 h 120"/>
                <a:gd name="T46" fmla="*/ 2147483647 w 120"/>
                <a:gd name="T47" fmla="*/ 2147483647 h 120"/>
                <a:gd name="T48" fmla="*/ 2147483647 w 120"/>
                <a:gd name="T49" fmla="*/ 2147483647 h 120"/>
                <a:gd name="T50" fmla="*/ 0 w 120"/>
                <a:gd name="T51" fmla="*/ 2147483647 h 120"/>
                <a:gd name="T52" fmla="*/ 0 w 120"/>
                <a:gd name="T53" fmla="*/ 0 h 1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0" h="120">
                  <a:moveTo>
                    <a:pt x="0" y="0"/>
                  </a:moveTo>
                  <a:lnTo>
                    <a:pt x="32" y="8"/>
                  </a:lnTo>
                  <a:lnTo>
                    <a:pt x="56" y="24"/>
                  </a:lnTo>
                  <a:lnTo>
                    <a:pt x="64" y="40"/>
                  </a:lnTo>
                  <a:lnTo>
                    <a:pt x="80" y="48"/>
                  </a:lnTo>
                  <a:lnTo>
                    <a:pt x="88" y="48"/>
                  </a:lnTo>
                  <a:lnTo>
                    <a:pt x="88" y="56"/>
                  </a:lnTo>
                  <a:lnTo>
                    <a:pt x="80" y="64"/>
                  </a:lnTo>
                  <a:lnTo>
                    <a:pt x="80" y="72"/>
                  </a:lnTo>
                  <a:lnTo>
                    <a:pt x="88" y="80"/>
                  </a:lnTo>
                  <a:lnTo>
                    <a:pt x="96" y="96"/>
                  </a:lnTo>
                  <a:lnTo>
                    <a:pt x="104" y="96"/>
                  </a:lnTo>
                  <a:lnTo>
                    <a:pt x="104" y="104"/>
                  </a:lnTo>
                  <a:lnTo>
                    <a:pt x="112" y="104"/>
                  </a:lnTo>
                  <a:lnTo>
                    <a:pt x="112" y="112"/>
                  </a:lnTo>
                  <a:lnTo>
                    <a:pt x="120" y="112"/>
                  </a:lnTo>
                  <a:lnTo>
                    <a:pt x="120" y="120"/>
                  </a:lnTo>
                  <a:lnTo>
                    <a:pt x="112" y="120"/>
                  </a:lnTo>
                  <a:lnTo>
                    <a:pt x="112" y="112"/>
                  </a:lnTo>
                  <a:lnTo>
                    <a:pt x="80" y="112"/>
                  </a:lnTo>
                  <a:lnTo>
                    <a:pt x="64" y="80"/>
                  </a:lnTo>
                  <a:lnTo>
                    <a:pt x="48" y="72"/>
                  </a:lnTo>
                  <a:lnTo>
                    <a:pt x="40" y="72"/>
                  </a:lnTo>
                  <a:lnTo>
                    <a:pt x="24" y="88"/>
                  </a:lnTo>
                  <a:lnTo>
                    <a:pt x="16" y="96"/>
                  </a:lnTo>
                  <a:lnTo>
                    <a:pt x="0" y="96"/>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1" name="Freeform 40"/>
            <p:cNvSpPr>
              <a:spLocks/>
            </p:cNvSpPr>
            <p:nvPr/>
          </p:nvSpPr>
          <p:spPr bwMode="auto">
            <a:xfrm>
              <a:off x="6051042" y="3804228"/>
              <a:ext cx="202992" cy="217538"/>
            </a:xfrm>
            <a:custGeom>
              <a:avLst/>
              <a:gdLst>
                <a:gd name="T0" fmla="*/ 2147483647 w 128"/>
                <a:gd name="T1" fmla="*/ 0 h 128"/>
                <a:gd name="T2" fmla="*/ 2147483647 w 128"/>
                <a:gd name="T3" fmla="*/ 0 h 128"/>
                <a:gd name="T4" fmla="*/ 2147483647 w 128"/>
                <a:gd name="T5" fmla="*/ 2147483647 h 128"/>
                <a:gd name="T6" fmla="*/ 2147483647 w 128"/>
                <a:gd name="T7" fmla="*/ 2147483647 h 128"/>
                <a:gd name="T8" fmla="*/ 2147483647 w 128"/>
                <a:gd name="T9" fmla="*/ 2147483647 h 128"/>
                <a:gd name="T10" fmla="*/ 2147483647 w 128"/>
                <a:gd name="T11" fmla="*/ 2147483647 h 128"/>
                <a:gd name="T12" fmla="*/ 2147483647 w 128"/>
                <a:gd name="T13" fmla="*/ 2147483647 h 128"/>
                <a:gd name="T14" fmla="*/ 2147483647 w 128"/>
                <a:gd name="T15" fmla="*/ 2147483647 h 128"/>
                <a:gd name="T16" fmla="*/ 0 w 128"/>
                <a:gd name="T17" fmla="*/ 2147483647 h 128"/>
                <a:gd name="T18" fmla="*/ 0 w 128"/>
                <a:gd name="T19" fmla="*/ 2147483647 h 128"/>
                <a:gd name="T20" fmla="*/ 2147483647 w 128"/>
                <a:gd name="T21" fmla="*/ 2147483647 h 128"/>
                <a:gd name="T22" fmla="*/ 2147483647 w 128"/>
                <a:gd name="T23" fmla="*/ 2147483647 h 128"/>
                <a:gd name="T24" fmla="*/ 2147483647 w 128"/>
                <a:gd name="T25" fmla="*/ 2147483647 h 128"/>
                <a:gd name="T26" fmla="*/ 2147483647 w 128"/>
                <a:gd name="T27" fmla="*/ 2147483647 h 128"/>
                <a:gd name="T28" fmla="*/ 2147483647 w 128"/>
                <a:gd name="T29" fmla="*/ 2147483647 h 128"/>
                <a:gd name="T30" fmla="*/ 2147483647 w 128"/>
                <a:gd name="T31" fmla="*/ 2147483647 h 128"/>
                <a:gd name="T32" fmla="*/ 2147483647 w 128"/>
                <a:gd name="T33" fmla="*/ 2147483647 h 128"/>
                <a:gd name="T34" fmla="*/ 2147483647 w 128"/>
                <a:gd name="T35" fmla="*/ 2147483647 h 128"/>
                <a:gd name="T36" fmla="*/ 2147483647 w 128"/>
                <a:gd name="T37" fmla="*/ 2147483647 h 128"/>
                <a:gd name="T38" fmla="*/ 2147483647 w 128"/>
                <a:gd name="T39" fmla="*/ 2147483647 h 128"/>
                <a:gd name="T40" fmla="*/ 2147483647 w 128"/>
                <a:gd name="T41" fmla="*/ 2147483647 h 128"/>
                <a:gd name="T42" fmla="*/ 2147483647 w 128"/>
                <a:gd name="T43" fmla="*/ 2147483647 h 128"/>
                <a:gd name="T44" fmla="*/ 2147483647 w 128"/>
                <a:gd name="T45" fmla="*/ 2147483647 h 128"/>
                <a:gd name="T46" fmla="*/ 2147483647 w 128"/>
                <a:gd name="T47" fmla="*/ 2147483647 h 128"/>
                <a:gd name="T48" fmla="*/ 2147483647 w 128"/>
                <a:gd name="T49" fmla="*/ 2147483647 h 128"/>
                <a:gd name="T50" fmla="*/ 2147483647 w 128"/>
                <a:gd name="T51" fmla="*/ 2147483647 h 128"/>
                <a:gd name="T52" fmla="*/ 2147483647 w 128"/>
                <a:gd name="T53" fmla="*/ 2147483647 h 128"/>
                <a:gd name="T54" fmla="*/ 2147483647 w 128"/>
                <a:gd name="T55" fmla="*/ 0 h 128"/>
                <a:gd name="T56" fmla="*/ 2147483647 w 128"/>
                <a:gd name="T57" fmla="*/ 0 h 1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8" h="128">
                  <a:moveTo>
                    <a:pt x="96" y="0"/>
                  </a:moveTo>
                  <a:lnTo>
                    <a:pt x="88" y="0"/>
                  </a:lnTo>
                  <a:lnTo>
                    <a:pt x="72" y="40"/>
                  </a:lnTo>
                  <a:lnTo>
                    <a:pt x="56" y="48"/>
                  </a:lnTo>
                  <a:lnTo>
                    <a:pt x="40" y="40"/>
                  </a:lnTo>
                  <a:lnTo>
                    <a:pt x="32" y="48"/>
                  </a:lnTo>
                  <a:lnTo>
                    <a:pt x="16" y="48"/>
                  </a:lnTo>
                  <a:lnTo>
                    <a:pt x="8" y="32"/>
                  </a:lnTo>
                  <a:lnTo>
                    <a:pt x="0" y="48"/>
                  </a:lnTo>
                  <a:lnTo>
                    <a:pt x="0" y="72"/>
                  </a:lnTo>
                  <a:lnTo>
                    <a:pt x="8" y="80"/>
                  </a:lnTo>
                  <a:lnTo>
                    <a:pt x="16" y="104"/>
                  </a:lnTo>
                  <a:lnTo>
                    <a:pt x="32" y="104"/>
                  </a:lnTo>
                  <a:lnTo>
                    <a:pt x="32" y="112"/>
                  </a:lnTo>
                  <a:lnTo>
                    <a:pt x="56" y="112"/>
                  </a:lnTo>
                  <a:lnTo>
                    <a:pt x="64" y="112"/>
                  </a:lnTo>
                  <a:lnTo>
                    <a:pt x="72" y="128"/>
                  </a:lnTo>
                  <a:lnTo>
                    <a:pt x="80" y="120"/>
                  </a:lnTo>
                  <a:lnTo>
                    <a:pt x="96" y="112"/>
                  </a:lnTo>
                  <a:lnTo>
                    <a:pt x="96" y="96"/>
                  </a:lnTo>
                  <a:lnTo>
                    <a:pt x="96" y="88"/>
                  </a:lnTo>
                  <a:lnTo>
                    <a:pt x="104" y="80"/>
                  </a:lnTo>
                  <a:lnTo>
                    <a:pt x="120" y="48"/>
                  </a:lnTo>
                  <a:lnTo>
                    <a:pt x="128" y="48"/>
                  </a:lnTo>
                  <a:lnTo>
                    <a:pt x="112" y="32"/>
                  </a:lnTo>
                  <a:lnTo>
                    <a:pt x="120" y="24"/>
                  </a:lnTo>
                  <a:lnTo>
                    <a:pt x="112" y="16"/>
                  </a:lnTo>
                  <a:lnTo>
                    <a:pt x="112" y="0"/>
                  </a:lnTo>
                  <a:lnTo>
                    <a:pt x="96"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2" name="Freeform 41"/>
            <p:cNvSpPr>
              <a:spLocks/>
            </p:cNvSpPr>
            <p:nvPr/>
          </p:nvSpPr>
          <p:spPr bwMode="auto">
            <a:xfrm>
              <a:off x="6062605" y="3737188"/>
              <a:ext cx="204277" cy="149130"/>
            </a:xfrm>
            <a:custGeom>
              <a:avLst/>
              <a:gdLst>
                <a:gd name="T0" fmla="*/ 2147483647 w 128"/>
                <a:gd name="T1" fmla="*/ 2147483647 h 88"/>
                <a:gd name="T2" fmla="*/ 2147483647 w 128"/>
                <a:gd name="T3" fmla="*/ 2147483647 h 88"/>
                <a:gd name="T4" fmla="*/ 2147483647 w 128"/>
                <a:gd name="T5" fmla="*/ 2147483647 h 88"/>
                <a:gd name="T6" fmla="*/ 2147483647 w 128"/>
                <a:gd name="T7" fmla="*/ 2147483647 h 88"/>
                <a:gd name="T8" fmla="*/ 2147483647 w 128"/>
                <a:gd name="T9" fmla="*/ 2147483647 h 88"/>
                <a:gd name="T10" fmla="*/ 2147483647 w 128"/>
                <a:gd name="T11" fmla="*/ 0 h 88"/>
                <a:gd name="T12" fmla="*/ 2147483647 w 128"/>
                <a:gd name="T13" fmla="*/ 2147483647 h 88"/>
                <a:gd name="T14" fmla="*/ 2147483647 w 128"/>
                <a:gd name="T15" fmla="*/ 2147483647 h 88"/>
                <a:gd name="T16" fmla="*/ 2147483647 w 128"/>
                <a:gd name="T17" fmla="*/ 2147483647 h 88"/>
                <a:gd name="T18" fmla="*/ 2147483647 w 128"/>
                <a:gd name="T19" fmla="*/ 2147483647 h 88"/>
                <a:gd name="T20" fmla="*/ 2147483647 w 128"/>
                <a:gd name="T21" fmla="*/ 2147483647 h 88"/>
                <a:gd name="T22" fmla="*/ 2147483647 w 128"/>
                <a:gd name="T23" fmla="*/ 2147483647 h 88"/>
                <a:gd name="T24" fmla="*/ 2147483647 w 128"/>
                <a:gd name="T25" fmla="*/ 2147483647 h 88"/>
                <a:gd name="T26" fmla="*/ 2147483647 w 128"/>
                <a:gd name="T27" fmla="*/ 2147483647 h 88"/>
                <a:gd name="T28" fmla="*/ 0 w 128"/>
                <a:gd name="T29" fmla="*/ 2147483647 h 88"/>
                <a:gd name="T30" fmla="*/ 2147483647 w 128"/>
                <a:gd name="T31" fmla="*/ 2147483647 h 88"/>
                <a:gd name="T32" fmla="*/ 2147483647 w 128"/>
                <a:gd name="T33" fmla="*/ 2147483647 h 88"/>
                <a:gd name="T34" fmla="*/ 2147483647 w 128"/>
                <a:gd name="T35" fmla="*/ 2147483647 h 88"/>
                <a:gd name="T36" fmla="*/ 2147483647 w 128"/>
                <a:gd name="T37" fmla="*/ 2147483647 h 88"/>
                <a:gd name="T38" fmla="*/ 2147483647 w 128"/>
                <a:gd name="T39" fmla="*/ 2147483647 h 88"/>
                <a:gd name="T40" fmla="*/ 2147483647 w 128"/>
                <a:gd name="T41" fmla="*/ 2147483647 h 88"/>
                <a:gd name="T42" fmla="*/ 2147483647 w 128"/>
                <a:gd name="T43" fmla="*/ 2147483647 h 88"/>
                <a:gd name="T44" fmla="*/ 2147483647 w 128"/>
                <a:gd name="T45" fmla="*/ 2147483647 h 88"/>
                <a:gd name="T46" fmla="*/ 2147483647 w 128"/>
                <a:gd name="T47" fmla="*/ 2147483647 h 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8" h="88">
                  <a:moveTo>
                    <a:pt x="120" y="32"/>
                  </a:moveTo>
                  <a:lnTo>
                    <a:pt x="112" y="32"/>
                  </a:lnTo>
                  <a:lnTo>
                    <a:pt x="128" y="24"/>
                  </a:lnTo>
                  <a:lnTo>
                    <a:pt x="104" y="16"/>
                  </a:lnTo>
                  <a:lnTo>
                    <a:pt x="104" y="8"/>
                  </a:lnTo>
                  <a:lnTo>
                    <a:pt x="96" y="0"/>
                  </a:lnTo>
                  <a:lnTo>
                    <a:pt x="72" y="24"/>
                  </a:lnTo>
                  <a:lnTo>
                    <a:pt x="72" y="32"/>
                  </a:lnTo>
                  <a:lnTo>
                    <a:pt x="64" y="32"/>
                  </a:lnTo>
                  <a:lnTo>
                    <a:pt x="64" y="40"/>
                  </a:lnTo>
                  <a:lnTo>
                    <a:pt x="56" y="32"/>
                  </a:lnTo>
                  <a:lnTo>
                    <a:pt x="40" y="56"/>
                  </a:lnTo>
                  <a:lnTo>
                    <a:pt x="24" y="56"/>
                  </a:lnTo>
                  <a:lnTo>
                    <a:pt x="16" y="80"/>
                  </a:lnTo>
                  <a:lnTo>
                    <a:pt x="0" y="72"/>
                  </a:lnTo>
                  <a:lnTo>
                    <a:pt x="8" y="88"/>
                  </a:lnTo>
                  <a:lnTo>
                    <a:pt x="24" y="88"/>
                  </a:lnTo>
                  <a:lnTo>
                    <a:pt x="32" y="80"/>
                  </a:lnTo>
                  <a:lnTo>
                    <a:pt x="48" y="88"/>
                  </a:lnTo>
                  <a:lnTo>
                    <a:pt x="64" y="80"/>
                  </a:lnTo>
                  <a:lnTo>
                    <a:pt x="80" y="40"/>
                  </a:lnTo>
                  <a:lnTo>
                    <a:pt x="88" y="40"/>
                  </a:lnTo>
                  <a:lnTo>
                    <a:pt x="104" y="40"/>
                  </a:lnTo>
                  <a:lnTo>
                    <a:pt x="12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3" name="Freeform 42"/>
            <p:cNvSpPr>
              <a:spLocks/>
            </p:cNvSpPr>
            <p:nvPr/>
          </p:nvSpPr>
          <p:spPr bwMode="auto">
            <a:xfrm>
              <a:off x="6152538" y="3790547"/>
              <a:ext cx="25695" cy="13682"/>
            </a:xfrm>
            <a:custGeom>
              <a:avLst/>
              <a:gdLst>
                <a:gd name="T0" fmla="*/ 2147483647 w 16"/>
                <a:gd name="T1" fmla="*/ 0 h 8"/>
                <a:gd name="T2" fmla="*/ 2147483647 w 16"/>
                <a:gd name="T3" fmla="*/ 0 h 8"/>
                <a:gd name="T4" fmla="*/ 2147483647 w 16"/>
                <a:gd name="T5" fmla="*/ 2147483647 h 8"/>
                <a:gd name="T6" fmla="*/ 0 w 16"/>
                <a:gd name="T7" fmla="*/ 0 h 8"/>
                <a:gd name="T8" fmla="*/ 2147483647 w 16"/>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16" y="0"/>
                  </a:moveTo>
                  <a:lnTo>
                    <a:pt x="8" y="0"/>
                  </a:lnTo>
                  <a:lnTo>
                    <a:pt x="8" y="8"/>
                  </a:lnTo>
                  <a:lnTo>
                    <a:pt x="0" y="0"/>
                  </a:lnTo>
                  <a:lnTo>
                    <a:pt x="16"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4" name="Freeform 43"/>
            <p:cNvSpPr>
              <a:spLocks/>
            </p:cNvSpPr>
            <p:nvPr/>
          </p:nvSpPr>
          <p:spPr bwMode="auto">
            <a:xfrm>
              <a:off x="5656620" y="3194028"/>
              <a:ext cx="190144" cy="474752"/>
            </a:xfrm>
            <a:custGeom>
              <a:avLst/>
              <a:gdLst>
                <a:gd name="T0" fmla="*/ 2147483647 w 120"/>
                <a:gd name="T1" fmla="*/ 2147483647 h 280"/>
                <a:gd name="T2" fmla="*/ 2147483647 w 120"/>
                <a:gd name="T3" fmla="*/ 2147483647 h 280"/>
                <a:gd name="T4" fmla="*/ 2147483647 w 120"/>
                <a:gd name="T5" fmla="*/ 2147483647 h 280"/>
                <a:gd name="T6" fmla="*/ 2147483647 w 120"/>
                <a:gd name="T7" fmla="*/ 2147483647 h 280"/>
                <a:gd name="T8" fmla="*/ 2147483647 w 120"/>
                <a:gd name="T9" fmla="*/ 2147483647 h 280"/>
                <a:gd name="T10" fmla="*/ 2147483647 w 120"/>
                <a:gd name="T11" fmla="*/ 2147483647 h 280"/>
                <a:gd name="T12" fmla="*/ 2147483647 w 120"/>
                <a:gd name="T13" fmla="*/ 2147483647 h 280"/>
                <a:gd name="T14" fmla="*/ 2147483647 w 120"/>
                <a:gd name="T15" fmla="*/ 2147483647 h 280"/>
                <a:gd name="T16" fmla="*/ 2147483647 w 120"/>
                <a:gd name="T17" fmla="*/ 2147483647 h 280"/>
                <a:gd name="T18" fmla="*/ 2147483647 w 120"/>
                <a:gd name="T19" fmla="*/ 2147483647 h 280"/>
                <a:gd name="T20" fmla="*/ 2147483647 w 120"/>
                <a:gd name="T21" fmla="*/ 2147483647 h 280"/>
                <a:gd name="T22" fmla="*/ 2147483647 w 120"/>
                <a:gd name="T23" fmla="*/ 2147483647 h 280"/>
                <a:gd name="T24" fmla="*/ 2147483647 w 120"/>
                <a:gd name="T25" fmla="*/ 2147483647 h 280"/>
                <a:gd name="T26" fmla="*/ 2147483647 w 120"/>
                <a:gd name="T27" fmla="*/ 2147483647 h 280"/>
                <a:gd name="T28" fmla="*/ 2147483647 w 120"/>
                <a:gd name="T29" fmla="*/ 2147483647 h 280"/>
                <a:gd name="T30" fmla="*/ 2147483647 w 120"/>
                <a:gd name="T31" fmla="*/ 0 h 280"/>
                <a:gd name="T32" fmla="*/ 2147483647 w 120"/>
                <a:gd name="T33" fmla="*/ 0 h 280"/>
                <a:gd name="T34" fmla="*/ 2147483647 w 120"/>
                <a:gd name="T35" fmla="*/ 2147483647 h 280"/>
                <a:gd name="T36" fmla="*/ 2147483647 w 120"/>
                <a:gd name="T37" fmla="*/ 2147483647 h 280"/>
                <a:gd name="T38" fmla="*/ 2147483647 w 120"/>
                <a:gd name="T39" fmla="*/ 2147483647 h 280"/>
                <a:gd name="T40" fmla="*/ 2147483647 w 120"/>
                <a:gd name="T41" fmla="*/ 2147483647 h 280"/>
                <a:gd name="T42" fmla="*/ 2147483647 w 120"/>
                <a:gd name="T43" fmla="*/ 2147483647 h 280"/>
                <a:gd name="T44" fmla="*/ 2147483647 w 120"/>
                <a:gd name="T45" fmla="*/ 2147483647 h 280"/>
                <a:gd name="T46" fmla="*/ 0 w 120"/>
                <a:gd name="T47" fmla="*/ 2147483647 h 280"/>
                <a:gd name="T48" fmla="*/ 0 w 120"/>
                <a:gd name="T49" fmla="*/ 2147483647 h 280"/>
                <a:gd name="T50" fmla="*/ 2147483647 w 120"/>
                <a:gd name="T51" fmla="*/ 2147483647 h 280"/>
                <a:gd name="T52" fmla="*/ 2147483647 w 120"/>
                <a:gd name="T53" fmla="*/ 2147483647 h 280"/>
                <a:gd name="T54" fmla="*/ 2147483647 w 120"/>
                <a:gd name="T55" fmla="*/ 2147483647 h 280"/>
                <a:gd name="T56" fmla="*/ 2147483647 w 120"/>
                <a:gd name="T57" fmla="*/ 2147483647 h 280"/>
                <a:gd name="T58" fmla="*/ 2147483647 w 120"/>
                <a:gd name="T59" fmla="*/ 2147483647 h 280"/>
                <a:gd name="T60" fmla="*/ 2147483647 w 120"/>
                <a:gd name="T61" fmla="*/ 2147483647 h 280"/>
                <a:gd name="T62" fmla="*/ 2147483647 w 120"/>
                <a:gd name="T63" fmla="*/ 2147483647 h 280"/>
                <a:gd name="T64" fmla="*/ 2147483647 w 120"/>
                <a:gd name="T65" fmla="*/ 2147483647 h 280"/>
                <a:gd name="T66" fmla="*/ 2147483647 w 120"/>
                <a:gd name="T67" fmla="*/ 2147483647 h 280"/>
                <a:gd name="T68" fmla="*/ 2147483647 w 120"/>
                <a:gd name="T69" fmla="*/ 2147483647 h 280"/>
                <a:gd name="T70" fmla="*/ 2147483647 w 120"/>
                <a:gd name="T71" fmla="*/ 2147483647 h 280"/>
                <a:gd name="T72" fmla="*/ 2147483647 w 120"/>
                <a:gd name="T73" fmla="*/ 2147483647 h 280"/>
                <a:gd name="T74" fmla="*/ 2147483647 w 120"/>
                <a:gd name="T75" fmla="*/ 2147483647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0" h="280">
                  <a:moveTo>
                    <a:pt x="112" y="240"/>
                  </a:moveTo>
                  <a:lnTo>
                    <a:pt x="104" y="208"/>
                  </a:lnTo>
                  <a:lnTo>
                    <a:pt x="88" y="200"/>
                  </a:lnTo>
                  <a:lnTo>
                    <a:pt x="96" y="176"/>
                  </a:lnTo>
                  <a:lnTo>
                    <a:pt x="80" y="144"/>
                  </a:lnTo>
                  <a:lnTo>
                    <a:pt x="80" y="128"/>
                  </a:lnTo>
                  <a:lnTo>
                    <a:pt x="104" y="112"/>
                  </a:lnTo>
                  <a:lnTo>
                    <a:pt x="120" y="96"/>
                  </a:lnTo>
                  <a:lnTo>
                    <a:pt x="104" y="96"/>
                  </a:lnTo>
                  <a:lnTo>
                    <a:pt x="88" y="88"/>
                  </a:lnTo>
                  <a:lnTo>
                    <a:pt x="88" y="72"/>
                  </a:lnTo>
                  <a:lnTo>
                    <a:pt x="80" y="72"/>
                  </a:lnTo>
                  <a:lnTo>
                    <a:pt x="80" y="56"/>
                  </a:lnTo>
                  <a:lnTo>
                    <a:pt x="64" y="64"/>
                  </a:lnTo>
                  <a:lnTo>
                    <a:pt x="72" y="16"/>
                  </a:lnTo>
                  <a:lnTo>
                    <a:pt x="64" y="0"/>
                  </a:lnTo>
                  <a:lnTo>
                    <a:pt x="48" y="0"/>
                  </a:lnTo>
                  <a:lnTo>
                    <a:pt x="48" y="8"/>
                  </a:lnTo>
                  <a:lnTo>
                    <a:pt x="40" y="8"/>
                  </a:lnTo>
                  <a:lnTo>
                    <a:pt x="24" y="24"/>
                  </a:lnTo>
                  <a:lnTo>
                    <a:pt x="16" y="64"/>
                  </a:lnTo>
                  <a:lnTo>
                    <a:pt x="8" y="64"/>
                  </a:lnTo>
                  <a:lnTo>
                    <a:pt x="8" y="88"/>
                  </a:lnTo>
                  <a:lnTo>
                    <a:pt x="0" y="88"/>
                  </a:lnTo>
                  <a:lnTo>
                    <a:pt x="0" y="104"/>
                  </a:lnTo>
                  <a:lnTo>
                    <a:pt x="16" y="120"/>
                  </a:lnTo>
                  <a:lnTo>
                    <a:pt x="24" y="136"/>
                  </a:lnTo>
                  <a:lnTo>
                    <a:pt x="32" y="136"/>
                  </a:lnTo>
                  <a:lnTo>
                    <a:pt x="40" y="160"/>
                  </a:lnTo>
                  <a:lnTo>
                    <a:pt x="32" y="176"/>
                  </a:lnTo>
                  <a:lnTo>
                    <a:pt x="56" y="184"/>
                  </a:lnTo>
                  <a:lnTo>
                    <a:pt x="72" y="168"/>
                  </a:lnTo>
                  <a:lnTo>
                    <a:pt x="80" y="176"/>
                  </a:lnTo>
                  <a:lnTo>
                    <a:pt x="104" y="232"/>
                  </a:lnTo>
                  <a:lnTo>
                    <a:pt x="96" y="240"/>
                  </a:lnTo>
                  <a:lnTo>
                    <a:pt x="104" y="256"/>
                  </a:lnTo>
                  <a:lnTo>
                    <a:pt x="96" y="280"/>
                  </a:lnTo>
                  <a:lnTo>
                    <a:pt x="112" y="24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5" name="Freeform 44"/>
            <p:cNvSpPr>
              <a:spLocks/>
            </p:cNvSpPr>
            <p:nvPr/>
          </p:nvSpPr>
          <p:spPr bwMode="auto">
            <a:xfrm>
              <a:off x="5783812" y="3384203"/>
              <a:ext cx="164449" cy="378981"/>
            </a:xfrm>
            <a:custGeom>
              <a:avLst/>
              <a:gdLst>
                <a:gd name="T0" fmla="*/ 2147483647 w 104"/>
                <a:gd name="T1" fmla="*/ 2147483647 h 224"/>
                <a:gd name="T2" fmla="*/ 2147483647 w 104"/>
                <a:gd name="T3" fmla="*/ 2147483647 h 224"/>
                <a:gd name="T4" fmla="*/ 2147483647 w 104"/>
                <a:gd name="T5" fmla="*/ 2147483647 h 224"/>
                <a:gd name="T6" fmla="*/ 2147483647 w 104"/>
                <a:gd name="T7" fmla="*/ 2147483647 h 224"/>
                <a:gd name="T8" fmla="*/ 2147483647 w 104"/>
                <a:gd name="T9" fmla="*/ 2147483647 h 224"/>
                <a:gd name="T10" fmla="*/ 2147483647 w 104"/>
                <a:gd name="T11" fmla="*/ 2147483647 h 224"/>
                <a:gd name="T12" fmla="*/ 2147483647 w 104"/>
                <a:gd name="T13" fmla="*/ 2147483647 h 224"/>
                <a:gd name="T14" fmla="*/ 2147483647 w 104"/>
                <a:gd name="T15" fmla="*/ 2147483647 h 224"/>
                <a:gd name="T16" fmla="*/ 2147483647 w 104"/>
                <a:gd name="T17" fmla="*/ 2147483647 h 224"/>
                <a:gd name="T18" fmla="*/ 2147483647 w 104"/>
                <a:gd name="T19" fmla="*/ 2147483647 h 224"/>
                <a:gd name="T20" fmla="*/ 2147483647 w 104"/>
                <a:gd name="T21" fmla="*/ 2147483647 h 224"/>
                <a:gd name="T22" fmla="*/ 2147483647 w 104"/>
                <a:gd name="T23" fmla="*/ 2147483647 h 224"/>
                <a:gd name="T24" fmla="*/ 2147483647 w 104"/>
                <a:gd name="T25" fmla="*/ 2147483647 h 224"/>
                <a:gd name="T26" fmla="*/ 2147483647 w 104"/>
                <a:gd name="T27" fmla="*/ 2147483647 h 224"/>
                <a:gd name="T28" fmla="*/ 2147483647 w 104"/>
                <a:gd name="T29" fmla="*/ 2147483647 h 224"/>
                <a:gd name="T30" fmla="*/ 2147483647 w 104"/>
                <a:gd name="T31" fmla="*/ 2147483647 h 224"/>
                <a:gd name="T32" fmla="*/ 2147483647 w 104"/>
                <a:gd name="T33" fmla="*/ 2147483647 h 224"/>
                <a:gd name="T34" fmla="*/ 2147483647 w 104"/>
                <a:gd name="T35" fmla="*/ 2147483647 h 224"/>
                <a:gd name="T36" fmla="*/ 2147483647 w 104"/>
                <a:gd name="T37" fmla="*/ 2147483647 h 224"/>
                <a:gd name="T38" fmla="*/ 2147483647 w 104"/>
                <a:gd name="T39" fmla="*/ 2147483647 h 224"/>
                <a:gd name="T40" fmla="*/ 2147483647 w 104"/>
                <a:gd name="T41" fmla="*/ 2147483647 h 224"/>
                <a:gd name="T42" fmla="*/ 2147483647 w 104"/>
                <a:gd name="T43" fmla="*/ 2147483647 h 224"/>
                <a:gd name="T44" fmla="*/ 2147483647 w 104"/>
                <a:gd name="T45" fmla="*/ 2147483647 h 224"/>
                <a:gd name="T46" fmla="*/ 2147483647 w 104"/>
                <a:gd name="T47" fmla="*/ 2147483647 h 224"/>
                <a:gd name="T48" fmla="*/ 2147483647 w 104"/>
                <a:gd name="T49" fmla="*/ 2147483647 h 224"/>
                <a:gd name="T50" fmla="*/ 2147483647 w 104"/>
                <a:gd name="T51" fmla="*/ 2147483647 h 224"/>
                <a:gd name="T52" fmla="*/ 2147483647 w 104"/>
                <a:gd name="T53" fmla="*/ 2147483647 h 224"/>
                <a:gd name="T54" fmla="*/ 2147483647 w 104"/>
                <a:gd name="T55" fmla="*/ 2147483647 h 224"/>
                <a:gd name="T56" fmla="*/ 2147483647 w 104"/>
                <a:gd name="T57" fmla="*/ 0 h 224"/>
                <a:gd name="T58" fmla="*/ 0 w 104"/>
                <a:gd name="T59" fmla="*/ 2147483647 h 224"/>
                <a:gd name="T60" fmla="*/ 0 w 104"/>
                <a:gd name="T61" fmla="*/ 2147483647 h 224"/>
                <a:gd name="T62" fmla="*/ 2147483647 w 104"/>
                <a:gd name="T63" fmla="*/ 2147483647 h 224"/>
                <a:gd name="T64" fmla="*/ 2147483647 w 104"/>
                <a:gd name="T65" fmla="*/ 2147483647 h 224"/>
                <a:gd name="T66" fmla="*/ 2147483647 w 104"/>
                <a:gd name="T67" fmla="*/ 2147483647 h 224"/>
                <a:gd name="T68" fmla="*/ 2147483647 w 104"/>
                <a:gd name="T69" fmla="*/ 2147483647 h 224"/>
                <a:gd name="T70" fmla="*/ 2147483647 w 104"/>
                <a:gd name="T71" fmla="*/ 2147483647 h 224"/>
                <a:gd name="T72" fmla="*/ 2147483647 w 104"/>
                <a:gd name="T73" fmla="*/ 2147483647 h 224"/>
                <a:gd name="T74" fmla="*/ 2147483647 w 104"/>
                <a:gd name="T75" fmla="*/ 2147483647 h 224"/>
                <a:gd name="T76" fmla="*/ 2147483647 w 104"/>
                <a:gd name="T77" fmla="*/ 2147483647 h 224"/>
                <a:gd name="T78" fmla="*/ 2147483647 w 104"/>
                <a:gd name="T79" fmla="*/ 2147483647 h 224"/>
                <a:gd name="T80" fmla="*/ 2147483647 w 104"/>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4" h="224">
                  <a:moveTo>
                    <a:pt x="48" y="208"/>
                  </a:moveTo>
                  <a:lnTo>
                    <a:pt x="56" y="216"/>
                  </a:lnTo>
                  <a:lnTo>
                    <a:pt x="56" y="224"/>
                  </a:lnTo>
                  <a:lnTo>
                    <a:pt x="64" y="224"/>
                  </a:lnTo>
                  <a:lnTo>
                    <a:pt x="72" y="216"/>
                  </a:lnTo>
                  <a:lnTo>
                    <a:pt x="64" y="208"/>
                  </a:lnTo>
                  <a:lnTo>
                    <a:pt x="48" y="200"/>
                  </a:lnTo>
                  <a:lnTo>
                    <a:pt x="40" y="168"/>
                  </a:lnTo>
                  <a:lnTo>
                    <a:pt x="32" y="168"/>
                  </a:lnTo>
                  <a:lnTo>
                    <a:pt x="32" y="152"/>
                  </a:lnTo>
                  <a:lnTo>
                    <a:pt x="40" y="128"/>
                  </a:lnTo>
                  <a:lnTo>
                    <a:pt x="32" y="112"/>
                  </a:lnTo>
                  <a:lnTo>
                    <a:pt x="48" y="112"/>
                  </a:lnTo>
                  <a:lnTo>
                    <a:pt x="48" y="120"/>
                  </a:lnTo>
                  <a:lnTo>
                    <a:pt x="64" y="120"/>
                  </a:lnTo>
                  <a:lnTo>
                    <a:pt x="72" y="128"/>
                  </a:lnTo>
                  <a:lnTo>
                    <a:pt x="64" y="112"/>
                  </a:lnTo>
                  <a:lnTo>
                    <a:pt x="72" y="96"/>
                  </a:lnTo>
                  <a:lnTo>
                    <a:pt x="104" y="96"/>
                  </a:lnTo>
                  <a:lnTo>
                    <a:pt x="104" y="80"/>
                  </a:lnTo>
                  <a:lnTo>
                    <a:pt x="96" y="64"/>
                  </a:lnTo>
                  <a:lnTo>
                    <a:pt x="88" y="48"/>
                  </a:lnTo>
                  <a:lnTo>
                    <a:pt x="72" y="32"/>
                  </a:lnTo>
                  <a:lnTo>
                    <a:pt x="64" y="40"/>
                  </a:lnTo>
                  <a:lnTo>
                    <a:pt x="56" y="32"/>
                  </a:lnTo>
                  <a:lnTo>
                    <a:pt x="40" y="40"/>
                  </a:lnTo>
                  <a:lnTo>
                    <a:pt x="40" y="16"/>
                  </a:lnTo>
                  <a:lnTo>
                    <a:pt x="32" y="8"/>
                  </a:lnTo>
                  <a:lnTo>
                    <a:pt x="24" y="0"/>
                  </a:lnTo>
                  <a:lnTo>
                    <a:pt x="0" y="16"/>
                  </a:lnTo>
                  <a:lnTo>
                    <a:pt x="0" y="32"/>
                  </a:lnTo>
                  <a:lnTo>
                    <a:pt x="16" y="64"/>
                  </a:lnTo>
                  <a:lnTo>
                    <a:pt x="8" y="88"/>
                  </a:lnTo>
                  <a:lnTo>
                    <a:pt x="24" y="96"/>
                  </a:lnTo>
                  <a:lnTo>
                    <a:pt x="32" y="128"/>
                  </a:lnTo>
                  <a:lnTo>
                    <a:pt x="16" y="168"/>
                  </a:lnTo>
                  <a:lnTo>
                    <a:pt x="16" y="176"/>
                  </a:lnTo>
                  <a:lnTo>
                    <a:pt x="24" y="192"/>
                  </a:lnTo>
                  <a:lnTo>
                    <a:pt x="24" y="184"/>
                  </a:lnTo>
                  <a:lnTo>
                    <a:pt x="48" y="216"/>
                  </a:lnTo>
                  <a:lnTo>
                    <a:pt x="48" y="20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6" name="Freeform 45"/>
            <p:cNvSpPr>
              <a:spLocks/>
            </p:cNvSpPr>
            <p:nvPr/>
          </p:nvSpPr>
          <p:spPr bwMode="auto">
            <a:xfrm>
              <a:off x="5859613" y="3737188"/>
              <a:ext cx="88648" cy="135448"/>
            </a:xfrm>
            <a:custGeom>
              <a:avLst/>
              <a:gdLst>
                <a:gd name="T0" fmla="*/ 0 w 56"/>
                <a:gd name="T1" fmla="*/ 2147483647 h 80"/>
                <a:gd name="T2" fmla="*/ 0 w 56"/>
                <a:gd name="T3" fmla="*/ 0 h 80"/>
                <a:gd name="T4" fmla="*/ 2147483647 w 56"/>
                <a:gd name="T5" fmla="*/ 2147483647 h 80"/>
                <a:gd name="T6" fmla="*/ 2147483647 w 56"/>
                <a:gd name="T7" fmla="*/ 2147483647 h 80"/>
                <a:gd name="T8" fmla="*/ 2147483647 w 56"/>
                <a:gd name="T9" fmla="*/ 2147483647 h 80"/>
                <a:gd name="T10" fmla="*/ 2147483647 w 56"/>
                <a:gd name="T11" fmla="*/ 2147483647 h 80"/>
                <a:gd name="T12" fmla="*/ 2147483647 w 56"/>
                <a:gd name="T13" fmla="*/ 2147483647 h 80"/>
                <a:gd name="T14" fmla="*/ 2147483647 w 56"/>
                <a:gd name="T15" fmla="*/ 2147483647 h 80"/>
                <a:gd name="T16" fmla="*/ 2147483647 w 56"/>
                <a:gd name="T17" fmla="*/ 2147483647 h 80"/>
                <a:gd name="T18" fmla="*/ 2147483647 w 56"/>
                <a:gd name="T19" fmla="*/ 2147483647 h 80"/>
                <a:gd name="T20" fmla="*/ 2147483647 w 56"/>
                <a:gd name="T21" fmla="*/ 2147483647 h 80"/>
                <a:gd name="T22" fmla="*/ 0 w 56"/>
                <a:gd name="T23" fmla="*/ 2147483647 h 80"/>
                <a:gd name="T24" fmla="*/ 0 w 56"/>
                <a:gd name="T25" fmla="*/ 2147483647 h 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80">
                  <a:moveTo>
                    <a:pt x="0" y="8"/>
                  </a:moveTo>
                  <a:lnTo>
                    <a:pt x="0" y="0"/>
                  </a:lnTo>
                  <a:lnTo>
                    <a:pt x="8" y="8"/>
                  </a:lnTo>
                  <a:lnTo>
                    <a:pt x="8" y="16"/>
                  </a:lnTo>
                  <a:lnTo>
                    <a:pt x="16" y="16"/>
                  </a:lnTo>
                  <a:lnTo>
                    <a:pt x="24" y="8"/>
                  </a:lnTo>
                  <a:lnTo>
                    <a:pt x="40" y="32"/>
                  </a:lnTo>
                  <a:lnTo>
                    <a:pt x="40" y="56"/>
                  </a:lnTo>
                  <a:lnTo>
                    <a:pt x="56" y="80"/>
                  </a:lnTo>
                  <a:lnTo>
                    <a:pt x="40" y="80"/>
                  </a:lnTo>
                  <a:lnTo>
                    <a:pt x="16" y="56"/>
                  </a:lnTo>
                  <a:lnTo>
                    <a:pt x="0" y="4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7" name="Freeform 46"/>
            <p:cNvSpPr>
              <a:spLocks/>
            </p:cNvSpPr>
            <p:nvPr/>
          </p:nvSpPr>
          <p:spPr bwMode="auto">
            <a:xfrm>
              <a:off x="5859613" y="3317163"/>
              <a:ext cx="178581" cy="365299"/>
            </a:xfrm>
            <a:custGeom>
              <a:avLst/>
              <a:gdLst>
                <a:gd name="T0" fmla="*/ 0 w 112"/>
                <a:gd name="T1" fmla="*/ 2147483647 h 216"/>
                <a:gd name="T2" fmla="*/ 2147483647 w 112"/>
                <a:gd name="T3" fmla="*/ 2147483647 h 216"/>
                <a:gd name="T4" fmla="*/ 2147483647 w 112"/>
                <a:gd name="T5" fmla="*/ 2147483647 h 216"/>
                <a:gd name="T6" fmla="*/ 2147483647 w 112"/>
                <a:gd name="T7" fmla="*/ 2147483647 h 216"/>
                <a:gd name="T8" fmla="*/ 2147483647 w 112"/>
                <a:gd name="T9" fmla="*/ 2147483647 h 216"/>
                <a:gd name="T10" fmla="*/ 2147483647 w 112"/>
                <a:gd name="T11" fmla="*/ 2147483647 h 216"/>
                <a:gd name="T12" fmla="*/ 2147483647 w 112"/>
                <a:gd name="T13" fmla="*/ 2147483647 h 216"/>
                <a:gd name="T14" fmla="*/ 2147483647 w 112"/>
                <a:gd name="T15" fmla="*/ 2147483647 h 216"/>
                <a:gd name="T16" fmla="*/ 2147483647 w 112"/>
                <a:gd name="T17" fmla="*/ 2147483647 h 216"/>
                <a:gd name="T18" fmla="*/ 2147483647 w 112"/>
                <a:gd name="T19" fmla="*/ 2147483647 h 216"/>
                <a:gd name="T20" fmla="*/ 2147483647 w 112"/>
                <a:gd name="T21" fmla="*/ 2147483647 h 216"/>
                <a:gd name="T22" fmla="*/ 2147483647 w 112"/>
                <a:gd name="T23" fmla="*/ 2147483647 h 216"/>
                <a:gd name="T24" fmla="*/ 2147483647 w 112"/>
                <a:gd name="T25" fmla="*/ 2147483647 h 216"/>
                <a:gd name="T26" fmla="*/ 2147483647 w 112"/>
                <a:gd name="T27" fmla="*/ 2147483647 h 216"/>
                <a:gd name="T28" fmla="*/ 2147483647 w 112"/>
                <a:gd name="T29" fmla="*/ 2147483647 h 216"/>
                <a:gd name="T30" fmla="*/ 2147483647 w 112"/>
                <a:gd name="T31" fmla="*/ 2147483647 h 216"/>
                <a:gd name="T32" fmla="*/ 2147483647 w 112"/>
                <a:gd name="T33" fmla="*/ 2147483647 h 216"/>
                <a:gd name="T34" fmla="*/ 2147483647 w 112"/>
                <a:gd name="T35" fmla="*/ 2147483647 h 216"/>
                <a:gd name="T36" fmla="*/ 2147483647 w 112"/>
                <a:gd name="T37" fmla="*/ 2147483647 h 216"/>
                <a:gd name="T38" fmla="*/ 2147483647 w 112"/>
                <a:gd name="T39" fmla="*/ 2147483647 h 216"/>
                <a:gd name="T40" fmla="*/ 2147483647 w 112"/>
                <a:gd name="T41" fmla="*/ 2147483647 h 216"/>
                <a:gd name="T42" fmla="*/ 2147483647 w 112"/>
                <a:gd name="T43" fmla="*/ 2147483647 h 216"/>
                <a:gd name="T44" fmla="*/ 2147483647 w 112"/>
                <a:gd name="T45" fmla="*/ 2147483647 h 216"/>
                <a:gd name="T46" fmla="*/ 2147483647 w 112"/>
                <a:gd name="T47" fmla="*/ 2147483647 h 216"/>
                <a:gd name="T48" fmla="*/ 2147483647 w 112"/>
                <a:gd name="T49" fmla="*/ 2147483647 h 216"/>
                <a:gd name="T50" fmla="*/ 2147483647 w 112"/>
                <a:gd name="T51" fmla="*/ 2147483647 h 216"/>
                <a:gd name="T52" fmla="*/ 2147483647 w 112"/>
                <a:gd name="T53" fmla="*/ 2147483647 h 216"/>
                <a:gd name="T54" fmla="*/ 2147483647 w 112"/>
                <a:gd name="T55" fmla="*/ 2147483647 h 216"/>
                <a:gd name="T56" fmla="*/ 2147483647 w 112"/>
                <a:gd name="T57" fmla="*/ 0 h 216"/>
                <a:gd name="T58" fmla="*/ 2147483647 w 112"/>
                <a:gd name="T59" fmla="*/ 2147483647 h 216"/>
                <a:gd name="T60" fmla="*/ 0 w 112"/>
                <a:gd name="T61" fmla="*/ 2147483647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2" h="216">
                  <a:moveTo>
                    <a:pt x="0" y="8"/>
                  </a:moveTo>
                  <a:lnTo>
                    <a:pt x="16" y="32"/>
                  </a:lnTo>
                  <a:lnTo>
                    <a:pt x="32" y="40"/>
                  </a:lnTo>
                  <a:lnTo>
                    <a:pt x="40" y="48"/>
                  </a:lnTo>
                  <a:lnTo>
                    <a:pt x="32" y="56"/>
                  </a:lnTo>
                  <a:lnTo>
                    <a:pt x="64" y="88"/>
                  </a:lnTo>
                  <a:lnTo>
                    <a:pt x="64" y="96"/>
                  </a:lnTo>
                  <a:lnTo>
                    <a:pt x="80" y="112"/>
                  </a:lnTo>
                  <a:lnTo>
                    <a:pt x="88" y="128"/>
                  </a:lnTo>
                  <a:lnTo>
                    <a:pt x="88" y="160"/>
                  </a:lnTo>
                  <a:lnTo>
                    <a:pt x="72" y="176"/>
                  </a:lnTo>
                  <a:lnTo>
                    <a:pt x="64" y="184"/>
                  </a:lnTo>
                  <a:lnTo>
                    <a:pt x="48" y="192"/>
                  </a:lnTo>
                  <a:lnTo>
                    <a:pt x="56" y="200"/>
                  </a:lnTo>
                  <a:lnTo>
                    <a:pt x="56" y="216"/>
                  </a:lnTo>
                  <a:lnTo>
                    <a:pt x="80" y="208"/>
                  </a:lnTo>
                  <a:lnTo>
                    <a:pt x="80" y="192"/>
                  </a:lnTo>
                  <a:lnTo>
                    <a:pt x="88" y="192"/>
                  </a:lnTo>
                  <a:lnTo>
                    <a:pt x="112" y="176"/>
                  </a:lnTo>
                  <a:lnTo>
                    <a:pt x="112" y="144"/>
                  </a:lnTo>
                  <a:lnTo>
                    <a:pt x="104" y="120"/>
                  </a:lnTo>
                  <a:lnTo>
                    <a:pt x="56" y="72"/>
                  </a:lnTo>
                  <a:lnTo>
                    <a:pt x="48" y="64"/>
                  </a:lnTo>
                  <a:lnTo>
                    <a:pt x="56" y="48"/>
                  </a:lnTo>
                  <a:lnTo>
                    <a:pt x="64" y="32"/>
                  </a:lnTo>
                  <a:lnTo>
                    <a:pt x="80" y="24"/>
                  </a:lnTo>
                  <a:lnTo>
                    <a:pt x="64" y="16"/>
                  </a:lnTo>
                  <a:lnTo>
                    <a:pt x="56" y="8"/>
                  </a:lnTo>
                  <a:lnTo>
                    <a:pt x="40" y="0"/>
                  </a:lnTo>
                  <a:lnTo>
                    <a:pt x="8" y="8"/>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8" name="Freeform 47"/>
            <p:cNvSpPr>
              <a:spLocks/>
            </p:cNvSpPr>
            <p:nvPr/>
          </p:nvSpPr>
          <p:spPr bwMode="auto">
            <a:xfrm>
              <a:off x="5885308" y="3533332"/>
              <a:ext cx="114344" cy="108085"/>
            </a:xfrm>
            <a:custGeom>
              <a:avLst/>
              <a:gdLst>
                <a:gd name="T0" fmla="*/ 0 w 72"/>
                <a:gd name="T1" fmla="*/ 2147483647 h 64"/>
                <a:gd name="T2" fmla="*/ 2147483647 w 72"/>
                <a:gd name="T3" fmla="*/ 2147483647 h 64"/>
                <a:gd name="T4" fmla="*/ 2147483647 w 72"/>
                <a:gd name="T5" fmla="*/ 2147483647 h 64"/>
                <a:gd name="T6" fmla="*/ 2147483647 w 72"/>
                <a:gd name="T7" fmla="*/ 2147483647 h 64"/>
                <a:gd name="T8" fmla="*/ 2147483647 w 72"/>
                <a:gd name="T9" fmla="*/ 2147483647 h 64"/>
                <a:gd name="T10" fmla="*/ 2147483647 w 72"/>
                <a:gd name="T11" fmla="*/ 0 h 64"/>
                <a:gd name="T12" fmla="*/ 2147483647 w 72"/>
                <a:gd name="T13" fmla="*/ 2147483647 h 64"/>
                <a:gd name="T14" fmla="*/ 2147483647 w 72"/>
                <a:gd name="T15" fmla="*/ 2147483647 h 64"/>
                <a:gd name="T16" fmla="*/ 2147483647 w 72"/>
                <a:gd name="T17" fmla="*/ 2147483647 h 64"/>
                <a:gd name="T18" fmla="*/ 2147483647 w 72"/>
                <a:gd name="T19" fmla="*/ 2147483647 h 64"/>
                <a:gd name="T20" fmla="*/ 2147483647 w 72"/>
                <a:gd name="T21" fmla="*/ 2147483647 h 64"/>
                <a:gd name="T22" fmla="*/ 2147483647 w 72"/>
                <a:gd name="T23" fmla="*/ 2147483647 h 64"/>
                <a:gd name="T24" fmla="*/ 0 w 72"/>
                <a:gd name="T25" fmla="*/ 2147483647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2" h="64">
                  <a:moveTo>
                    <a:pt x="0" y="24"/>
                  </a:moveTo>
                  <a:lnTo>
                    <a:pt x="8" y="8"/>
                  </a:lnTo>
                  <a:lnTo>
                    <a:pt x="40" y="8"/>
                  </a:lnTo>
                  <a:lnTo>
                    <a:pt x="48" y="8"/>
                  </a:lnTo>
                  <a:lnTo>
                    <a:pt x="56" y="8"/>
                  </a:lnTo>
                  <a:lnTo>
                    <a:pt x="72" y="0"/>
                  </a:lnTo>
                  <a:lnTo>
                    <a:pt x="72" y="32"/>
                  </a:lnTo>
                  <a:lnTo>
                    <a:pt x="56" y="48"/>
                  </a:lnTo>
                  <a:lnTo>
                    <a:pt x="48" y="56"/>
                  </a:lnTo>
                  <a:lnTo>
                    <a:pt x="32" y="64"/>
                  </a:lnTo>
                  <a:lnTo>
                    <a:pt x="16" y="56"/>
                  </a:lnTo>
                  <a:lnTo>
                    <a:pt x="8" y="40"/>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49" name="Freeform 48"/>
            <p:cNvSpPr>
              <a:spLocks/>
            </p:cNvSpPr>
            <p:nvPr/>
          </p:nvSpPr>
          <p:spPr bwMode="auto">
            <a:xfrm>
              <a:off x="5821070" y="3329476"/>
              <a:ext cx="178581" cy="217538"/>
            </a:xfrm>
            <a:custGeom>
              <a:avLst/>
              <a:gdLst>
                <a:gd name="T0" fmla="*/ 2147483647 w 112"/>
                <a:gd name="T1" fmla="*/ 2147483647 h 128"/>
                <a:gd name="T2" fmla="*/ 2147483647 w 112"/>
                <a:gd name="T3" fmla="*/ 2147483647 h 128"/>
                <a:gd name="T4" fmla="*/ 2147483647 w 112"/>
                <a:gd name="T5" fmla="*/ 2147483647 h 128"/>
                <a:gd name="T6" fmla="*/ 2147483647 w 112"/>
                <a:gd name="T7" fmla="*/ 2147483647 h 128"/>
                <a:gd name="T8" fmla="*/ 2147483647 w 112"/>
                <a:gd name="T9" fmla="*/ 2147483647 h 128"/>
                <a:gd name="T10" fmla="*/ 2147483647 w 112"/>
                <a:gd name="T11" fmla="*/ 2147483647 h 128"/>
                <a:gd name="T12" fmla="*/ 2147483647 w 112"/>
                <a:gd name="T13" fmla="*/ 2147483647 h 128"/>
                <a:gd name="T14" fmla="*/ 2147483647 w 112"/>
                <a:gd name="T15" fmla="*/ 2147483647 h 128"/>
                <a:gd name="T16" fmla="*/ 2147483647 w 112"/>
                <a:gd name="T17" fmla="*/ 0 h 128"/>
                <a:gd name="T18" fmla="*/ 2147483647 w 112"/>
                <a:gd name="T19" fmla="*/ 0 h 128"/>
                <a:gd name="T20" fmla="*/ 2147483647 w 112"/>
                <a:gd name="T21" fmla="*/ 2147483647 h 128"/>
                <a:gd name="T22" fmla="*/ 2147483647 w 112"/>
                <a:gd name="T23" fmla="*/ 2147483647 h 128"/>
                <a:gd name="T24" fmla="*/ 2147483647 w 112"/>
                <a:gd name="T25" fmla="*/ 2147483647 h 128"/>
                <a:gd name="T26" fmla="*/ 0 w 112"/>
                <a:gd name="T27" fmla="*/ 2147483647 h 128"/>
                <a:gd name="T28" fmla="*/ 2147483647 w 112"/>
                <a:gd name="T29" fmla="*/ 2147483647 h 128"/>
                <a:gd name="T30" fmla="*/ 2147483647 w 112"/>
                <a:gd name="T31" fmla="*/ 2147483647 h 128"/>
                <a:gd name="T32" fmla="*/ 2147483647 w 112"/>
                <a:gd name="T33" fmla="*/ 2147483647 h 128"/>
                <a:gd name="T34" fmla="*/ 2147483647 w 112"/>
                <a:gd name="T35" fmla="*/ 2147483647 h 128"/>
                <a:gd name="T36" fmla="*/ 2147483647 w 112"/>
                <a:gd name="T37" fmla="*/ 2147483647 h 128"/>
                <a:gd name="T38" fmla="*/ 2147483647 w 112"/>
                <a:gd name="T39" fmla="*/ 2147483647 h 128"/>
                <a:gd name="T40" fmla="*/ 2147483647 w 112"/>
                <a:gd name="T41" fmla="*/ 2147483647 h 128"/>
                <a:gd name="T42" fmla="*/ 2147483647 w 112"/>
                <a:gd name="T43" fmla="*/ 2147483647 h 128"/>
                <a:gd name="T44" fmla="*/ 2147483647 w 112"/>
                <a:gd name="T45" fmla="*/ 2147483647 h 128"/>
                <a:gd name="T46" fmla="*/ 2147483647 w 112"/>
                <a:gd name="T47" fmla="*/ 2147483647 h 128"/>
                <a:gd name="T48" fmla="*/ 2147483647 w 112"/>
                <a:gd name="T49" fmla="*/ 2147483647 h 128"/>
                <a:gd name="T50" fmla="*/ 2147483647 w 112"/>
                <a:gd name="T51" fmla="*/ 2147483647 h 128"/>
                <a:gd name="T52" fmla="*/ 2147483647 w 112"/>
                <a:gd name="T53" fmla="*/ 2147483647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2" h="128">
                  <a:moveTo>
                    <a:pt x="112" y="120"/>
                  </a:moveTo>
                  <a:lnTo>
                    <a:pt x="104" y="104"/>
                  </a:lnTo>
                  <a:lnTo>
                    <a:pt x="88" y="88"/>
                  </a:lnTo>
                  <a:lnTo>
                    <a:pt x="88" y="80"/>
                  </a:lnTo>
                  <a:lnTo>
                    <a:pt x="56" y="48"/>
                  </a:lnTo>
                  <a:lnTo>
                    <a:pt x="64" y="40"/>
                  </a:lnTo>
                  <a:lnTo>
                    <a:pt x="56" y="32"/>
                  </a:lnTo>
                  <a:lnTo>
                    <a:pt x="40" y="24"/>
                  </a:lnTo>
                  <a:lnTo>
                    <a:pt x="24" y="0"/>
                  </a:lnTo>
                  <a:lnTo>
                    <a:pt x="16" y="0"/>
                  </a:lnTo>
                  <a:lnTo>
                    <a:pt x="16" y="16"/>
                  </a:lnTo>
                  <a:lnTo>
                    <a:pt x="16" y="24"/>
                  </a:lnTo>
                  <a:lnTo>
                    <a:pt x="16" y="16"/>
                  </a:lnTo>
                  <a:lnTo>
                    <a:pt x="0" y="32"/>
                  </a:lnTo>
                  <a:lnTo>
                    <a:pt x="8" y="40"/>
                  </a:lnTo>
                  <a:lnTo>
                    <a:pt x="16" y="48"/>
                  </a:lnTo>
                  <a:lnTo>
                    <a:pt x="16" y="72"/>
                  </a:lnTo>
                  <a:lnTo>
                    <a:pt x="32" y="64"/>
                  </a:lnTo>
                  <a:lnTo>
                    <a:pt x="40" y="72"/>
                  </a:lnTo>
                  <a:lnTo>
                    <a:pt x="48" y="64"/>
                  </a:lnTo>
                  <a:lnTo>
                    <a:pt x="64" y="80"/>
                  </a:lnTo>
                  <a:lnTo>
                    <a:pt x="72" y="96"/>
                  </a:lnTo>
                  <a:lnTo>
                    <a:pt x="80" y="112"/>
                  </a:lnTo>
                  <a:lnTo>
                    <a:pt x="80" y="128"/>
                  </a:lnTo>
                  <a:lnTo>
                    <a:pt x="88" y="128"/>
                  </a:lnTo>
                  <a:lnTo>
                    <a:pt x="96" y="128"/>
                  </a:lnTo>
                  <a:lnTo>
                    <a:pt x="112"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0" name="Freeform 49"/>
            <p:cNvSpPr>
              <a:spLocks/>
            </p:cNvSpPr>
            <p:nvPr/>
          </p:nvSpPr>
          <p:spPr bwMode="auto">
            <a:xfrm>
              <a:off x="5197961" y="2544151"/>
              <a:ext cx="1094616" cy="840051"/>
            </a:xfrm>
            <a:custGeom>
              <a:avLst/>
              <a:gdLst>
                <a:gd name="T0" fmla="*/ 2147483647 w 688"/>
                <a:gd name="T1" fmla="*/ 2147483647 h 496"/>
                <a:gd name="T2" fmla="*/ 2147483647 w 688"/>
                <a:gd name="T3" fmla="*/ 2147483647 h 496"/>
                <a:gd name="T4" fmla="*/ 2147483647 w 688"/>
                <a:gd name="T5" fmla="*/ 2147483647 h 496"/>
                <a:gd name="T6" fmla="*/ 2147483647 w 688"/>
                <a:gd name="T7" fmla="*/ 2147483647 h 496"/>
                <a:gd name="T8" fmla="*/ 2147483647 w 688"/>
                <a:gd name="T9" fmla="*/ 2147483647 h 496"/>
                <a:gd name="T10" fmla="*/ 2147483647 w 688"/>
                <a:gd name="T11" fmla="*/ 2147483647 h 496"/>
                <a:gd name="T12" fmla="*/ 2147483647 w 688"/>
                <a:gd name="T13" fmla="*/ 2147483647 h 496"/>
                <a:gd name="T14" fmla="*/ 2147483647 w 688"/>
                <a:gd name="T15" fmla="*/ 2147483647 h 496"/>
                <a:gd name="T16" fmla="*/ 2147483647 w 688"/>
                <a:gd name="T17" fmla="*/ 2147483647 h 496"/>
                <a:gd name="T18" fmla="*/ 2147483647 w 688"/>
                <a:gd name="T19" fmla="*/ 2147483647 h 496"/>
                <a:gd name="T20" fmla="*/ 2147483647 w 688"/>
                <a:gd name="T21" fmla="*/ 0 h 496"/>
                <a:gd name="T22" fmla="*/ 2147483647 w 688"/>
                <a:gd name="T23" fmla="*/ 2147483647 h 496"/>
                <a:gd name="T24" fmla="*/ 2147483647 w 688"/>
                <a:gd name="T25" fmla="*/ 2147483647 h 496"/>
                <a:gd name="T26" fmla="*/ 2147483647 w 688"/>
                <a:gd name="T27" fmla="*/ 2147483647 h 496"/>
                <a:gd name="T28" fmla="*/ 2147483647 w 688"/>
                <a:gd name="T29" fmla="*/ 2147483647 h 496"/>
                <a:gd name="T30" fmla="*/ 2147483647 w 688"/>
                <a:gd name="T31" fmla="*/ 2147483647 h 496"/>
                <a:gd name="T32" fmla="*/ 2147483647 w 688"/>
                <a:gd name="T33" fmla="*/ 2147483647 h 496"/>
                <a:gd name="T34" fmla="*/ 2147483647 w 688"/>
                <a:gd name="T35" fmla="*/ 2147483647 h 496"/>
                <a:gd name="T36" fmla="*/ 2147483647 w 688"/>
                <a:gd name="T37" fmla="*/ 2147483647 h 496"/>
                <a:gd name="T38" fmla="*/ 2147483647 w 688"/>
                <a:gd name="T39" fmla="*/ 2147483647 h 496"/>
                <a:gd name="T40" fmla="*/ 2147483647 w 688"/>
                <a:gd name="T41" fmla="*/ 2147483647 h 496"/>
                <a:gd name="T42" fmla="*/ 2147483647 w 688"/>
                <a:gd name="T43" fmla="*/ 2147483647 h 496"/>
                <a:gd name="T44" fmla="*/ 2147483647 w 688"/>
                <a:gd name="T45" fmla="*/ 2147483647 h 496"/>
                <a:gd name="T46" fmla="*/ 2147483647 w 688"/>
                <a:gd name="T47" fmla="*/ 2147483647 h 496"/>
                <a:gd name="T48" fmla="*/ 2147483647 w 688"/>
                <a:gd name="T49" fmla="*/ 2147483647 h 496"/>
                <a:gd name="T50" fmla="*/ 2147483647 w 688"/>
                <a:gd name="T51" fmla="*/ 2147483647 h 496"/>
                <a:gd name="T52" fmla="*/ 2147483647 w 688"/>
                <a:gd name="T53" fmla="*/ 2147483647 h 496"/>
                <a:gd name="T54" fmla="*/ 2147483647 w 688"/>
                <a:gd name="T55" fmla="*/ 2147483647 h 496"/>
                <a:gd name="T56" fmla="*/ 2147483647 w 688"/>
                <a:gd name="T57" fmla="*/ 2147483647 h 496"/>
                <a:gd name="T58" fmla="*/ 2147483647 w 688"/>
                <a:gd name="T59" fmla="*/ 2147483647 h 496"/>
                <a:gd name="T60" fmla="*/ 2147483647 w 688"/>
                <a:gd name="T61" fmla="*/ 2147483647 h 496"/>
                <a:gd name="T62" fmla="*/ 2147483647 w 688"/>
                <a:gd name="T63" fmla="*/ 2147483647 h 496"/>
                <a:gd name="T64" fmla="*/ 2147483647 w 688"/>
                <a:gd name="T65" fmla="*/ 2147483647 h 496"/>
                <a:gd name="T66" fmla="*/ 2147483647 w 688"/>
                <a:gd name="T67" fmla="*/ 2147483647 h 496"/>
                <a:gd name="T68" fmla="*/ 2147483647 w 688"/>
                <a:gd name="T69" fmla="*/ 2147483647 h 496"/>
                <a:gd name="T70" fmla="*/ 2147483647 w 688"/>
                <a:gd name="T71" fmla="*/ 2147483647 h 496"/>
                <a:gd name="T72" fmla="*/ 2147483647 w 688"/>
                <a:gd name="T73" fmla="*/ 2147483647 h 496"/>
                <a:gd name="T74" fmla="*/ 2147483647 w 688"/>
                <a:gd name="T75" fmla="*/ 2147483647 h 496"/>
                <a:gd name="T76" fmla="*/ 2147483647 w 688"/>
                <a:gd name="T77" fmla="*/ 2147483647 h 496"/>
                <a:gd name="T78" fmla="*/ 2147483647 w 688"/>
                <a:gd name="T79" fmla="*/ 2147483647 h 496"/>
                <a:gd name="T80" fmla="*/ 2147483647 w 688"/>
                <a:gd name="T81" fmla="*/ 2147483647 h 496"/>
                <a:gd name="T82" fmla="*/ 2147483647 w 688"/>
                <a:gd name="T83" fmla="*/ 2147483647 h 496"/>
                <a:gd name="T84" fmla="*/ 2147483647 w 688"/>
                <a:gd name="T85" fmla="*/ 2147483647 h 496"/>
                <a:gd name="T86" fmla="*/ 2147483647 w 688"/>
                <a:gd name="T87" fmla="*/ 2147483647 h 496"/>
                <a:gd name="T88" fmla="*/ 2147483647 w 688"/>
                <a:gd name="T89" fmla="*/ 2147483647 h 496"/>
                <a:gd name="T90" fmla="*/ 2147483647 w 688"/>
                <a:gd name="T91" fmla="*/ 2147483647 h 496"/>
                <a:gd name="T92" fmla="*/ 2147483647 w 688"/>
                <a:gd name="T93" fmla="*/ 2147483647 h 496"/>
                <a:gd name="T94" fmla="*/ 2147483647 w 688"/>
                <a:gd name="T95" fmla="*/ 2147483647 h 496"/>
                <a:gd name="T96" fmla="*/ 0 w 688"/>
                <a:gd name="T97" fmla="*/ 2147483647 h 496"/>
                <a:gd name="T98" fmla="*/ 2147483647 w 688"/>
                <a:gd name="T99" fmla="*/ 2147483647 h 496"/>
                <a:gd name="T100" fmla="*/ 2147483647 w 688"/>
                <a:gd name="T101" fmla="*/ 2147483647 h 496"/>
                <a:gd name="T102" fmla="*/ 2147483647 w 688"/>
                <a:gd name="T103" fmla="*/ 2147483647 h 496"/>
                <a:gd name="T104" fmla="*/ 2147483647 w 688"/>
                <a:gd name="T105" fmla="*/ 2147483647 h 496"/>
                <a:gd name="T106" fmla="*/ 2147483647 w 688"/>
                <a:gd name="T107" fmla="*/ 2147483647 h 4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88" h="496">
                  <a:moveTo>
                    <a:pt x="112" y="72"/>
                  </a:moveTo>
                  <a:lnTo>
                    <a:pt x="120" y="64"/>
                  </a:lnTo>
                  <a:lnTo>
                    <a:pt x="136" y="80"/>
                  </a:lnTo>
                  <a:lnTo>
                    <a:pt x="152" y="88"/>
                  </a:lnTo>
                  <a:lnTo>
                    <a:pt x="168" y="96"/>
                  </a:lnTo>
                  <a:lnTo>
                    <a:pt x="176" y="120"/>
                  </a:lnTo>
                  <a:lnTo>
                    <a:pt x="232" y="136"/>
                  </a:lnTo>
                  <a:lnTo>
                    <a:pt x="264" y="160"/>
                  </a:lnTo>
                  <a:lnTo>
                    <a:pt x="312" y="160"/>
                  </a:lnTo>
                  <a:lnTo>
                    <a:pt x="368" y="176"/>
                  </a:lnTo>
                  <a:lnTo>
                    <a:pt x="400" y="168"/>
                  </a:lnTo>
                  <a:lnTo>
                    <a:pt x="424" y="160"/>
                  </a:lnTo>
                  <a:lnTo>
                    <a:pt x="440" y="144"/>
                  </a:lnTo>
                  <a:lnTo>
                    <a:pt x="432" y="136"/>
                  </a:lnTo>
                  <a:lnTo>
                    <a:pt x="440" y="128"/>
                  </a:lnTo>
                  <a:lnTo>
                    <a:pt x="456" y="128"/>
                  </a:lnTo>
                  <a:lnTo>
                    <a:pt x="464" y="120"/>
                  </a:lnTo>
                  <a:lnTo>
                    <a:pt x="472" y="112"/>
                  </a:lnTo>
                  <a:lnTo>
                    <a:pt x="480" y="104"/>
                  </a:lnTo>
                  <a:lnTo>
                    <a:pt x="504" y="104"/>
                  </a:lnTo>
                  <a:lnTo>
                    <a:pt x="496" y="88"/>
                  </a:lnTo>
                  <a:lnTo>
                    <a:pt x="488" y="80"/>
                  </a:lnTo>
                  <a:lnTo>
                    <a:pt x="472" y="88"/>
                  </a:lnTo>
                  <a:lnTo>
                    <a:pt x="456" y="88"/>
                  </a:lnTo>
                  <a:lnTo>
                    <a:pt x="440" y="64"/>
                  </a:lnTo>
                  <a:lnTo>
                    <a:pt x="448" y="56"/>
                  </a:lnTo>
                  <a:lnTo>
                    <a:pt x="464" y="56"/>
                  </a:lnTo>
                  <a:lnTo>
                    <a:pt x="480" y="48"/>
                  </a:lnTo>
                  <a:lnTo>
                    <a:pt x="472" y="32"/>
                  </a:lnTo>
                  <a:lnTo>
                    <a:pt x="480" y="24"/>
                  </a:lnTo>
                  <a:lnTo>
                    <a:pt x="464" y="16"/>
                  </a:lnTo>
                  <a:lnTo>
                    <a:pt x="472" y="8"/>
                  </a:lnTo>
                  <a:lnTo>
                    <a:pt x="496" y="0"/>
                  </a:lnTo>
                  <a:lnTo>
                    <a:pt x="528" y="8"/>
                  </a:lnTo>
                  <a:lnTo>
                    <a:pt x="560" y="40"/>
                  </a:lnTo>
                  <a:lnTo>
                    <a:pt x="576" y="56"/>
                  </a:lnTo>
                  <a:lnTo>
                    <a:pt x="600" y="64"/>
                  </a:lnTo>
                  <a:lnTo>
                    <a:pt x="624" y="72"/>
                  </a:lnTo>
                  <a:lnTo>
                    <a:pt x="640" y="88"/>
                  </a:lnTo>
                  <a:lnTo>
                    <a:pt x="648" y="88"/>
                  </a:lnTo>
                  <a:lnTo>
                    <a:pt x="672" y="72"/>
                  </a:lnTo>
                  <a:lnTo>
                    <a:pt x="680" y="88"/>
                  </a:lnTo>
                  <a:lnTo>
                    <a:pt x="680" y="96"/>
                  </a:lnTo>
                  <a:lnTo>
                    <a:pt x="688" y="128"/>
                  </a:lnTo>
                  <a:lnTo>
                    <a:pt x="672" y="120"/>
                  </a:lnTo>
                  <a:lnTo>
                    <a:pt x="664" y="128"/>
                  </a:lnTo>
                  <a:lnTo>
                    <a:pt x="680" y="152"/>
                  </a:lnTo>
                  <a:lnTo>
                    <a:pt x="680" y="160"/>
                  </a:lnTo>
                  <a:lnTo>
                    <a:pt x="664" y="160"/>
                  </a:lnTo>
                  <a:lnTo>
                    <a:pt x="664" y="168"/>
                  </a:lnTo>
                  <a:lnTo>
                    <a:pt x="656" y="176"/>
                  </a:lnTo>
                  <a:lnTo>
                    <a:pt x="656" y="184"/>
                  </a:lnTo>
                  <a:lnTo>
                    <a:pt x="640" y="176"/>
                  </a:lnTo>
                  <a:lnTo>
                    <a:pt x="616" y="208"/>
                  </a:lnTo>
                  <a:lnTo>
                    <a:pt x="608" y="208"/>
                  </a:lnTo>
                  <a:lnTo>
                    <a:pt x="592" y="224"/>
                  </a:lnTo>
                  <a:lnTo>
                    <a:pt x="592" y="216"/>
                  </a:lnTo>
                  <a:lnTo>
                    <a:pt x="584" y="208"/>
                  </a:lnTo>
                  <a:lnTo>
                    <a:pt x="592" y="192"/>
                  </a:lnTo>
                  <a:lnTo>
                    <a:pt x="584" y="192"/>
                  </a:lnTo>
                  <a:lnTo>
                    <a:pt x="576" y="184"/>
                  </a:lnTo>
                  <a:lnTo>
                    <a:pt x="568" y="200"/>
                  </a:lnTo>
                  <a:lnTo>
                    <a:pt x="560" y="208"/>
                  </a:lnTo>
                  <a:lnTo>
                    <a:pt x="560" y="216"/>
                  </a:lnTo>
                  <a:lnTo>
                    <a:pt x="544" y="216"/>
                  </a:lnTo>
                  <a:lnTo>
                    <a:pt x="544" y="224"/>
                  </a:lnTo>
                  <a:lnTo>
                    <a:pt x="576" y="248"/>
                  </a:lnTo>
                  <a:lnTo>
                    <a:pt x="584" y="248"/>
                  </a:lnTo>
                  <a:lnTo>
                    <a:pt x="592" y="232"/>
                  </a:lnTo>
                  <a:lnTo>
                    <a:pt x="616" y="240"/>
                  </a:lnTo>
                  <a:lnTo>
                    <a:pt x="616" y="248"/>
                  </a:lnTo>
                  <a:lnTo>
                    <a:pt x="608" y="248"/>
                  </a:lnTo>
                  <a:lnTo>
                    <a:pt x="600" y="256"/>
                  </a:lnTo>
                  <a:lnTo>
                    <a:pt x="584" y="280"/>
                  </a:lnTo>
                  <a:lnTo>
                    <a:pt x="608" y="288"/>
                  </a:lnTo>
                  <a:lnTo>
                    <a:pt x="624" y="312"/>
                  </a:lnTo>
                  <a:lnTo>
                    <a:pt x="640" y="328"/>
                  </a:lnTo>
                  <a:lnTo>
                    <a:pt x="632" y="328"/>
                  </a:lnTo>
                  <a:lnTo>
                    <a:pt x="640" y="336"/>
                  </a:lnTo>
                  <a:lnTo>
                    <a:pt x="624" y="344"/>
                  </a:lnTo>
                  <a:lnTo>
                    <a:pt x="648" y="352"/>
                  </a:lnTo>
                  <a:lnTo>
                    <a:pt x="648" y="376"/>
                  </a:lnTo>
                  <a:lnTo>
                    <a:pt x="640" y="384"/>
                  </a:lnTo>
                  <a:lnTo>
                    <a:pt x="632" y="400"/>
                  </a:lnTo>
                  <a:lnTo>
                    <a:pt x="632" y="416"/>
                  </a:lnTo>
                  <a:lnTo>
                    <a:pt x="624" y="432"/>
                  </a:lnTo>
                  <a:lnTo>
                    <a:pt x="616" y="432"/>
                  </a:lnTo>
                  <a:lnTo>
                    <a:pt x="616" y="440"/>
                  </a:lnTo>
                  <a:lnTo>
                    <a:pt x="600" y="456"/>
                  </a:lnTo>
                  <a:lnTo>
                    <a:pt x="576" y="464"/>
                  </a:lnTo>
                  <a:lnTo>
                    <a:pt x="576" y="472"/>
                  </a:lnTo>
                  <a:lnTo>
                    <a:pt x="568" y="464"/>
                  </a:lnTo>
                  <a:lnTo>
                    <a:pt x="568" y="472"/>
                  </a:lnTo>
                  <a:lnTo>
                    <a:pt x="560" y="464"/>
                  </a:lnTo>
                  <a:lnTo>
                    <a:pt x="560" y="472"/>
                  </a:lnTo>
                  <a:lnTo>
                    <a:pt x="528" y="488"/>
                  </a:lnTo>
                  <a:lnTo>
                    <a:pt x="528" y="496"/>
                  </a:lnTo>
                  <a:lnTo>
                    <a:pt x="520" y="496"/>
                  </a:lnTo>
                  <a:lnTo>
                    <a:pt x="520" y="480"/>
                  </a:lnTo>
                  <a:lnTo>
                    <a:pt x="496" y="480"/>
                  </a:lnTo>
                  <a:lnTo>
                    <a:pt x="480" y="472"/>
                  </a:lnTo>
                  <a:lnTo>
                    <a:pt x="472" y="464"/>
                  </a:lnTo>
                  <a:lnTo>
                    <a:pt x="456" y="456"/>
                  </a:lnTo>
                  <a:lnTo>
                    <a:pt x="424" y="464"/>
                  </a:lnTo>
                  <a:lnTo>
                    <a:pt x="416" y="464"/>
                  </a:lnTo>
                  <a:lnTo>
                    <a:pt x="408" y="464"/>
                  </a:lnTo>
                  <a:lnTo>
                    <a:pt x="408" y="480"/>
                  </a:lnTo>
                  <a:lnTo>
                    <a:pt x="408" y="488"/>
                  </a:lnTo>
                  <a:lnTo>
                    <a:pt x="408" y="480"/>
                  </a:lnTo>
                  <a:lnTo>
                    <a:pt x="392" y="480"/>
                  </a:lnTo>
                  <a:lnTo>
                    <a:pt x="376" y="472"/>
                  </a:lnTo>
                  <a:lnTo>
                    <a:pt x="376" y="456"/>
                  </a:lnTo>
                  <a:lnTo>
                    <a:pt x="368" y="456"/>
                  </a:lnTo>
                  <a:lnTo>
                    <a:pt x="368" y="440"/>
                  </a:lnTo>
                  <a:lnTo>
                    <a:pt x="352" y="448"/>
                  </a:lnTo>
                  <a:lnTo>
                    <a:pt x="360" y="400"/>
                  </a:lnTo>
                  <a:lnTo>
                    <a:pt x="352" y="384"/>
                  </a:lnTo>
                  <a:lnTo>
                    <a:pt x="336" y="384"/>
                  </a:lnTo>
                  <a:lnTo>
                    <a:pt x="312" y="360"/>
                  </a:lnTo>
                  <a:lnTo>
                    <a:pt x="296" y="360"/>
                  </a:lnTo>
                  <a:lnTo>
                    <a:pt x="280" y="376"/>
                  </a:lnTo>
                  <a:lnTo>
                    <a:pt x="264" y="384"/>
                  </a:lnTo>
                  <a:lnTo>
                    <a:pt x="240" y="376"/>
                  </a:lnTo>
                  <a:lnTo>
                    <a:pt x="232" y="392"/>
                  </a:lnTo>
                  <a:lnTo>
                    <a:pt x="224" y="384"/>
                  </a:lnTo>
                  <a:lnTo>
                    <a:pt x="216" y="384"/>
                  </a:lnTo>
                  <a:lnTo>
                    <a:pt x="192" y="384"/>
                  </a:lnTo>
                  <a:lnTo>
                    <a:pt x="160" y="360"/>
                  </a:lnTo>
                  <a:lnTo>
                    <a:pt x="152" y="368"/>
                  </a:lnTo>
                  <a:lnTo>
                    <a:pt x="136" y="352"/>
                  </a:lnTo>
                  <a:lnTo>
                    <a:pt x="120" y="352"/>
                  </a:lnTo>
                  <a:lnTo>
                    <a:pt x="96" y="336"/>
                  </a:lnTo>
                  <a:lnTo>
                    <a:pt x="80" y="320"/>
                  </a:lnTo>
                  <a:lnTo>
                    <a:pt x="80" y="312"/>
                  </a:lnTo>
                  <a:lnTo>
                    <a:pt x="96" y="312"/>
                  </a:lnTo>
                  <a:lnTo>
                    <a:pt x="88" y="296"/>
                  </a:lnTo>
                  <a:lnTo>
                    <a:pt x="96" y="280"/>
                  </a:lnTo>
                  <a:lnTo>
                    <a:pt x="96" y="272"/>
                  </a:lnTo>
                  <a:lnTo>
                    <a:pt x="80" y="264"/>
                  </a:lnTo>
                  <a:lnTo>
                    <a:pt x="64" y="272"/>
                  </a:lnTo>
                  <a:lnTo>
                    <a:pt x="40" y="264"/>
                  </a:lnTo>
                  <a:lnTo>
                    <a:pt x="32" y="248"/>
                  </a:lnTo>
                  <a:lnTo>
                    <a:pt x="16" y="248"/>
                  </a:lnTo>
                  <a:lnTo>
                    <a:pt x="16" y="240"/>
                  </a:lnTo>
                  <a:lnTo>
                    <a:pt x="16" y="224"/>
                  </a:lnTo>
                  <a:lnTo>
                    <a:pt x="8" y="224"/>
                  </a:lnTo>
                  <a:lnTo>
                    <a:pt x="0" y="216"/>
                  </a:lnTo>
                  <a:lnTo>
                    <a:pt x="0" y="208"/>
                  </a:lnTo>
                  <a:lnTo>
                    <a:pt x="0" y="200"/>
                  </a:lnTo>
                  <a:lnTo>
                    <a:pt x="8" y="192"/>
                  </a:lnTo>
                  <a:lnTo>
                    <a:pt x="32" y="192"/>
                  </a:lnTo>
                  <a:lnTo>
                    <a:pt x="32" y="184"/>
                  </a:lnTo>
                  <a:lnTo>
                    <a:pt x="48" y="184"/>
                  </a:lnTo>
                  <a:lnTo>
                    <a:pt x="64" y="176"/>
                  </a:lnTo>
                  <a:lnTo>
                    <a:pt x="64" y="168"/>
                  </a:lnTo>
                  <a:lnTo>
                    <a:pt x="64" y="152"/>
                  </a:lnTo>
                  <a:lnTo>
                    <a:pt x="56" y="128"/>
                  </a:lnTo>
                  <a:lnTo>
                    <a:pt x="72" y="120"/>
                  </a:lnTo>
                  <a:lnTo>
                    <a:pt x="72" y="96"/>
                  </a:lnTo>
                  <a:lnTo>
                    <a:pt x="96" y="96"/>
                  </a:lnTo>
                  <a:lnTo>
                    <a:pt x="104" y="96"/>
                  </a:lnTo>
                  <a:lnTo>
                    <a:pt x="104" y="80"/>
                  </a:lnTo>
                  <a:lnTo>
                    <a:pt x="112" y="7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1" name="Freeform 50"/>
            <p:cNvSpPr>
              <a:spLocks/>
            </p:cNvSpPr>
            <p:nvPr/>
          </p:nvSpPr>
          <p:spPr bwMode="auto">
            <a:xfrm>
              <a:off x="5553839" y="3235073"/>
              <a:ext cx="102781" cy="135448"/>
            </a:xfrm>
            <a:custGeom>
              <a:avLst/>
              <a:gdLst>
                <a:gd name="T0" fmla="*/ 2147483647 w 64"/>
                <a:gd name="T1" fmla="*/ 2147483647 h 80"/>
                <a:gd name="T2" fmla="*/ 0 w 64"/>
                <a:gd name="T3" fmla="*/ 2147483647 h 80"/>
                <a:gd name="T4" fmla="*/ 2147483647 w 64"/>
                <a:gd name="T5" fmla="*/ 2147483647 h 80"/>
                <a:gd name="T6" fmla="*/ 0 w 64"/>
                <a:gd name="T7" fmla="*/ 2147483647 h 80"/>
                <a:gd name="T8" fmla="*/ 0 w 64"/>
                <a:gd name="T9" fmla="*/ 0 h 80"/>
                <a:gd name="T10" fmla="*/ 2147483647 w 64"/>
                <a:gd name="T11" fmla="*/ 0 h 80"/>
                <a:gd name="T12" fmla="*/ 2147483647 w 64"/>
                <a:gd name="T13" fmla="*/ 0 h 80"/>
                <a:gd name="T14" fmla="*/ 2147483647 w 64"/>
                <a:gd name="T15" fmla="*/ 2147483647 h 80"/>
                <a:gd name="T16" fmla="*/ 2147483647 w 64"/>
                <a:gd name="T17" fmla="*/ 2147483647 h 80"/>
                <a:gd name="T18" fmla="*/ 2147483647 w 64"/>
                <a:gd name="T19" fmla="*/ 2147483647 h 80"/>
                <a:gd name="T20" fmla="*/ 2147483647 w 64"/>
                <a:gd name="T21" fmla="*/ 2147483647 h 80"/>
                <a:gd name="T22" fmla="*/ 2147483647 w 64"/>
                <a:gd name="T23" fmla="*/ 2147483647 h 80"/>
                <a:gd name="T24" fmla="*/ 2147483647 w 64"/>
                <a:gd name="T25" fmla="*/ 2147483647 h 80"/>
                <a:gd name="T26" fmla="*/ 2147483647 w 64"/>
                <a:gd name="T27" fmla="*/ 2147483647 h 80"/>
                <a:gd name="T28" fmla="*/ 2147483647 w 64"/>
                <a:gd name="T29" fmla="*/ 2147483647 h 80"/>
                <a:gd name="T30" fmla="*/ 2147483647 w 64"/>
                <a:gd name="T31" fmla="*/ 2147483647 h 80"/>
                <a:gd name="T32" fmla="*/ 2147483647 w 64"/>
                <a:gd name="T33" fmla="*/ 2147483647 h 80"/>
                <a:gd name="T34" fmla="*/ 2147483647 w 64"/>
                <a:gd name="T35" fmla="*/ 2147483647 h 80"/>
                <a:gd name="T36" fmla="*/ 2147483647 w 64"/>
                <a:gd name="T37" fmla="*/ 2147483647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 h="80">
                  <a:moveTo>
                    <a:pt x="8" y="32"/>
                  </a:moveTo>
                  <a:lnTo>
                    <a:pt x="0" y="24"/>
                  </a:lnTo>
                  <a:lnTo>
                    <a:pt x="8" y="16"/>
                  </a:lnTo>
                  <a:lnTo>
                    <a:pt x="0" y="8"/>
                  </a:lnTo>
                  <a:lnTo>
                    <a:pt x="0" y="0"/>
                  </a:lnTo>
                  <a:lnTo>
                    <a:pt x="8" y="0"/>
                  </a:lnTo>
                  <a:lnTo>
                    <a:pt x="16" y="0"/>
                  </a:lnTo>
                  <a:lnTo>
                    <a:pt x="24" y="16"/>
                  </a:lnTo>
                  <a:lnTo>
                    <a:pt x="56" y="16"/>
                  </a:lnTo>
                  <a:lnTo>
                    <a:pt x="40" y="32"/>
                  </a:lnTo>
                  <a:lnTo>
                    <a:pt x="40" y="40"/>
                  </a:lnTo>
                  <a:lnTo>
                    <a:pt x="56" y="48"/>
                  </a:lnTo>
                  <a:lnTo>
                    <a:pt x="56" y="40"/>
                  </a:lnTo>
                  <a:lnTo>
                    <a:pt x="64" y="64"/>
                  </a:lnTo>
                  <a:lnTo>
                    <a:pt x="64" y="80"/>
                  </a:lnTo>
                  <a:lnTo>
                    <a:pt x="48" y="56"/>
                  </a:lnTo>
                  <a:lnTo>
                    <a:pt x="40" y="72"/>
                  </a:lnTo>
                  <a:lnTo>
                    <a:pt x="16" y="72"/>
                  </a:lnTo>
                  <a:lnTo>
                    <a:pt x="8"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2" name="Freeform 51"/>
            <p:cNvSpPr>
              <a:spLocks/>
            </p:cNvSpPr>
            <p:nvPr/>
          </p:nvSpPr>
          <p:spPr bwMode="auto">
            <a:xfrm>
              <a:off x="5566687" y="3180347"/>
              <a:ext cx="64238" cy="41045"/>
            </a:xfrm>
            <a:custGeom>
              <a:avLst/>
              <a:gdLst>
                <a:gd name="T0" fmla="*/ 2147483647 w 40"/>
                <a:gd name="T1" fmla="*/ 2147483647 h 24"/>
                <a:gd name="T2" fmla="*/ 2147483647 w 40"/>
                <a:gd name="T3" fmla="*/ 0 h 24"/>
                <a:gd name="T4" fmla="*/ 0 w 40"/>
                <a:gd name="T5" fmla="*/ 2147483647 h 24"/>
                <a:gd name="T6" fmla="*/ 0 w 40"/>
                <a:gd name="T7" fmla="*/ 2147483647 h 24"/>
                <a:gd name="T8" fmla="*/ 2147483647 w 40"/>
                <a:gd name="T9" fmla="*/ 2147483647 h 24"/>
                <a:gd name="T10" fmla="*/ 2147483647 w 40"/>
                <a:gd name="T11" fmla="*/ 2147483647 h 24"/>
                <a:gd name="T12" fmla="*/ 2147483647 w 40"/>
                <a:gd name="T13" fmla="*/ 2147483647 h 24"/>
                <a:gd name="T14" fmla="*/ 2147483647 w 40"/>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24">
                  <a:moveTo>
                    <a:pt x="32" y="8"/>
                  </a:moveTo>
                  <a:lnTo>
                    <a:pt x="8" y="0"/>
                  </a:lnTo>
                  <a:lnTo>
                    <a:pt x="0" y="16"/>
                  </a:lnTo>
                  <a:lnTo>
                    <a:pt x="0" y="24"/>
                  </a:lnTo>
                  <a:lnTo>
                    <a:pt x="8" y="24"/>
                  </a:lnTo>
                  <a:lnTo>
                    <a:pt x="40" y="24"/>
                  </a:lnTo>
                  <a:lnTo>
                    <a:pt x="40" y="16"/>
                  </a:lnTo>
                  <a:lnTo>
                    <a:pt x="32"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3" name="Freeform 52"/>
            <p:cNvSpPr>
              <a:spLocks/>
            </p:cNvSpPr>
            <p:nvPr/>
          </p:nvSpPr>
          <p:spPr bwMode="auto">
            <a:xfrm>
              <a:off x="5146571" y="2991540"/>
              <a:ext cx="585851" cy="718285"/>
            </a:xfrm>
            <a:custGeom>
              <a:avLst/>
              <a:gdLst>
                <a:gd name="T0" fmla="*/ 2147483647 w 368"/>
                <a:gd name="T1" fmla="*/ 2147483647 h 424"/>
                <a:gd name="T2" fmla="*/ 2147483647 w 368"/>
                <a:gd name="T3" fmla="*/ 2147483647 h 424"/>
                <a:gd name="T4" fmla="*/ 2147483647 w 368"/>
                <a:gd name="T5" fmla="*/ 2147483647 h 424"/>
                <a:gd name="T6" fmla="*/ 2147483647 w 368"/>
                <a:gd name="T7" fmla="*/ 2147483647 h 424"/>
                <a:gd name="T8" fmla="*/ 2147483647 w 368"/>
                <a:gd name="T9" fmla="*/ 2147483647 h 424"/>
                <a:gd name="T10" fmla="*/ 2147483647 w 368"/>
                <a:gd name="T11" fmla="*/ 2147483647 h 424"/>
                <a:gd name="T12" fmla="*/ 2147483647 w 368"/>
                <a:gd name="T13" fmla="*/ 2147483647 h 424"/>
                <a:gd name="T14" fmla="*/ 2147483647 w 368"/>
                <a:gd name="T15" fmla="*/ 2147483647 h 424"/>
                <a:gd name="T16" fmla="*/ 2147483647 w 368"/>
                <a:gd name="T17" fmla="*/ 2147483647 h 424"/>
                <a:gd name="T18" fmla="*/ 2147483647 w 368"/>
                <a:gd name="T19" fmla="*/ 2147483647 h 424"/>
                <a:gd name="T20" fmla="*/ 2147483647 w 368"/>
                <a:gd name="T21" fmla="*/ 2147483647 h 424"/>
                <a:gd name="T22" fmla="*/ 2147483647 w 368"/>
                <a:gd name="T23" fmla="*/ 2147483647 h 424"/>
                <a:gd name="T24" fmla="*/ 2147483647 w 368"/>
                <a:gd name="T25" fmla="*/ 2147483647 h 424"/>
                <a:gd name="T26" fmla="*/ 2147483647 w 368"/>
                <a:gd name="T27" fmla="*/ 2147483647 h 424"/>
                <a:gd name="T28" fmla="*/ 2147483647 w 368"/>
                <a:gd name="T29" fmla="*/ 2147483647 h 424"/>
                <a:gd name="T30" fmla="*/ 2147483647 w 368"/>
                <a:gd name="T31" fmla="*/ 2147483647 h 424"/>
                <a:gd name="T32" fmla="*/ 2147483647 w 368"/>
                <a:gd name="T33" fmla="*/ 2147483647 h 424"/>
                <a:gd name="T34" fmla="*/ 2147483647 w 368"/>
                <a:gd name="T35" fmla="*/ 2147483647 h 424"/>
                <a:gd name="T36" fmla="*/ 2147483647 w 368"/>
                <a:gd name="T37" fmla="*/ 2147483647 h 424"/>
                <a:gd name="T38" fmla="*/ 2147483647 w 368"/>
                <a:gd name="T39" fmla="*/ 2147483647 h 424"/>
                <a:gd name="T40" fmla="*/ 2147483647 w 368"/>
                <a:gd name="T41" fmla="*/ 2147483647 h 424"/>
                <a:gd name="T42" fmla="*/ 2147483647 w 368"/>
                <a:gd name="T43" fmla="*/ 2147483647 h 424"/>
                <a:gd name="T44" fmla="*/ 2147483647 w 368"/>
                <a:gd name="T45" fmla="*/ 2147483647 h 424"/>
                <a:gd name="T46" fmla="*/ 2147483647 w 368"/>
                <a:gd name="T47" fmla="*/ 2147483647 h 424"/>
                <a:gd name="T48" fmla="*/ 2147483647 w 368"/>
                <a:gd name="T49" fmla="*/ 2147483647 h 424"/>
                <a:gd name="T50" fmla="*/ 2147483647 w 368"/>
                <a:gd name="T51" fmla="*/ 2147483647 h 424"/>
                <a:gd name="T52" fmla="*/ 2147483647 w 368"/>
                <a:gd name="T53" fmla="*/ 2147483647 h 424"/>
                <a:gd name="T54" fmla="*/ 2147483647 w 368"/>
                <a:gd name="T55" fmla="*/ 2147483647 h 424"/>
                <a:gd name="T56" fmla="*/ 2147483647 w 368"/>
                <a:gd name="T57" fmla="*/ 2147483647 h 424"/>
                <a:gd name="T58" fmla="*/ 2147483647 w 368"/>
                <a:gd name="T59" fmla="*/ 2147483647 h 424"/>
                <a:gd name="T60" fmla="*/ 2147483647 w 368"/>
                <a:gd name="T61" fmla="*/ 2147483647 h 424"/>
                <a:gd name="T62" fmla="*/ 2147483647 w 368"/>
                <a:gd name="T63" fmla="*/ 2147483647 h 424"/>
                <a:gd name="T64" fmla="*/ 2147483647 w 368"/>
                <a:gd name="T65" fmla="*/ 2147483647 h 424"/>
                <a:gd name="T66" fmla="*/ 2147483647 w 368"/>
                <a:gd name="T67" fmla="*/ 2147483647 h 424"/>
                <a:gd name="T68" fmla="*/ 2147483647 w 368"/>
                <a:gd name="T69" fmla="*/ 2147483647 h 424"/>
                <a:gd name="T70" fmla="*/ 2147483647 w 368"/>
                <a:gd name="T71" fmla="*/ 2147483647 h 424"/>
                <a:gd name="T72" fmla="*/ 2147483647 w 368"/>
                <a:gd name="T73" fmla="*/ 2147483647 h 424"/>
                <a:gd name="T74" fmla="*/ 2147483647 w 368"/>
                <a:gd name="T75" fmla="*/ 2147483647 h 424"/>
                <a:gd name="T76" fmla="*/ 2147483647 w 368"/>
                <a:gd name="T77" fmla="*/ 2147483647 h 424"/>
                <a:gd name="T78" fmla="*/ 2147483647 w 368"/>
                <a:gd name="T79" fmla="*/ 2147483647 h 424"/>
                <a:gd name="T80" fmla="*/ 2147483647 w 368"/>
                <a:gd name="T81" fmla="*/ 2147483647 h 424"/>
                <a:gd name="T82" fmla="*/ 2147483647 w 368"/>
                <a:gd name="T83" fmla="*/ 0 h 424"/>
                <a:gd name="T84" fmla="*/ 2147483647 w 368"/>
                <a:gd name="T85" fmla="*/ 2147483647 h 424"/>
                <a:gd name="T86" fmla="*/ 2147483647 w 368"/>
                <a:gd name="T87" fmla="*/ 2147483647 h 424"/>
                <a:gd name="T88" fmla="*/ 2147483647 w 368"/>
                <a:gd name="T89" fmla="*/ 2147483647 h 424"/>
                <a:gd name="T90" fmla="*/ 2147483647 w 368"/>
                <a:gd name="T91" fmla="*/ 2147483647 h 424"/>
                <a:gd name="T92" fmla="*/ 2147483647 w 368"/>
                <a:gd name="T93" fmla="*/ 2147483647 h 424"/>
                <a:gd name="T94" fmla="*/ 2147483647 w 368"/>
                <a:gd name="T95" fmla="*/ 2147483647 h 424"/>
                <a:gd name="T96" fmla="*/ 2147483647 w 368"/>
                <a:gd name="T97" fmla="*/ 2147483647 h 424"/>
                <a:gd name="T98" fmla="*/ 2147483647 w 368"/>
                <a:gd name="T99" fmla="*/ 2147483647 h 4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8" h="424">
                  <a:moveTo>
                    <a:pt x="256" y="120"/>
                  </a:moveTo>
                  <a:lnTo>
                    <a:pt x="264" y="128"/>
                  </a:lnTo>
                  <a:lnTo>
                    <a:pt x="264" y="136"/>
                  </a:lnTo>
                  <a:lnTo>
                    <a:pt x="272" y="136"/>
                  </a:lnTo>
                  <a:lnTo>
                    <a:pt x="304" y="136"/>
                  </a:lnTo>
                  <a:lnTo>
                    <a:pt x="304" y="128"/>
                  </a:lnTo>
                  <a:lnTo>
                    <a:pt x="296" y="120"/>
                  </a:lnTo>
                  <a:lnTo>
                    <a:pt x="312" y="112"/>
                  </a:lnTo>
                  <a:lnTo>
                    <a:pt x="328" y="96"/>
                  </a:lnTo>
                  <a:lnTo>
                    <a:pt x="344" y="96"/>
                  </a:lnTo>
                  <a:lnTo>
                    <a:pt x="368" y="120"/>
                  </a:lnTo>
                  <a:lnTo>
                    <a:pt x="368" y="128"/>
                  </a:lnTo>
                  <a:lnTo>
                    <a:pt x="360" y="128"/>
                  </a:lnTo>
                  <a:lnTo>
                    <a:pt x="344" y="144"/>
                  </a:lnTo>
                  <a:lnTo>
                    <a:pt x="336" y="184"/>
                  </a:lnTo>
                  <a:lnTo>
                    <a:pt x="328" y="184"/>
                  </a:lnTo>
                  <a:lnTo>
                    <a:pt x="328" y="208"/>
                  </a:lnTo>
                  <a:lnTo>
                    <a:pt x="320" y="208"/>
                  </a:lnTo>
                  <a:lnTo>
                    <a:pt x="312" y="184"/>
                  </a:lnTo>
                  <a:lnTo>
                    <a:pt x="312" y="192"/>
                  </a:lnTo>
                  <a:lnTo>
                    <a:pt x="296" y="184"/>
                  </a:lnTo>
                  <a:lnTo>
                    <a:pt x="296" y="176"/>
                  </a:lnTo>
                  <a:lnTo>
                    <a:pt x="312" y="160"/>
                  </a:lnTo>
                  <a:lnTo>
                    <a:pt x="280" y="160"/>
                  </a:lnTo>
                  <a:lnTo>
                    <a:pt x="272" y="144"/>
                  </a:lnTo>
                  <a:lnTo>
                    <a:pt x="264" y="144"/>
                  </a:lnTo>
                  <a:lnTo>
                    <a:pt x="256" y="144"/>
                  </a:lnTo>
                  <a:lnTo>
                    <a:pt x="256" y="152"/>
                  </a:lnTo>
                  <a:lnTo>
                    <a:pt x="264" y="160"/>
                  </a:lnTo>
                  <a:lnTo>
                    <a:pt x="256" y="168"/>
                  </a:lnTo>
                  <a:lnTo>
                    <a:pt x="264" y="176"/>
                  </a:lnTo>
                  <a:lnTo>
                    <a:pt x="272" y="216"/>
                  </a:lnTo>
                  <a:lnTo>
                    <a:pt x="264" y="208"/>
                  </a:lnTo>
                  <a:lnTo>
                    <a:pt x="264" y="216"/>
                  </a:lnTo>
                  <a:lnTo>
                    <a:pt x="248" y="216"/>
                  </a:lnTo>
                  <a:lnTo>
                    <a:pt x="248" y="240"/>
                  </a:lnTo>
                  <a:lnTo>
                    <a:pt x="232" y="248"/>
                  </a:lnTo>
                  <a:lnTo>
                    <a:pt x="224" y="264"/>
                  </a:lnTo>
                  <a:lnTo>
                    <a:pt x="200" y="288"/>
                  </a:lnTo>
                  <a:lnTo>
                    <a:pt x="192" y="296"/>
                  </a:lnTo>
                  <a:lnTo>
                    <a:pt x="184" y="296"/>
                  </a:lnTo>
                  <a:lnTo>
                    <a:pt x="184" y="304"/>
                  </a:lnTo>
                  <a:lnTo>
                    <a:pt x="176" y="304"/>
                  </a:lnTo>
                  <a:lnTo>
                    <a:pt x="168" y="312"/>
                  </a:lnTo>
                  <a:lnTo>
                    <a:pt x="176" y="344"/>
                  </a:lnTo>
                  <a:lnTo>
                    <a:pt x="168" y="368"/>
                  </a:lnTo>
                  <a:lnTo>
                    <a:pt x="168" y="384"/>
                  </a:lnTo>
                  <a:lnTo>
                    <a:pt x="160" y="400"/>
                  </a:lnTo>
                  <a:lnTo>
                    <a:pt x="152" y="408"/>
                  </a:lnTo>
                  <a:lnTo>
                    <a:pt x="144" y="424"/>
                  </a:lnTo>
                  <a:lnTo>
                    <a:pt x="128" y="408"/>
                  </a:lnTo>
                  <a:lnTo>
                    <a:pt x="96" y="320"/>
                  </a:lnTo>
                  <a:lnTo>
                    <a:pt x="80" y="296"/>
                  </a:lnTo>
                  <a:lnTo>
                    <a:pt x="64" y="208"/>
                  </a:lnTo>
                  <a:lnTo>
                    <a:pt x="56" y="208"/>
                  </a:lnTo>
                  <a:lnTo>
                    <a:pt x="56" y="224"/>
                  </a:lnTo>
                  <a:lnTo>
                    <a:pt x="48" y="224"/>
                  </a:lnTo>
                  <a:lnTo>
                    <a:pt x="40" y="232"/>
                  </a:lnTo>
                  <a:lnTo>
                    <a:pt x="16" y="208"/>
                  </a:lnTo>
                  <a:lnTo>
                    <a:pt x="32" y="200"/>
                  </a:lnTo>
                  <a:lnTo>
                    <a:pt x="32" y="192"/>
                  </a:lnTo>
                  <a:lnTo>
                    <a:pt x="16" y="200"/>
                  </a:lnTo>
                  <a:lnTo>
                    <a:pt x="0" y="184"/>
                  </a:lnTo>
                  <a:lnTo>
                    <a:pt x="8" y="176"/>
                  </a:lnTo>
                  <a:lnTo>
                    <a:pt x="32" y="176"/>
                  </a:lnTo>
                  <a:lnTo>
                    <a:pt x="32" y="168"/>
                  </a:lnTo>
                  <a:lnTo>
                    <a:pt x="32" y="152"/>
                  </a:lnTo>
                  <a:lnTo>
                    <a:pt x="24" y="152"/>
                  </a:lnTo>
                  <a:lnTo>
                    <a:pt x="24" y="144"/>
                  </a:lnTo>
                  <a:lnTo>
                    <a:pt x="16" y="136"/>
                  </a:lnTo>
                  <a:lnTo>
                    <a:pt x="16" y="128"/>
                  </a:lnTo>
                  <a:lnTo>
                    <a:pt x="24" y="120"/>
                  </a:lnTo>
                  <a:lnTo>
                    <a:pt x="32" y="120"/>
                  </a:lnTo>
                  <a:lnTo>
                    <a:pt x="40" y="120"/>
                  </a:lnTo>
                  <a:lnTo>
                    <a:pt x="72" y="72"/>
                  </a:lnTo>
                  <a:lnTo>
                    <a:pt x="64" y="56"/>
                  </a:lnTo>
                  <a:lnTo>
                    <a:pt x="72" y="56"/>
                  </a:lnTo>
                  <a:lnTo>
                    <a:pt x="56" y="40"/>
                  </a:lnTo>
                  <a:lnTo>
                    <a:pt x="56" y="24"/>
                  </a:lnTo>
                  <a:lnTo>
                    <a:pt x="48" y="16"/>
                  </a:lnTo>
                  <a:lnTo>
                    <a:pt x="72" y="16"/>
                  </a:lnTo>
                  <a:lnTo>
                    <a:pt x="88" y="16"/>
                  </a:lnTo>
                  <a:lnTo>
                    <a:pt x="96" y="8"/>
                  </a:lnTo>
                  <a:lnTo>
                    <a:pt x="112" y="0"/>
                  </a:lnTo>
                  <a:lnTo>
                    <a:pt x="128" y="8"/>
                  </a:lnTo>
                  <a:lnTo>
                    <a:pt x="128" y="16"/>
                  </a:lnTo>
                  <a:lnTo>
                    <a:pt x="120" y="32"/>
                  </a:lnTo>
                  <a:lnTo>
                    <a:pt x="128" y="48"/>
                  </a:lnTo>
                  <a:lnTo>
                    <a:pt x="112" y="48"/>
                  </a:lnTo>
                  <a:lnTo>
                    <a:pt x="112" y="56"/>
                  </a:lnTo>
                  <a:lnTo>
                    <a:pt x="128" y="72"/>
                  </a:lnTo>
                  <a:lnTo>
                    <a:pt x="152" y="88"/>
                  </a:lnTo>
                  <a:lnTo>
                    <a:pt x="144" y="104"/>
                  </a:lnTo>
                  <a:lnTo>
                    <a:pt x="184" y="128"/>
                  </a:lnTo>
                  <a:lnTo>
                    <a:pt x="200" y="128"/>
                  </a:lnTo>
                  <a:lnTo>
                    <a:pt x="216" y="136"/>
                  </a:lnTo>
                  <a:lnTo>
                    <a:pt x="240" y="144"/>
                  </a:lnTo>
                  <a:lnTo>
                    <a:pt x="256" y="144"/>
                  </a:lnTo>
                  <a:lnTo>
                    <a:pt x="248" y="136"/>
                  </a:lnTo>
                  <a:lnTo>
                    <a:pt x="248" y="120"/>
                  </a:lnTo>
                  <a:lnTo>
                    <a:pt x="256" y="12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4" name="Freeform 53"/>
            <p:cNvSpPr>
              <a:spLocks/>
            </p:cNvSpPr>
            <p:nvPr/>
          </p:nvSpPr>
          <p:spPr bwMode="auto">
            <a:xfrm>
              <a:off x="5376542" y="3140670"/>
              <a:ext cx="177297" cy="94403"/>
            </a:xfrm>
            <a:custGeom>
              <a:avLst/>
              <a:gdLst>
                <a:gd name="T0" fmla="*/ 2147483647 w 112"/>
                <a:gd name="T1" fmla="*/ 2147483647 h 56"/>
                <a:gd name="T2" fmla="*/ 2147483647 w 112"/>
                <a:gd name="T3" fmla="*/ 2147483647 h 56"/>
                <a:gd name="T4" fmla="*/ 2147483647 w 112"/>
                <a:gd name="T5" fmla="*/ 2147483647 h 56"/>
                <a:gd name="T6" fmla="*/ 2147483647 w 112"/>
                <a:gd name="T7" fmla="*/ 2147483647 h 56"/>
                <a:gd name="T8" fmla="*/ 2147483647 w 112"/>
                <a:gd name="T9" fmla="*/ 2147483647 h 56"/>
                <a:gd name="T10" fmla="*/ 2147483647 w 112"/>
                <a:gd name="T11" fmla="*/ 0 h 56"/>
                <a:gd name="T12" fmla="*/ 2147483647 w 112"/>
                <a:gd name="T13" fmla="*/ 0 h 56"/>
                <a:gd name="T14" fmla="*/ 0 w 112"/>
                <a:gd name="T15" fmla="*/ 2147483647 h 56"/>
                <a:gd name="T16" fmla="*/ 2147483647 w 112"/>
                <a:gd name="T17" fmla="*/ 2147483647 h 56"/>
                <a:gd name="T18" fmla="*/ 2147483647 w 112"/>
                <a:gd name="T19" fmla="*/ 2147483647 h 56"/>
                <a:gd name="T20" fmla="*/ 2147483647 w 112"/>
                <a:gd name="T21" fmla="*/ 2147483647 h 56"/>
                <a:gd name="T22" fmla="*/ 2147483647 w 112"/>
                <a:gd name="T23" fmla="*/ 2147483647 h 56"/>
                <a:gd name="T24" fmla="*/ 2147483647 w 112"/>
                <a:gd name="T25" fmla="*/ 2147483647 h 56"/>
                <a:gd name="T26" fmla="*/ 2147483647 w 112"/>
                <a:gd name="T27" fmla="*/ 2147483647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2" h="56">
                  <a:moveTo>
                    <a:pt x="104" y="48"/>
                  </a:moveTo>
                  <a:lnTo>
                    <a:pt x="104" y="32"/>
                  </a:lnTo>
                  <a:lnTo>
                    <a:pt x="80" y="32"/>
                  </a:lnTo>
                  <a:lnTo>
                    <a:pt x="48" y="8"/>
                  </a:lnTo>
                  <a:lnTo>
                    <a:pt x="40" y="16"/>
                  </a:lnTo>
                  <a:lnTo>
                    <a:pt x="24" y="0"/>
                  </a:lnTo>
                  <a:lnTo>
                    <a:pt x="8" y="0"/>
                  </a:lnTo>
                  <a:lnTo>
                    <a:pt x="0" y="16"/>
                  </a:lnTo>
                  <a:lnTo>
                    <a:pt x="40" y="40"/>
                  </a:lnTo>
                  <a:lnTo>
                    <a:pt x="56" y="40"/>
                  </a:lnTo>
                  <a:lnTo>
                    <a:pt x="72" y="48"/>
                  </a:lnTo>
                  <a:lnTo>
                    <a:pt x="96" y="56"/>
                  </a:lnTo>
                  <a:lnTo>
                    <a:pt x="112" y="56"/>
                  </a:lnTo>
                  <a:lnTo>
                    <a:pt x="104" y="4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5" name="Freeform 54"/>
            <p:cNvSpPr>
              <a:spLocks/>
            </p:cNvSpPr>
            <p:nvPr/>
          </p:nvSpPr>
          <p:spPr bwMode="auto">
            <a:xfrm>
              <a:off x="4612110" y="2882087"/>
              <a:ext cx="420116" cy="380349"/>
            </a:xfrm>
            <a:custGeom>
              <a:avLst/>
              <a:gdLst>
                <a:gd name="T0" fmla="*/ 2147483647 w 264"/>
                <a:gd name="T1" fmla="*/ 2147483647 h 224"/>
                <a:gd name="T2" fmla="*/ 2147483647 w 264"/>
                <a:gd name="T3" fmla="*/ 2147483647 h 224"/>
                <a:gd name="T4" fmla="*/ 2147483647 w 264"/>
                <a:gd name="T5" fmla="*/ 2147483647 h 224"/>
                <a:gd name="T6" fmla="*/ 2147483647 w 264"/>
                <a:gd name="T7" fmla="*/ 2147483647 h 224"/>
                <a:gd name="T8" fmla="*/ 2147483647 w 264"/>
                <a:gd name="T9" fmla="*/ 2147483647 h 224"/>
                <a:gd name="T10" fmla="*/ 2147483647 w 264"/>
                <a:gd name="T11" fmla="*/ 2147483647 h 224"/>
                <a:gd name="T12" fmla="*/ 2147483647 w 264"/>
                <a:gd name="T13" fmla="*/ 2147483647 h 224"/>
                <a:gd name="T14" fmla="*/ 2147483647 w 264"/>
                <a:gd name="T15" fmla="*/ 2147483647 h 224"/>
                <a:gd name="T16" fmla="*/ 2147483647 w 264"/>
                <a:gd name="T17" fmla="*/ 2147483647 h 224"/>
                <a:gd name="T18" fmla="*/ 2147483647 w 264"/>
                <a:gd name="T19" fmla="*/ 2147483647 h 224"/>
                <a:gd name="T20" fmla="*/ 2147483647 w 264"/>
                <a:gd name="T21" fmla="*/ 2147483647 h 224"/>
                <a:gd name="T22" fmla="*/ 2147483647 w 264"/>
                <a:gd name="T23" fmla="*/ 2147483647 h 224"/>
                <a:gd name="T24" fmla="*/ 2147483647 w 264"/>
                <a:gd name="T25" fmla="*/ 2147483647 h 224"/>
                <a:gd name="T26" fmla="*/ 2147483647 w 264"/>
                <a:gd name="T27" fmla="*/ 2147483647 h 224"/>
                <a:gd name="T28" fmla="*/ 0 w 264"/>
                <a:gd name="T29" fmla="*/ 2147483647 h 224"/>
                <a:gd name="T30" fmla="*/ 2147483647 w 264"/>
                <a:gd name="T31" fmla="*/ 0 h 224"/>
                <a:gd name="T32" fmla="*/ 2147483647 w 264"/>
                <a:gd name="T33" fmla="*/ 2147483647 h 224"/>
                <a:gd name="T34" fmla="*/ 2147483647 w 264"/>
                <a:gd name="T35" fmla="*/ 2147483647 h 224"/>
                <a:gd name="T36" fmla="*/ 2147483647 w 264"/>
                <a:gd name="T37" fmla="*/ 2147483647 h 224"/>
                <a:gd name="T38" fmla="*/ 2147483647 w 264"/>
                <a:gd name="T39" fmla="*/ 2147483647 h 224"/>
                <a:gd name="T40" fmla="*/ 2147483647 w 264"/>
                <a:gd name="T41" fmla="*/ 2147483647 h 224"/>
                <a:gd name="T42" fmla="*/ 2147483647 w 264"/>
                <a:gd name="T43" fmla="*/ 2147483647 h 224"/>
                <a:gd name="T44" fmla="*/ 2147483647 w 264"/>
                <a:gd name="T45" fmla="*/ 2147483647 h 224"/>
                <a:gd name="T46" fmla="*/ 2147483647 w 264"/>
                <a:gd name="T47" fmla="*/ 2147483647 h 224"/>
                <a:gd name="T48" fmla="*/ 2147483647 w 264"/>
                <a:gd name="T49" fmla="*/ 2147483647 h 224"/>
                <a:gd name="T50" fmla="*/ 2147483647 w 264"/>
                <a:gd name="T51" fmla="*/ 2147483647 h 224"/>
                <a:gd name="T52" fmla="*/ 2147483647 w 264"/>
                <a:gd name="T53" fmla="*/ 2147483647 h 224"/>
                <a:gd name="T54" fmla="*/ 2147483647 w 264"/>
                <a:gd name="T55" fmla="*/ 2147483647 h 224"/>
                <a:gd name="T56" fmla="*/ 2147483647 w 264"/>
                <a:gd name="T57" fmla="*/ 2147483647 h 224"/>
                <a:gd name="T58" fmla="*/ 2147483647 w 264"/>
                <a:gd name="T59" fmla="*/ 2147483647 h 224"/>
                <a:gd name="T60" fmla="*/ 2147483647 w 264"/>
                <a:gd name="T61" fmla="*/ 2147483647 h 224"/>
                <a:gd name="T62" fmla="*/ 2147483647 w 264"/>
                <a:gd name="T63" fmla="*/ 2147483647 h 224"/>
                <a:gd name="T64" fmla="*/ 2147483647 w 264"/>
                <a:gd name="T65" fmla="*/ 2147483647 h 224"/>
                <a:gd name="T66" fmla="*/ 2147483647 w 264"/>
                <a:gd name="T67" fmla="*/ 2147483647 h 224"/>
                <a:gd name="T68" fmla="*/ 2147483647 w 264"/>
                <a:gd name="T69" fmla="*/ 2147483647 h 224"/>
                <a:gd name="T70" fmla="*/ 2147483647 w 264"/>
                <a:gd name="T71" fmla="*/ 2147483647 h 224"/>
                <a:gd name="T72" fmla="*/ 2147483647 w 264"/>
                <a:gd name="T73" fmla="*/ 2147483647 h 224"/>
                <a:gd name="T74" fmla="*/ 2147483647 w 264"/>
                <a:gd name="T75" fmla="*/ 2147483647 h 224"/>
                <a:gd name="T76" fmla="*/ 2147483647 w 264"/>
                <a:gd name="T77" fmla="*/ 2147483647 h 224"/>
                <a:gd name="T78" fmla="*/ 2147483647 w 264"/>
                <a:gd name="T79" fmla="*/ 2147483647 h 224"/>
                <a:gd name="T80" fmla="*/ 2147483647 w 264"/>
                <a:gd name="T81" fmla="*/ 2147483647 h 224"/>
                <a:gd name="T82" fmla="*/ 2147483647 w 264"/>
                <a:gd name="T83" fmla="*/ 2147483647 h 224"/>
                <a:gd name="T84" fmla="*/ 2147483647 w 264"/>
                <a:gd name="T85" fmla="*/ 2147483647 h 224"/>
                <a:gd name="T86" fmla="*/ 2147483647 w 264"/>
                <a:gd name="T87" fmla="*/ 2147483647 h 2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4" h="224">
                  <a:moveTo>
                    <a:pt x="192" y="216"/>
                  </a:moveTo>
                  <a:lnTo>
                    <a:pt x="184" y="200"/>
                  </a:lnTo>
                  <a:lnTo>
                    <a:pt x="160" y="208"/>
                  </a:lnTo>
                  <a:lnTo>
                    <a:pt x="144" y="208"/>
                  </a:lnTo>
                  <a:lnTo>
                    <a:pt x="112" y="184"/>
                  </a:lnTo>
                  <a:lnTo>
                    <a:pt x="96" y="152"/>
                  </a:lnTo>
                  <a:lnTo>
                    <a:pt x="80" y="144"/>
                  </a:lnTo>
                  <a:lnTo>
                    <a:pt x="72" y="152"/>
                  </a:lnTo>
                  <a:lnTo>
                    <a:pt x="56" y="136"/>
                  </a:lnTo>
                  <a:lnTo>
                    <a:pt x="56" y="112"/>
                  </a:lnTo>
                  <a:lnTo>
                    <a:pt x="32" y="104"/>
                  </a:lnTo>
                  <a:lnTo>
                    <a:pt x="24" y="88"/>
                  </a:lnTo>
                  <a:lnTo>
                    <a:pt x="32" y="72"/>
                  </a:lnTo>
                  <a:lnTo>
                    <a:pt x="16" y="40"/>
                  </a:lnTo>
                  <a:lnTo>
                    <a:pt x="0" y="8"/>
                  </a:lnTo>
                  <a:lnTo>
                    <a:pt x="8" y="0"/>
                  </a:lnTo>
                  <a:lnTo>
                    <a:pt x="16" y="16"/>
                  </a:lnTo>
                  <a:lnTo>
                    <a:pt x="24" y="16"/>
                  </a:lnTo>
                  <a:lnTo>
                    <a:pt x="32" y="16"/>
                  </a:lnTo>
                  <a:lnTo>
                    <a:pt x="48" y="8"/>
                  </a:lnTo>
                  <a:lnTo>
                    <a:pt x="48" y="16"/>
                  </a:lnTo>
                  <a:lnTo>
                    <a:pt x="64" y="24"/>
                  </a:lnTo>
                  <a:lnTo>
                    <a:pt x="64" y="40"/>
                  </a:lnTo>
                  <a:lnTo>
                    <a:pt x="96" y="56"/>
                  </a:lnTo>
                  <a:lnTo>
                    <a:pt x="128" y="48"/>
                  </a:lnTo>
                  <a:lnTo>
                    <a:pt x="128" y="40"/>
                  </a:lnTo>
                  <a:lnTo>
                    <a:pt x="144" y="32"/>
                  </a:lnTo>
                  <a:lnTo>
                    <a:pt x="160" y="24"/>
                  </a:lnTo>
                  <a:lnTo>
                    <a:pt x="224" y="56"/>
                  </a:lnTo>
                  <a:lnTo>
                    <a:pt x="224" y="64"/>
                  </a:lnTo>
                  <a:lnTo>
                    <a:pt x="224" y="80"/>
                  </a:lnTo>
                  <a:lnTo>
                    <a:pt x="216" y="88"/>
                  </a:lnTo>
                  <a:lnTo>
                    <a:pt x="216" y="96"/>
                  </a:lnTo>
                  <a:lnTo>
                    <a:pt x="224" y="128"/>
                  </a:lnTo>
                  <a:lnTo>
                    <a:pt x="240" y="128"/>
                  </a:lnTo>
                  <a:lnTo>
                    <a:pt x="240" y="136"/>
                  </a:lnTo>
                  <a:lnTo>
                    <a:pt x="232" y="152"/>
                  </a:lnTo>
                  <a:lnTo>
                    <a:pt x="248" y="176"/>
                  </a:lnTo>
                  <a:lnTo>
                    <a:pt x="256" y="176"/>
                  </a:lnTo>
                  <a:lnTo>
                    <a:pt x="264" y="192"/>
                  </a:lnTo>
                  <a:lnTo>
                    <a:pt x="264" y="200"/>
                  </a:lnTo>
                  <a:lnTo>
                    <a:pt x="248" y="208"/>
                  </a:lnTo>
                  <a:lnTo>
                    <a:pt x="248" y="224"/>
                  </a:lnTo>
                  <a:lnTo>
                    <a:pt x="192" y="216"/>
                  </a:lnTo>
                  <a:close/>
                </a:path>
              </a:pathLst>
            </a:custGeom>
            <a:solidFill>
              <a:schemeClr val="bg1">
                <a:lumMod val="75000"/>
              </a:schemeClr>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6" name="Freeform 55"/>
            <p:cNvSpPr>
              <a:spLocks/>
            </p:cNvSpPr>
            <p:nvPr/>
          </p:nvSpPr>
          <p:spPr bwMode="auto">
            <a:xfrm>
              <a:off x="4982121" y="2964177"/>
              <a:ext cx="317336" cy="339304"/>
            </a:xfrm>
            <a:custGeom>
              <a:avLst/>
              <a:gdLst>
                <a:gd name="T0" fmla="*/ 2147483647 w 200"/>
                <a:gd name="T1" fmla="*/ 2147483647 h 200"/>
                <a:gd name="T2" fmla="*/ 2147483647 w 200"/>
                <a:gd name="T3" fmla="*/ 2147483647 h 200"/>
                <a:gd name="T4" fmla="*/ 2147483647 w 200"/>
                <a:gd name="T5" fmla="*/ 2147483647 h 200"/>
                <a:gd name="T6" fmla="*/ 2147483647 w 200"/>
                <a:gd name="T7" fmla="*/ 2147483647 h 200"/>
                <a:gd name="T8" fmla="*/ 2147483647 w 200"/>
                <a:gd name="T9" fmla="*/ 2147483647 h 200"/>
                <a:gd name="T10" fmla="*/ 2147483647 w 200"/>
                <a:gd name="T11" fmla="*/ 2147483647 h 200"/>
                <a:gd name="T12" fmla="*/ 2147483647 w 200"/>
                <a:gd name="T13" fmla="*/ 2147483647 h 200"/>
                <a:gd name="T14" fmla="*/ 2147483647 w 200"/>
                <a:gd name="T15" fmla="*/ 2147483647 h 200"/>
                <a:gd name="T16" fmla="*/ 2147483647 w 200"/>
                <a:gd name="T17" fmla="*/ 2147483647 h 200"/>
                <a:gd name="T18" fmla="*/ 2147483647 w 200"/>
                <a:gd name="T19" fmla="*/ 2147483647 h 200"/>
                <a:gd name="T20" fmla="*/ 2147483647 w 200"/>
                <a:gd name="T21" fmla="*/ 2147483647 h 200"/>
                <a:gd name="T22" fmla="*/ 2147483647 w 200"/>
                <a:gd name="T23" fmla="*/ 2147483647 h 200"/>
                <a:gd name="T24" fmla="*/ 2147483647 w 200"/>
                <a:gd name="T25" fmla="*/ 2147483647 h 200"/>
                <a:gd name="T26" fmla="*/ 2147483647 w 200"/>
                <a:gd name="T27" fmla="*/ 2147483647 h 200"/>
                <a:gd name="T28" fmla="*/ 2147483647 w 200"/>
                <a:gd name="T29" fmla="*/ 2147483647 h 200"/>
                <a:gd name="T30" fmla="*/ 2147483647 w 200"/>
                <a:gd name="T31" fmla="*/ 2147483647 h 200"/>
                <a:gd name="T32" fmla="*/ 2147483647 w 200"/>
                <a:gd name="T33" fmla="*/ 2147483647 h 200"/>
                <a:gd name="T34" fmla="*/ 2147483647 w 200"/>
                <a:gd name="T35" fmla="*/ 2147483647 h 200"/>
                <a:gd name="T36" fmla="*/ 2147483647 w 200"/>
                <a:gd name="T37" fmla="*/ 2147483647 h 200"/>
                <a:gd name="T38" fmla="*/ 2147483647 w 200"/>
                <a:gd name="T39" fmla="*/ 2147483647 h 200"/>
                <a:gd name="T40" fmla="*/ 2147483647 w 200"/>
                <a:gd name="T41" fmla="*/ 2147483647 h 200"/>
                <a:gd name="T42" fmla="*/ 2147483647 w 200"/>
                <a:gd name="T43" fmla="*/ 0 h 200"/>
                <a:gd name="T44" fmla="*/ 2147483647 w 200"/>
                <a:gd name="T45" fmla="*/ 0 h 200"/>
                <a:gd name="T46" fmla="*/ 2147483647 w 200"/>
                <a:gd name="T47" fmla="*/ 0 h 200"/>
                <a:gd name="T48" fmla="*/ 2147483647 w 200"/>
                <a:gd name="T49" fmla="*/ 0 h 200"/>
                <a:gd name="T50" fmla="*/ 2147483647 w 200"/>
                <a:gd name="T51" fmla="*/ 2147483647 h 200"/>
                <a:gd name="T52" fmla="*/ 2147483647 w 200"/>
                <a:gd name="T53" fmla="*/ 2147483647 h 200"/>
                <a:gd name="T54" fmla="*/ 2147483647 w 200"/>
                <a:gd name="T55" fmla="*/ 2147483647 h 200"/>
                <a:gd name="T56" fmla="*/ 2147483647 w 200"/>
                <a:gd name="T57" fmla="*/ 2147483647 h 200"/>
                <a:gd name="T58" fmla="*/ 2147483647 w 200"/>
                <a:gd name="T59" fmla="*/ 2147483647 h 200"/>
                <a:gd name="T60" fmla="*/ 2147483647 w 200"/>
                <a:gd name="T61" fmla="*/ 2147483647 h 200"/>
                <a:gd name="T62" fmla="*/ 2147483647 w 200"/>
                <a:gd name="T63" fmla="*/ 2147483647 h 200"/>
                <a:gd name="T64" fmla="*/ 2147483647 w 200"/>
                <a:gd name="T65" fmla="*/ 2147483647 h 200"/>
                <a:gd name="T66" fmla="*/ 2147483647 w 200"/>
                <a:gd name="T67" fmla="*/ 2147483647 h 200"/>
                <a:gd name="T68" fmla="*/ 2147483647 w 200"/>
                <a:gd name="T69" fmla="*/ 2147483647 h 200"/>
                <a:gd name="T70" fmla="*/ 0 w 200"/>
                <a:gd name="T71" fmla="*/ 2147483647 h 200"/>
                <a:gd name="T72" fmla="*/ 2147483647 w 200"/>
                <a:gd name="T73" fmla="*/ 2147483647 h 200"/>
                <a:gd name="T74" fmla="*/ 2147483647 w 200"/>
                <a:gd name="T75" fmla="*/ 2147483647 h 200"/>
                <a:gd name="T76" fmla="*/ 2147483647 w 200"/>
                <a:gd name="T77" fmla="*/ 2147483647 h 200"/>
                <a:gd name="T78" fmla="*/ 2147483647 w 200"/>
                <a:gd name="T79" fmla="*/ 2147483647 h 200"/>
                <a:gd name="T80" fmla="*/ 2147483647 w 200"/>
                <a:gd name="T81" fmla="*/ 2147483647 h 200"/>
                <a:gd name="T82" fmla="*/ 2147483647 w 200"/>
                <a:gd name="T83" fmla="*/ 2147483647 h 200"/>
                <a:gd name="T84" fmla="*/ 2147483647 w 200"/>
                <a:gd name="T85" fmla="*/ 2147483647 h 200"/>
                <a:gd name="T86" fmla="*/ 2147483647 w 200"/>
                <a:gd name="T87" fmla="*/ 2147483647 h 200"/>
                <a:gd name="T88" fmla="*/ 2147483647 w 200"/>
                <a:gd name="T89" fmla="*/ 2147483647 h 200"/>
                <a:gd name="T90" fmla="*/ 2147483647 w 200"/>
                <a:gd name="T91" fmla="*/ 2147483647 h 200"/>
                <a:gd name="T92" fmla="*/ 2147483647 w 200"/>
                <a:gd name="T93" fmla="*/ 2147483647 h 200"/>
                <a:gd name="T94" fmla="*/ 2147483647 w 200"/>
                <a:gd name="T95" fmla="*/ 2147483647 h 2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00" h="200">
                  <a:moveTo>
                    <a:pt x="112" y="192"/>
                  </a:moveTo>
                  <a:lnTo>
                    <a:pt x="136" y="192"/>
                  </a:lnTo>
                  <a:lnTo>
                    <a:pt x="136" y="184"/>
                  </a:lnTo>
                  <a:lnTo>
                    <a:pt x="136" y="168"/>
                  </a:lnTo>
                  <a:lnTo>
                    <a:pt x="128" y="168"/>
                  </a:lnTo>
                  <a:lnTo>
                    <a:pt x="128" y="160"/>
                  </a:lnTo>
                  <a:lnTo>
                    <a:pt x="120" y="152"/>
                  </a:lnTo>
                  <a:lnTo>
                    <a:pt x="120" y="144"/>
                  </a:lnTo>
                  <a:lnTo>
                    <a:pt x="128" y="136"/>
                  </a:lnTo>
                  <a:lnTo>
                    <a:pt x="136" y="136"/>
                  </a:lnTo>
                  <a:lnTo>
                    <a:pt x="144" y="136"/>
                  </a:lnTo>
                  <a:lnTo>
                    <a:pt x="176" y="88"/>
                  </a:lnTo>
                  <a:lnTo>
                    <a:pt x="168" y="72"/>
                  </a:lnTo>
                  <a:lnTo>
                    <a:pt x="176" y="72"/>
                  </a:lnTo>
                  <a:lnTo>
                    <a:pt x="160" y="56"/>
                  </a:lnTo>
                  <a:lnTo>
                    <a:pt x="160" y="40"/>
                  </a:lnTo>
                  <a:lnTo>
                    <a:pt x="152" y="32"/>
                  </a:lnTo>
                  <a:lnTo>
                    <a:pt x="176" y="32"/>
                  </a:lnTo>
                  <a:lnTo>
                    <a:pt x="192" y="32"/>
                  </a:lnTo>
                  <a:lnTo>
                    <a:pt x="200" y="24"/>
                  </a:lnTo>
                  <a:lnTo>
                    <a:pt x="176" y="16"/>
                  </a:lnTo>
                  <a:lnTo>
                    <a:pt x="168" y="0"/>
                  </a:lnTo>
                  <a:lnTo>
                    <a:pt x="152" y="0"/>
                  </a:lnTo>
                  <a:lnTo>
                    <a:pt x="144" y="0"/>
                  </a:lnTo>
                  <a:lnTo>
                    <a:pt x="136" y="0"/>
                  </a:lnTo>
                  <a:lnTo>
                    <a:pt x="120" y="8"/>
                  </a:lnTo>
                  <a:lnTo>
                    <a:pt x="120" y="32"/>
                  </a:lnTo>
                  <a:lnTo>
                    <a:pt x="120" y="40"/>
                  </a:lnTo>
                  <a:lnTo>
                    <a:pt x="104" y="40"/>
                  </a:lnTo>
                  <a:lnTo>
                    <a:pt x="112" y="48"/>
                  </a:lnTo>
                  <a:lnTo>
                    <a:pt x="104" y="56"/>
                  </a:lnTo>
                  <a:lnTo>
                    <a:pt x="104" y="80"/>
                  </a:lnTo>
                  <a:lnTo>
                    <a:pt x="72" y="88"/>
                  </a:lnTo>
                  <a:lnTo>
                    <a:pt x="72" y="104"/>
                  </a:lnTo>
                  <a:lnTo>
                    <a:pt x="16" y="112"/>
                  </a:lnTo>
                  <a:lnTo>
                    <a:pt x="0" y="104"/>
                  </a:lnTo>
                  <a:lnTo>
                    <a:pt x="16" y="128"/>
                  </a:lnTo>
                  <a:lnTo>
                    <a:pt x="24" y="128"/>
                  </a:lnTo>
                  <a:lnTo>
                    <a:pt x="32" y="144"/>
                  </a:lnTo>
                  <a:lnTo>
                    <a:pt x="32" y="152"/>
                  </a:lnTo>
                  <a:lnTo>
                    <a:pt x="16" y="160"/>
                  </a:lnTo>
                  <a:lnTo>
                    <a:pt x="16" y="176"/>
                  </a:lnTo>
                  <a:lnTo>
                    <a:pt x="48" y="176"/>
                  </a:lnTo>
                  <a:lnTo>
                    <a:pt x="56" y="176"/>
                  </a:lnTo>
                  <a:lnTo>
                    <a:pt x="80" y="176"/>
                  </a:lnTo>
                  <a:lnTo>
                    <a:pt x="96" y="200"/>
                  </a:lnTo>
                  <a:lnTo>
                    <a:pt x="104" y="200"/>
                  </a:lnTo>
                  <a:lnTo>
                    <a:pt x="112" y="19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7" name="Freeform 56"/>
            <p:cNvSpPr>
              <a:spLocks/>
            </p:cNvSpPr>
            <p:nvPr/>
          </p:nvSpPr>
          <p:spPr bwMode="auto">
            <a:xfrm>
              <a:off x="4956426" y="2923132"/>
              <a:ext cx="267230" cy="231219"/>
            </a:xfrm>
            <a:custGeom>
              <a:avLst/>
              <a:gdLst>
                <a:gd name="T0" fmla="*/ 2147483647 w 168"/>
                <a:gd name="T1" fmla="*/ 2147483647 h 136"/>
                <a:gd name="T2" fmla="*/ 2147483647 w 168"/>
                <a:gd name="T3" fmla="*/ 2147483647 h 136"/>
                <a:gd name="T4" fmla="*/ 2147483647 w 168"/>
                <a:gd name="T5" fmla="*/ 2147483647 h 136"/>
                <a:gd name="T6" fmla="*/ 2147483647 w 168"/>
                <a:gd name="T7" fmla="*/ 2147483647 h 136"/>
                <a:gd name="T8" fmla="*/ 2147483647 w 168"/>
                <a:gd name="T9" fmla="*/ 2147483647 h 136"/>
                <a:gd name="T10" fmla="*/ 2147483647 w 168"/>
                <a:gd name="T11" fmla="*/ 0 h 136"/>
                <a:gd name="T12" fmla="*/ 2147483647 w 168"/>
                <a:gd name="T13" fmla="*/ 2147483647 h 136"/>
                <a:gd name="T14" fmla="*/ 2147483647 w 168"/>
                <a:gd name="T15" fmla="*/ 2147483647 h 136"/>
                <a:gd name="T16" fmla="*/ 2147483647 w 168"/>
                <a:gd name="T17" fmla="*/ 2147483647 h 136"/>
                <a:gd name="T18" fmla="*/ 2147483647 w 168"/>
                <a:gd name="T19" fmla="*/ 2147483647 h 136"/>
                <a:gd name="T20" fmla="*/ 2147483647 w 168"/>
                <a:gd name="T21" fmla="*/ 2147483647 h 136"/>
                <a:gd name="T22" fmla="*/ 2147483647 w 168"/>
                <a:gd name="T23" fmla="*/ 2147483647 h 136"/>
                <a:gd name="T24" fmla="*/ 2147483647 w 168"/>
                <a:gd name="T25" fmla="*/ 2147483647 h 136"/>
                <a:gd name="T26" fmla="*/ 2147483647 w 168"/>
                <a:gd name="T27" fmla="*/ 2147483647 h 136"/>
                <a:gd name="T28" fmla="*/ 2147483647 w 168"/>
                <a:gd name="T29" fmla="*/ 2147483647 h 136"/>
                <a:gd name="T30" fmla="*/ 2147483647 w 168"/>
                <a:gd name="T31" fmla="*/ 2147483647 h 136"/>
                <a:gd name="T32" fmla="*/ 2147483647 w 168"/>
                <a:gd name="T33" fmla="*/ 2147483647 h 136"/>
                <a:gd name="T34" fmla="*/ 2147483647 w 168"/>
                <a:gd name="T35" fmla="*/ 2147483647 h 136"/>
                <a:gd name="T36" fmla="*/ 2147483647 w 168"/>
                <a:gd name="T37" fmla="*/ 2147483647 h 136"/>
                <a:gd name="T38" fmla="*/ 2147483647 w 168"/>
                <a:gd name="T39" fmla="*/ 2147483647 h 136"/>
                <a:gd name="T40" fmla="*/ 2147483647 w 168"/>
                <a:gd name="T41" fmla="*/ 2147483647 h 136"/>
                <a:gd name="T42" fmla="*/ 2147483647 w 168"/>
                <a:gd name="T43" fmla="*/ 2147483647 h 136"/>
                <a:gd name="T44" fmla="*/ 2147483647 w 168"/>
                <a:gd name="T45" fmla="*/ 2147483647 h 136"/>
                <a:gd name="T46" fmla="*/ 2147483647 w 168"/>
                <a:gd name="T47" fmla="*/ 2147483647 h 136"/>
                <a:gd name="T48" fmla="*/ 2147483647 w 168"/>
                <a:gd name="T49" fmla="*/ 2147483647 h 136"/>
                <a:gd name="T50" fmla="*/ 2147483647 w 168"/>
                <a:gd name="T51" fmla="*/ 2147483647 h 136"/>
                <a:gd name="T52" fmla="*/ 2147483647 w 168"/>
                <a:gd name="T53" fmla="*/ 2147483647 h 136"/>
                <a:gd name="T54" fmla="*/ 0 w 168"/>
                <a:gd name="T55" fmla="*/ 2147483647 h 136"/>
                <a:gd name="T56" fmla="*/ 0 w 168"/>
                <a:gd name="T57" fmla="*/ 2147483647 h 136"/>
                <a:gd name="T58" fmla="*/ 2147483647 w 168"/>
                <a:gd name="T59" fmla="*/ 2147483647 h 136"/>
                <a:gd name="T60" fmla="*/ 2147483647 w 168"/>
                <a:gd name="T61" fmla="*/ 2147483647 h 136"/>
                <a:gd name="T62" fmla="*/ 2147483647 w 168"/>
                <a:gd name="T63" fmla="*/ 2147483647 h 136"/>
                <a:gd name="T64" fmla="*/ 2147483647 w 168"/>
                <a:gd name="T65" fmla="*/ 2147483647 h 136"/>
                <a:gd name="T66" fmla="*/ 2147483647 w 168"/>
                <a:gd name="T67" fmla="*/ 2147483647 h 136"/>
                <a:gd name="T68" fmla="*/ 2147483647 w 168"/>
                <a:gd name="T69" fmla="*/ 2147483647 h 136"/>
                <a:gd name="T70" fmla="*/ 2147483647 w 168"/>
                <a:gd name="T71" fmla="*/ 2147483647 h 136"/>
                <a:gd name="T72" fmla="*/ 2147483647 w 168"/>
                <a:gd name="T73" fmla="*/ 2147483647 h 1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8" h="136">
                  <a:moveTo>
                    <a:pt x="64" y="16"/>
                  </a:moveTo>
                  <a:lnTo>
                    <a:pt x="80" y="24"/>
                  </a:lnTo>
                  <a:lnTo>
                    <a:pt x="88" y="24"/>
                  </a:lnTo>
                  <a:lnTo>
                    <a:pt x="104" y="16"/>
                  </a:lnTo>
                  <a:lnTo>
                    <a:pt x="112" y="16"/>
                  </a:lnTo>
                  <a:lnTo>
                    <a:pt x="120" y="0"/>
                  </a:lnTo>
                  <a:lnTo>
                    <a:pt x="128" y="8"/>
                  </a:lnTo>
                  <a:lnTo>
                    <a:pt x="136" y="24"/>
                  </a:lnTo>
                  <a:lnTo>
                    <a:pt x="152" y="16"/>
                  </a:lnTo>
                  <a:lnTo>
                    <a:pt x="168" y="16"/>
                  </a:lnTo>
                  <a:lnTo>
                    <a:pt x="168" y="24"/>
                  </a:lnTo>
                  <a:lnTo>
                    <a:pt x="160" y="24"/>
                  </a:lnTo>
                  <a:lnTo>
                    <a:pt x="152" y="24"/>
                  </a:lnTo>
                  <a:lnTo>
                    <a:pt x="136" y="32"/>
                  </a:lnTo>
                  <a:lnTo>
                    <a:pt x="136" y="56"/>
                  </a:lnTo>
                  <a:lnTo>
                    <a:pt x="136" y="64"/>
                  </a:lnTo>
                  <a:lnTo>
                    <a:pt x="120" y="64"/>
                  </a:lnTo>
                  <a:lnTo>
                    <a:pt x="128" y="72"/>
                  </a:lnTo>
                  <a:lnTo>
                    <a:pt x="120" y="80"/>
                  </a:lnTo>
                  <a:lnTo>
                    <a:pt x="120" y="104"/>
                  </a:lnTo>
                  <a:lnTo>
                    <a:pt x="88" y="112"/>
                  </a:lnTo>
                  <a:lnTo>
                    <a:pt x="88" y="128"/>
                  </a:lnTo>
                  <a:lnTo>
                    <a:pt x="32" y="136"/>
                  </a:lnTo>
                  <a:lnTo>
                    <a:pt x="16" y="128"/>
                  </a:lnTo>
                  <a:lnTo>
                    <a:pt x="24" y="112"/>
                  </a:lnTo>
                  <a:lnTo>
                    <a:pt x="24" y="104"/>
                  </a:lnTo>
                  <a:lnTo>
                    <a:pt x="8" y="104"/>
                  </a:lnTo>
                  <a:lnTo>
                    <a:pt x="0" y="72"/>
                  </a:lnTo>
                  <a:lnTo>
                    <a:pt x="0" y="64"/>
                  </a:lnTo>
                  <a:lnTo>
                    <a:pt x="8" y="56"/>
                  </a:lnTo>
                  <a:lnTo>
                    <a:pt x="8" y="40"/>
                  </a:lnTo>
                  <a:lnTo>
                    <a:pt x="24" y="48"/>
                  </a:lnTo>
                  <a:lnTo>
                    <a:pt x="32" y="40"/>
                  </a:lnTo>
                  <a:lnTo>
                    <a:pt x="48" y="32"/>
                  </a:lnTo>
                  <a:lnTo>
                    <a:pt x="48" y="16"/>
                  </a:lnTo>
                  <a:lnTo>
                    <a:pt x="56" y="16"/>
                  </a:lnTo>
                  <a:lnTo>
                    <a:pt x="64"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8" name="Freeform 57"/>
            <p:cNvSpPr>
              <a:spLocks/>
            </p:cNvSpPr>
            <p:nvPr/>
          </p:nvSpPr>
          <p:spPr bwMode="auto">
            <a:xfrm>
              <a:off x="6178233" y="2815047"/>
              <a:ext cx="101496" cy="121766"/>
            </a:xfrm>
            <a:custGeom>
              <a:avLst/>
              <a:gdLst>
                <a:gd name="T0" fmla="*/ 2147483647 w 64"/>
                <a:gd name="T1" fmla="*/ 0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2147483647 h 72"/>
                <a:gd name="T28" fmla="*/ 2147483647 w 64"/>
                <a:gd name="T29" fmla="*/ 2147483647 h 72"/>
                <a:gd name="T30" fmla="*/ 2147483647 w 64"/>
                <a:gd name="T31" fmla="*/ 0 h 72"/>
                <a:gd name="T32" fmla="*/ 2147483647 w 64"/>
                <a:gd name="T33" fmla="*/ 0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 h="72">
                  <a:moveTo>
                    <a:pt x="48" y="0"/>
                  </a:moveTo>
                  <a:lnTo>
                    <a:pt x="48" y="8"/>
                  </a:lnTo>
                  <a:lnTo>
                    <a:pt x="40" y="16"/>
                  </a:lnTo>
                  <a:lnTo>
                    <a:pt x="40" y="24"/>
                  </a:lnTo>
                  <a:lnTo>
                    <a:pt x="24" y="16"/>
                  </a:lnTo>
                  <a:lnTo>
                    <a:pt x="0" y="48"/>
                  </a:lnTo>
                  <a:lnTo>
                    <a:pt x="24" y="48"/>
                  </a:lnTo>
                  <a:lnTo>
                    <a:pt x="24" y="72"/>
                  </a:lnTo>
                  <a:lnTo>
                    <a:pt x="48" y="72"/>
                  </a:lnTo>
                  <a:lnTo>
                    <a:pt x="56" y="72"/>
                  </a:lnTo>
                  <a:lnTo>
                    <a:pt x="64" y="64"/>
                  </a:lnTo>
                  <a:lnTo>
                    <a:pt x="48" y="56"/>
                  </a:lnTo>
                  <a:lnTo>
                    <a:pt x="40" y="40"/>
                  </a:lnTo>
                  <a:lnTo>
                    <a:pt x="64" y="32"/>
                  </a:lnTo>
                  <a:lnTo>
                    <a:pt x="56" y="16"/>
                  </a:lnTo>
                  <a:lnTo>
                    <a:pt x="64" y="0"/>
                  </a:lnTo>
                  <a:lnTo>
                    <a:pt x="4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59" name="Freeform 58"/>
            <p:cNvSpPr>
              <a:spLocks/>
            </p:cNvSpPr>
            <p:nvPr/>
          </p:nvSpPr>
          <p:spPr bwMode="auto">
            <a:xfrm>
              <a:off x="6254034" y="2923132"/>
              <a:ext cx="75801" cy="108085"/>
            </a:xfrm>
            <a:custGeom>
              <a:avLst/>
              <a:gdLst>
                <a:gd name="T0" fmla="*/ 0 w 48"/>
                <a:gd name="T1" fmla="*/ 2147483647 h 64"/>
                <a:gd name="T2" fmla="*/ 2147483647 w 48"/>
                <a:gd name="T3" fmla="*/ 2147483647 h 64"/>
                <a:gd name="T4" fmla="*/ 2147483647 w 48"/>
                <a:gd name="T5" fmla="*/ 0 h 64"/>
                <a:gd name="T6" fmla="*/ 2147483647 w 48"/>
                <a:gd name="T7" fmla="*/ 2147483647 h 64"/>
                <a:gd name="T8" fmla="*/ 2147483647 w 48"/>
                <a:gd name="T9" fmla="*/ 2147483647 h 64"/>
                <a:gd name="T10" fmla="*/ 2147483647 w 48"/>
                <a:gd name="T11" fmla="*/ 2147483647 h 64"/>
                <a:gd name="T12" fmla="*/ 2147483647 w 48"/>
                <a:gd name="T13" fmla="*/ 2147483647 h 64"/>
                <a:gd name="T14" fmla="*/ 2147483647 w 48"/>
                <a:gd name="T15" fmla="*/ 2147483647 h 64"/>
                <a:gd name="T16" fmla="*/ 2147483647 w 48"/>
                <a:gd name="T17" fmla="*/ 2147483647 h 64"/>
                <a:gd name="T18" fmla="*/ 0 w 48"/>
                <a:gd name="T19" fmla="*/ 2147483647 h 64"/>
                <a:gd name="T20" fmla="*/ 2147483647 w 48"/>
                <a:gd name="T21" fmla="*/ 2147483647 h 64"/>
                <a:gd name="T22" fmla="*/ 0 w 48"/>
                <a:gd name="T23" fmla="*/ 2147483647 h 64"/>
                <a:gd name="T24" fmla="*/ 0 w 48"/>
                <a:gd name="T25" fmla="*/ 2147483647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64">
                  <a:moveTo>
                    <a:pt x="0" y="8"/>
                  </a:moveTo>
                  <a:lnTo>
                    <a:pt x="8" y="8"/>
                  </a:lnTo>
                  <a:lnTo>
                    <a:pt x="16" y="0"/>
                  </a:lnTo>
                  <a:lnTo>
                    <a:pt x="32" y="16"/>
                  </a:lnTo>
                  <a:lnTo>
                    <a:pt x="48" y="40"/>
                  </a:lnTo>
                  <a:lnTo>
                    <a:pt x="48" y="48"/>
                  </a:lnTo>
                  <a:lnTo>
                    <a:pt x="24" y="64"/>
                  </a:lnTo>
                  <a:lnTo>
                    <a:pt x="8" y="48"/>
                  </a:lnTo>
                  <a:lnTo>
                    <a:pt x="16" y="40"/>
                  </a:lnTo>
                  <a:lnTo>
                    <a:pt x="0" y="24"/>
                  </a:lnTo>
                  <a:lnTo>
                    <a:pt x="8" y="24"/>
                  </a:lnTo>
                  <a:lnTo>
                    <a:pt x="0" y="16"/>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0" name="Freeform 59"/>
            <p:cNvSpPr>
              <a:spLocks/>
            </p:cNvSpPr>
            <p:nvPr/>
          </p:nvSpPr>
          <p:spPr bwMode="auto">
            <a:xfrm>
              <a:off x="5389390" y="2583828"/>
              <a:ext cx="610262" cy="258583"/>
            </a:xfrm>
            <a:custGeom>
              <a:avLst/>
              <a:gdLst>
                <a:gd name="T0" fmla="*/ 2147483647 w 384"/>
                <a:gd name="T1" fmla="*/ 2147483647 h 152"/>
                <a:gd name="T2" fmla="*/ 2147483647 w 384"/>
                <a:gd name="T3" fmla="*/ 2147483647 h 152"/>
                <a:gd name="T4" fmla="*/ 2147483647 w 384"/>
                <a:gd name="T5" fmla="*/ 2147483647 h 152"/>
                <a:gd name="T6" fmla="*/ 2147483647 w 384"/>
                <a:gd name="T7" fmla="*/ 2147483647 h 152"/>
                <a:gd name="T8" fmla="*/ 2147483647 w 384"/>
                <a:gd name="T9" fmla="*/ 2147483647 h 152"/>
                <a:gd name="T10" fmla="*/ 2147483647 w 384"/>
                <a:gd name="T11" fmla="*/ 2147483647 h 152"/>
                <a:gd name="T12" fmla="*/ 2147483647 w 384"/>
                <a:gd name="T13" fmla="*/ 2147483647 h 152"/>
                <a:gd name="T14" fmla="*/ 2147483647 w 384"/>
                <a:gd name="T15" fmla="*/ 2147483647 h 152"/>
                <a:gd name="T16" fmla="*/ 2147483647 w 384"/>
                <a:gd name="T17" fmla="*/ 2147483647 h 152"/>
                <a:gd name="T18" fmla="*/ 2147483647 w 384"/>
                <a:gd name="T19" fmla="*/ 2147483647 h 152"/>
                <a:gd name="T20" fmla="*/ 2147483647 w 384"/>
                <a:gd name="T21" fmla="*/ 2147483647 h 152"/>
                <a:gd name="T22" fmla="*/ 2147483647 w 384"/>
                <a:gd name="T23" fmla="*/ 2147483647 h 152"/>
                <a:gd name="T24" fmla="*/ 2147483647 w 384"/>
                <a:gd name="T25" fmla="*/ 2147483647 h 152"/>
                <a:gd name="T26" fmla="*/ 2147483647 w 384"/>
                <a:gd name="T27" fmla="*/ 2147483647 h 152"/>
                <a:gd name="T28" fmla="*/ 2147483647 w 384"/>
                <a:gd name="T29" fmla="*/ 2147483647 h 152"/>
                <a:gd name="T30" fmla="*/ 2147483647 w 384"/>
                <a:gd name="T31" fmla="*/ 2147483647 h 152"/>
                <a:gd name="T32" fmla="*/ 2147483647 w 384"/>
                <a:gd name="T33" fmla="*/ 2147483647 h 152"/>
                <a:gd name="T34" fmla="*/ 2147483647 w 384"/>
                <a:gd name="T35" fmla="*/ 2147483647 h 152"/>
                <a:gd name="T36" fmla="*/ 2147483647 w 384"/>
                <a:gd name="T37" fmla="*/ 2147483647 h 152"/>
                <a:gd name="T38" fmla="*/ 2147483647 w 384"/>
                <a:gd name="T39" fmla="*/ 2147483647 h 152"/>
                <a:gd name="T40" fmla="*/ 2147483647 w 384"/>
                <a:gd name="T41" fmla="*/ 2147483647 h 152"/>
                <a:gd name="T42" fmla="*/ 2147483647 w 384"/>
                <a:gd name="T43" fmla="*/ 2147483647 h 152"/>
                <a:gd name="T44" fmla="*/ 2147483647 w 384"/>
                <a:gd name="T45" fmla="*/ 2147483647 h 152"/>
                <a:gd name="T46" fmla="*/ 0 w 384"/>
                <a:gd name="T47" fmla="*/ 2147483647 h 152"/>
                <a:gd name="T48" fmla="*/ 2147483647 w 384"/>
                <a:gd name="T49" fmla="*/ 2147483647 h 152"/>
                <a:gd name="T50" fmla="*/ 2147483647 w 384"/>
                <a:gd name="T51" fmla="*/ 2147483647 h 152"/>
                <a:gd name="T52" fmla="*/ 2147483647 w 384"/>
                <a:gd name="T53" fmla="*/ 2147483647 h 152"/>
                <a:gd name="T54" fmla="*/ 2147483647 w 384"/>
                <a:gd name="T55" fmla="*/ 2147483647 h 152"/>
                <a:gd name="T56" fmla="*/ 2147483647 w 384"/>
                <a:gd name="T57" fmla="*/ 2147483647 h 152"/>
                <a:gd name="T58" fmla="*/ 2147483647 w 384"/>
                <a:gd name="T59" fmla="*/ 2147483647 h 152"/>
                <a:gd name="T60" fmla="*/ 2147483647 w 384"/>
                <a:gd name="T61" fmla="*/ 0 h 152"/>
                <a:gd name="T62" fmla="*/ 2147483647 w 384"/>
                <a:gd name="T63" fmla="*/ 2147483647 h 152"/>
                <a:gd name="T64" fmla="*/ 2147483647 w 384"/>
                <a:gd name="T65" fmla="*/ 2147483647 h 152"/>
                <a:gd name="T66" fmla="*/ 2147483647 w 384"/>
                <a:gd name="T67" fmla="*/ 2147483647 h 152"/>
                <a:gd name="T68" fmla="*/ 2147483647 w 384"/>
                <a:gd name="T69" fmla="*/ 2147483647 h 152"/>
                <a:gd name="T70" fmla="*/ 2147483647 w 384"/>
                <a:gd name="T71" fmla="*/ 2147483647 h 152"/>
                <a:gd name="T72" fmla="*/ 2147483647 w 384"/>
                <a:gd name="T73" fmla="*/ 2147483647 h 152"/>
                <a:gd name="T74" fmla="*/ 2147483647 w 384"/>
                <a:gd name="T75" fmla="*/ 2147483647 h 152"/>
                <a:gd name="T76" fmla="*/ 2147483647 w 384"/>
                <a:gd name="T77" fmla="*/ 2147483647 h 1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84" h="152">
                  <a:moveTo>
                    <a:pt x="320" y="40"/>
                  </a:moveTo>
                  <a:lnTo>
                    <a:pt x="336" y="64"/>
                  </a:lnTo>
                  <a:lnTo>
                    <a:pt x="352" y="64"/>
                  </a:lnTo>
                  <a:lnTo>
                    <a:pt x="368" y="56"/>
                  </a:lnTo>
                  <a:lnTo>
                    <a:pt x="376" y="64"/>
                  </a:lnTo>
                  <a:lnTo>
                    <a:pt x="384" y="80"/>
                  </a:lnTo>
                  <a:lnTo>
                    <a:pt x="360" y="80"/>
                  </a:lnTo>
                  <a:lnTo>
                    <a:pt x="352" y="88"/>
                  </a:lnTo>
                  <a:lnTo>
                    <a:pt x="344" y="96"/>
                  </a:lnTo>
                  <a:lnTo>
                    <a:pt x="336" y="104"/>
                  </a:lnTo>
                  <a:lnTo>
                    <a:pt x="320" y="104"/>
                  </a:lnTo>
                  <a:lnTo>
                    <a:pt x="312" y="112"/>
                  </a:lnTo>
                  <a:lnTo>
                    <a:pt x="320" y="120"/>
                  </a:lnTo>
                  <a:lnTo>
                    <a:pt x="304" y="136"/>
                  </a:lnTo>
                  <a:lnTo>
                    <a:pt x="280" y="144"/>
                  </a:lnTo>
                  <a:lnTo>
                    <a:pt x="248" y="152"/>
                  </a:lnTo>
                  <a:lnTo>
                    <a:pt x="192" y="136"/>
                  </a:lnTo>
                  <a:lnTo>
                    <a:pt x="144" y="136"/>
                  </a:lnTo>
                  <a:lnTo>
                    <a:pt x="112" y="112"/>
                  </a:lnTo>
                  <a:lnTo>
                    <a:pt x="56" y="96"/>
                  </a:lnTo>
                  <a:lnTo>
                    <a:pt x="48" y="72"/>
                  </a:lnTo>
                  <a:lnTo>
                    <a:pt x="32" y="64"/>
                  </a:lnTo>
                  <a:lnTo>
                    <a:pt x="16" y="56"/>
                  </a:lnTo>
                  <a:lnTo>
                    <a:pt x="0" y="40"/>
                  </a:lnTo>
                  <a:lnTo>
                    <a:pt x="40" y="16"/>
                  </a:lnTo>
                  <a:lnTo>
                    <a:pt x="64" y="24"/>
                  </a:lnTo>
                  <a:lnTo>
                    <a:pt x="80" y="32"/>
                  </a:lnTo>
                  <a:lnTo>
                    <a:pt x="112" y="32"/>
                  </a:lnTo>
                  <a:lnTo>
                    <a:pt x="112" y="16"/>
                  </a:lnTo>
                  <a:lnTo>
                    <a:pt x="104" y="8"/>
                  </a:lnTo>
                  <a:lnTo>
                    <a:pt x="112" y="0"/>
                  </a:lnTo>
                  <a:lnTo>
                    <a:pt x="144" y="8"/>
                  </a:lnTo>
                  <a:lnTo>
                    <a:pt x="168" y="24"/>
                  </a:lnTo>
                  <a:lnTo>
                    <a:pt x="200" y="24"/>
                  </a:lnTo>
                  <a:lnTo>
                    <a:pt x="256" y="40"/>
                  </a:lnTo>
                  <a:lnTo>
                    <a:pt x="288" y="32"/>
                  </a:lnTo>
                  <a:lnTo>
                    <a:pt x="304" y="24"/>
                  </a:lnTo>
                  <a:lnTo>
                    <a:pt x="328" y="32"/>
                  </a:lnTo>
                  <a:lnTo>
                    <a:pt x="320"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1" name="Freeform 60"/>
            <p:cNvSpPr>
              <a:spLocks/>
            </p:cNvSpPr>
            <p:nvPr/>
          </p:nvSpPr>
          <p:spPr bwMode="auto">
            <a:xfrm>
              <a:off x="4256231" y="2828729"/>
              <a:ext cx="381573" cy="162811"/>
            </a:xfrm>
            <a:custGeom>
              <a:avLst/>
              <a:gdLst>
                <a:gd name="T0" fmla="*/ 2147483647 w 240"/>
                <a:gd name="T1" fmla="*/ 2147483647 h 96"/>
                <a:gd name="T2" fmla="*/ 2147483647 w 240"/>
                <a:gd name="T3" fmla="*/ 2147483647 h 96"/>
                <a:gd name="T4" fmla="*/ 2147483647 w 240"/>
                <a:gd name="T5" fmla="*/ 2147483647 h 96"/>
                <a:gd name="T6" fmla="*/ 2147483647 w 240"/>
                <a:gd name="T7" fmla="*/ 2147483647 h 96"/>
                <a:gd name="T8" fmla="*/ 2147483647 w 240"/>
                <a:gd name="T9" fmla="*/ 2147483647 h 96"/>
                <a:gd name="T10" fmla="*/ 2147483647 w 240"/>
                <a:gd name="T11" fmla="*/ 0 h 96"/>
                <a:gd name="T12" fmla="*/ 2147483647 w 240"/>
                <a:gd name="T13" fmla="*/ 0 h 96"/>
                <a:gd name="T14" fmla="*/ 2147483647 w 240"/>
                <a:gd name="T15" fmla="*/ 2147483647 h 96"/>
                <a:gd name="T16" fmla="*/ 2147483647 w 240"/>
                <a:gd name="T17" fmla="*/ 2147483647 h 96"/>
                <a:gd name="T18" fmla="*/ 2147483647 w 240"/>
                <a:gd name="T19" fmla="*/ 2147483647 h 96"/>
                <a:gd name="T20" fmla="*/ 2147483647 w 240"/>
                <a:gd name="T21" fmla="*/ 2147483647 h 96"/>
                <a:gd name="T22" fmla="*/ 0 w 240"/>
                <a:gd name="T23" fmla="*/ 2147483647 h 96"/>
                <a:gd name="T24" fmla="*/ 0 w 240"/>
                <a:gd name="T25" fmla="*/ 2147483647 h 96"/>
                <a:gd name="T26" fmla="*/ 2147483647 w 240"/>
                <a:gd name="T27" fmla="*/ 2147483647 h 96"/>
                <a:gd name="T28" fmla="*/ 0 w 240"/>
                <a:gd name="T29" fmla="*/ 2147483647 h 96"/>
                <a:gd name="T30" fmla="*/ 2147483647 w 240"/>
                <a:gd name="T31" fmla="*/ 2147483647 h 96"/>
                <a:gd name="T32" fmla="*/ 2147483647 w 240"/>
                <a:gd name="T33" fmla="*/ 2147483647 h 96"/>
                <a:gd name="T34" fmla="*/ 2147483647 w 240"/>
                <a:gd name="T35" fmla="*/ 2147483647 h 96"/>
                <a:gd name="T36" fmla="*/ 2147483647 w 240"/>
                <a:gd name="T37" fmla="*/ 2147483647 h 96"/>
                <a:gd name="T38" fmla="*/ 2147483647 w 240"/>
                <a:gd name="T39" fmla="*/ 2147483647 h 96"/>
                <a:gd name="T40" fmla="*/ 2147483647 w 240"/>
                <a:gd name="T41" fmla="*/ 2147483647 h 96"/>
                <a:gd name="T42" fmla="*/ 0 w 240"/>
                <a:gd name="T43" fmla="*/ 2147483647 h 96"/>
                <a:gd name="T44" fmla="*/ 0 w 240"/>
                <a:gd name="T45" fmla="*/ 2147483647 h 96"/>
                <a:gd name="T46" fmla="*/ 2147483647 w 240"/>
                <a:gd name="T47" fmla="*/ 2147483647 h 96"/>
                <a:gd name="T48" fmla="*/ 2147483647 w 240"/>
                <a:gd name="T49" fmla="*/ 2147483647 h 96"/>
                <a:gd name="T50" fmla="*/ 2147483647 w 240"/>
                <a:gd name="T51" fmla="*/ 2147483647 h 96"/>
                <a:gd name="T52" fmla="*/ 2147483647 w 240"/>
                <a:gd name="T53" fmla="*/ 2147483647 h 96"/>
                <a:gd name="T54" fmla="*/ 2147483647 w 240"/>
                <a:gd name="T55" fmla="*/ 2147483647 h 96"/>
                <a:gd name="T56" fmla="*/ 2147483647 w 240"/>
                <a:gd name="T57" fmla="*/ 2147483647 h 96"/>
                <a:gd name="T58" fmla="*/ 2147483647 w 240"/>
                <a:gd name="T59" fmla="*/ 2147483647 h 96"/>
                <a:gd name="T60" fmla="*/ 2147483647 w 240"/>
                <a:gd name="T61" fmla="*/ 2147483647 h 96"/>
                <a:gd name="T62" fmla="*/ 2147483647 w 240"/>
                <a:gd name="T63" fmla="*/ 2147483647 h 96"/>
                <a:gd name="T64" fmla="*/ 2147483647 w 240"/>
                <a:gd name="T65" fmla="*/ 2147483647 h 96"/>
                <a:gd name="T66" fmla="*/ 2147483647 w 240"/>
                <a:gd name="T67" fmla="*/ 2147483647 h 96"/>
                <a:gd name="T68" fmla="*/ 2147483647 w 240"/>
                <a:gd name="T69" fmla="*/ 2147483647 h 96"/>
                <a:gd name="T70" fmla="*/ 2147483647 w 240"/>
                <a:gd name="T71" fmla="*/ 2147483647 h 96"/>
                <a:gd name="T72" fmla="*/ 2147483647 w 240"/>
                <a:gd name="T73" fmla="*/ 2147483647 h 96"/>
                <a:gd name="T74" fmla="*/ 2147483647 w 240"/>
                <a:gd name="T75" fmla="*/ 2147483647 h 96"/>
                <a:gd name="T76" fmla="*/ 2147483647 w 240"/>
                <a:gd name="T77" fmla="*/ 2147483647 h 96"/>
                <a:gd name="T78" fmla="*/ 2147483647 w 240"/>
                <a:gd name="T79" fmla="*/ 2147483647 h 96"/>
                <a:gd name="T80" fmla="*/ 2147483647 w 240"/>
                <a:gd name="T81" fmla="*/ 2147483647 h 96"/>
                <a:gd name="T82" fmla="*/ 2147483647 w 240"/>
                <a:gd name="T83" fmla="*/ 2147483647 h 96"/>
                <a:gd name="T84" fmla="*/ 2147483647 w 240"/>
                <a:gd name="T85" fmla="*/ 2147483647 h 96"/>
                <a:gd name="T86" fmla="*/ 2147483647 w 240"/>
                <a:gd name="T87" fmla="*/ 2147483647 h 96"/>
                <a:gd name="T88" fmla="*/ 2147483647 w 240"/>
                <a:gd name="T89" fmla="*/ 2147483647 h 96"/>
                <a:gd name="T90" fmla="*/ 2147483647 w 240"/>
                <a:gd name="T91" fmla="*/ 2147483647 h 96"/>
                <a:gd name="T92" fmla="*/ 2147483647 w 240"/>
                <a:gd name="T93" fmla="*/ 2147483647 h 96"/>
                <a:gd name="T94" fmla="*/ 2147483647 w 240"/>
                <a:gd name="T95" fmla="*/ 2147483647 h 96"/>
                <a:gd name="T96" fmla="*/ 2147483647 w 240"/>
                <a:gd name="T97" fmla="*/ 2147483647 h 96"/>
                <a:gd name="T98" fmla="*/ 2147483647 w 240"/>
                <a:gd name="T99" fmla="*/ 2147483647 h 96"/>
                <a:gd name="T100" fmla="*/ 2147483647 w 240"/>
                <a:gd name="T101" fmla="*/ 2147483647 h 96"/>
                <a:gd name="T102" fmla="*/ 2147483647 w 240"/>
                <a:gd name="T103" fmla="*/ 2147483647 h 96"/>
                <a:gd name="T104" fmla="*/ 2147483647 w 240"/>
                <a:gd name="T105" fmla="*/ 2147483647 h 96"/>
                <a:gd name="T106" fmla="*/ 2147483647 w 240"/>
                <a:gd name="T107" fmla="*/ 2147483647 h 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40" h="96">
                  <a:moveTo>
                    <a:pt x="208" y="16"/>
                  </a:moveTo>
                  <a:lnTo>
                    <a:pt x="208" y="8"/>
                  </a:lnTo>
                  <a:lnTo>
                    <a:pt x="192" y="8"/>
                  </a:lnTo>
                  <a:lnTo>
                    <a:pt x="168" y="16"/>
                  </a:lnTo>
                  <a:lnTo>
                    <a:pt x="136" y="16"/>
                  </a:lnTo>
                  <a:lnTo>
                    <a:pt x="104" y="0"/>
                  </a:lnTo>
                  <a:lnTo>
                    <a:pt x="88" y="0"/>
                  </a:lnTo>
                  <a:lnTo>
                    <a:pt x="64" y="16"/>
                  </a:lnTo>
                  <a:lnTo>
                    <a:pt x="48" y="16"/>
                  </a:lnTo>
                  <a:lnTo>
                    <a:pt x="32" y="16"/>
                  </a:lnTo>
                  <a:lnTo>
                    <a:pt x="24" y="8"/>
                  </a:lnTo>
                  <a:lnTo>
                    <a:pt x="0" y="8"/>
                  </a:lnTo>
                  <a:lnTo>
                    <a:pt x="0" y="24"/>
                  </a:lnTo>
                  <a:lnTo>
                    <a:pt x="8" y="24"/>
                  </a:lnTo>
                  <a:lnTo>
                    <a:pt x="0" y="32"/>
                  </a:lnTo>
                  <a:lnTo>
                    <a:pt x="16" y="16"/>
                  </a:lnTo>
                  <a:lnTo>
                    <a:pt x="32" y="16"/>
                  </a:lnTo>
                  <a:lnTo>
                    <a:pt x="40" y="24"/>
                  </a:lnTo>
                  <a:lnTo>
                    <a:pt x="32" y="24"/>
                  </a:lnTo>
                  <a:lnTo>
                    <a:pt x="40" y="32"/>
                  </a:lnTo>
                  <a:lnTo>
                    <a:pt x="8" y="32"/>
                  </a:lnTo>
                  <a:lnTo>
                    <a:pt x="0" y="32"/>
                  </a:lnTo>
                  <a:lnTo>
                    <a:pt x="0" y="40"/>
                  </a:lnTo>
                  <a:lnTo>
                    <a:pt x="8" y="40"/>
                  </a:lnTo>
                  <a:lnTo>
                    <a:pt x="16" y="56"/>
                  </a:lnTo>
                  <a:lnTo>
                    <a:pt x="8" y="56"/>
                  </a:lnTo>
                  <a:lnTo>
                    <a:pt x="16" y="64"/>
                  </a:lnTo>
                  <a:lnTo>
                    <a:pt x="16" y="72"/>
                  </a:lnTo>
                  <a:lnTo>
                    <a:pt x="24" y="72"/>
                  </a:lnTo>
                  <a:lnTo>
                    <a:pt x="16" y="80"/>
                  </a:lnTo>
                  <a:lnTo>
                    <a:pt x="32" y="80"/>
                  </a:lnTo>
                  <a:lnTo>
                    <a:pt x="24" y="80"/>
                  </a:lnTo>
                  <a:lnTo>
                    <a:pt x="48" y="88"/>
                  </a:lnTo>
                  <a:lnTo>
                    <a:pt x="56" y="88"/>
                  </a:lnTo>
                  <a:lnTo>
                    <a:pt x="64" y="80"/>
                  </a:lnTo>
                  <a:lnTo>
                    <a:pt x="72" y="80"/>
                  </a:lnTo>
                  <a:lnTo>
                    <a:pt x="88" y="96"/>
                  </a:lnTo>
                  <a:lnTo>
                    <a:pt x="96" y="88"/>
                  </a:lnTo>
                  <a:lnTo>
                    <a:pt x="112" y="80"/>
                  </a:lnTo>
                  <a:lnTo>
                    <a:pt x="120" y="88"/>
                  </a:lnTo>
                  <a:lnTo>
                    <a:pt x="128" y="80"/>
                  </a:lnTo>
                  <a:lnTo>
                    <a:pt x="128" y="96"/>
                  </a:lnTo>
                  <a:lnTo>
                    <a:pt x="136" y="88"/>
                  </a:lnTo>
                  <a:lnTo>
                    <a:pt x="136" y="80"/>
                  </a:lnTo>
                  <a:lnTo>
                    <a:pt x="160" y="80"/>
                  </a:lnTo>
                  <a:lnTo>
                    <a:pt x="168" y="80"/>
                  </a:lnTo>
                  <a:lnTo>
                    <a:pt x="184" y="80"/>
                  </a:lnTo>
                  <a:lnTo>
                    <a:pt x="208" y="72"/>
                  </a:lnTo>
                  <a:lnTo>
                    <a:pt x="216" y="72"/>
                  </a:lnTo>
                  <a:lnTo>
                    <a:pt x="240" y="72"/>
                  </a:lnTo>
                  <a:lnTo>
                    <a:pt x="224" y="40"/>
                  </a:lnTo>
                  <a:lnTo>
                    <a:pt x="232" y="32"/>
                  </a:lnTo>
                  <a:lnTo>
                    <a:pt x="216" y="32"/>
                  </a:lnTo>
                  <a:lnTo>
                    <a:pt x="208"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2" name="Freeform 61"/>
            <p:cNvSpPr>
              <a:spLocks/>
            </p:cNvSpPr>
            <p:nvPr/>
          </p:nvSpPr>
          <p:spPr bwMode="auto">
            <a:xfrm>
              <a:off x="4460508" y="2950495"/>
              <a:ext cx="127191" cy="135448"/>
            </a:xfrm>
            <a:custGeom>
              <a:avLst/>
              <a:gdLst>
                <a:gd name="T0" fmla="*/ 2147483647 w 80"/>
                <a:gd name="T1" fmla="*/ 0 h 80"/>
                <a:gd name="T2" fmla="*/ 2147483647 w 80"/>
                <a:gd name="T3" fmla="*/ 2147483647 h 80"/>
                <a:gd name="T4" fmla="*/ 2147483647 w 80"/>
                <a:gd name="T5" fmla="*/ 2147483647 h 80"/>
                <a:gd name="T6" fmla="*/ 2147483647 w 80"/>
                <a:gd name="T7" fmla="*/ 2147483647 h 80"/>
                <a:gd name="T8" fmla="*/ 2147483647 w 80"/>
                <a:gd name="T9" fmla="*/ 2147483647 h 80"/>
                <a:gd name="T10" fmla="*/ 2147483647 w 80"/>
                <a:gd name="T11" fmla="*/ 2147483647 h 80"/>
                <a:gd name="T12" fmla="*/ 0 w 80"/>
                <a:gd name="T13" fmla="*/ 2147483647 h 80"/>
                <a:gd name="T14" fmla="*/ 0 w 80"/>
                <a:gd name="T15" fmla="*/ 2147483647 h 80"/>
                <a:gd name="T16" fmla="*/ 2147483647 w 80"/>
                <a:gd name="T17" fmla="*/ 2147483647 h 80"/>
                <a:gd name="T18" fmla="*/ 0 w 80"/>
                <a:gd name="T19" fmla="*/ 2147483647 h 80"/>
                <a:gd name="T20" fmla="*/ 0 w 80"/>
                <a:gd name="T21" fmla="*/ 2147483647 h 80"/>
                <a:gd name="T22" fmla="*/ 2147483647 w 80"/>
                <a:gd name="T23" fmla="*/ 2147483647 h 80"/>
                <a:gd name="T24" fmla="*/ 2147483647 w 80"/>
                <a:gd name="T25" fmla="*/ 2147483647 h 80"/>
                <a:gd name="T26" fmla="*/ 2147483647 w 80"/>
                <a:gd name="T27" fmla="*/ 2147483647 h 80"/>
                <a:gd name="T28" fmla="*/ 2147483647 w 80"/>
                <a:gd name="T29" fmla="*/ 2147483647 h 80"/>
                <a:gd name="T30" fmla="*/ 2147483647 w 80"/>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80">
                  <a:moveTo>
                    <a:pt x="80" y="0"/>
                  </a:moveTo>
                  <a:lnTo>
                    <a:pt x="56" y="8"/>
                  </a:lnTo>
                  <a:lnTo>
                    <a:pt x="40" y="8"/>
                  </a:lnTo>
                  <a:lnTo>
                    <a:pt x="32" y="8"/>
                  </a:lnTo>
                  <a:lnTo>
                    <a:pt x="8" y="8"/>
                  </a:lnTo>
                  <a:lnTo>
                    <a:pt x="8" y="16"/>
                  </a:lnTo>
                  <a:lnTo>
                    <a:pt x="0" y="24"/>
                  </a:lnTo>
                  <a:lnTo>
                    <a:pt x="0" y="48"/>
                  </a:lnTo>
                  <a:lnTo>
                    <a:pt x="8" y="48"/>
                  </a:lnTo>
                  <a:lnTo>
                    <a:pt x="0" y="64"/>
                  </a:lnTo>
                  <a:lnTo>
                    <a:pt x="0" y="72"/>
                  </a:lnTo>
                  <a:lnTo>
                    <a:pt x="8" y="80"/>
                  </a:lnTo>
                  <a:lnTo>
                    <a:pt x="40" y="64"/>
                  </a:lnTo>
                  <a:lnTo>
                    <a:pt x="64" y="48"/>
                  </a:lnTo>
                  <a:lnTo>
                    <a:pt x="64" y="16"/>
                  </a:lnTo>
                  <a:lnTo>
                    <a:pt x="8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3" name="Freeform 62"/>
            <p:cNvSpPr>
              <a:spLocks/>
            </p:cNvSpPr>
            <p:nvPr/>
          </p:nvSpPr>
          <p:spPr bwMode="auto">
            <a:xfrm>
              <a:off x="4447661" y="3058580"/>
              <a:ext cx="88648" cy="95771"/>
            </a:xfrm>
            <a:custGeom>
              <a:avLst/>
              <a:gdLst>
                <a:gd name="T0" fmla="*/ 2147483647 w 56"/>
                <a:gd name="T1" fmla="*/ 2147483647 h 56"/>
                <a:gd name="T2" fmla="*/ 2147483647 w 56"/>
                <a:gd name="T3" fmla="*/ 2147483647 h 56"/>
                <a:gd name="T4" fmla="*/ 2147483647 w 56"/>
                <a:gd name="T5" fmla="*/ 0 h 56"/>
                <a:gd name="T6" fmla="*/ 2147483647 w 56"/>
                <a:gd name="T7" fmla="*/ 2147483647 h 56"/>
                <a:gd name="T8" fmla="*/ 2147483647 w 56"/>
                <a:gd name="T9" fmla="*/ 2147483647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0 w 56"/>
                <a:gd name="T19" fmla="*/ 2147483647 h 56"/>
                <a:gd name="T20" fmla="*/ 2147483647 w 56"/>
                <a:gd name="T21" fmla="*/ 2147483647 h 56"/>
                <a:gd name="T22" fmla="*/ 0 w 56"/>
                <a:gd name="T23" fmla="*/ 2147483647 h 56"/>
                <a:gd name="T24" fmla="*/ 2147483647 w 56"/>
                <a:gd name="T25" fmla="*/ 2147483647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56">
                  <a:moveTo>
                    <a:pt x="8" y="8"/>
                  </a:moveTo>
                  <a:lnTo>
                    <a:pt x="16" y="16"/>
                  </a:lnTo>
                  <a:lnTo>
                    <a:pt x="48" y="0"/>
                  </a:lnTo>
                  <a:lnTo>
                    <a:pt x="56" y="16"/>
                  </a:lnTo>
                  <a:lnTo>
                    <a:pt x="24" y="24"/>
                  </a:lnTo>
                  <a:lnTo>
                    <a:pt x="40" y="40"/>
                  </a:lnTo>
                  <a:lnTo>
                    <a:pt x="32" y="48"/>
                  </a:lnTo>
                  <a:lnTo>
                    <a:pt x="24" y="48"/>
                  </a:lnTo>
                  <a:lnTo>
                    <a:pt x="16" y="56"/>
                  </a:lnTo>
                  <a:lnTo>
                    <a:pt x="0" y="56"/>
                  </a:lnTo>
                  <a:lnTo>
                    <a:pt x="8" y="32"/>
                  </a:lnTo>
                  <a:lnTo>
                    <a:pt x="0" y="16"/>
                  </a:lnTo>
                  <a:lnTo>
                    <a:pt x="8"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4" name="Freeform 63"/>
            <p:cNvSpPr>
              <a:spLocks/>
            </p:cNvSpPr>
            <p:nvPr/>
          </p:nvSpPr>
          <p:spPr bwMode="auto">
            <a:xfrm>
              <a:off x="4523461" y="2950495"/>
              <a:ext cx="204277" cy="217538"/>
            </a:xfrm>
            <a:custGeom>
              <a:avLst/>
              <a:gdLst>
                <a:gd name="T0" fmla="*/ 2147483647 w 128"/>
                <a:gd name="T1" fmla="*/ 0 h 128"/>
                <a:gd name="T2" fmla="*/ 2147483647 w 128"/>
                <a:gd name="T3" fmla="*/ 2147483647 h 128"/>
                <a:gd name="T4" fmla="*/ 2147483647 w 128"/>
                <a:gd name="T5" fmla="*/ 2147483647 h 128"/>
                <a:gd name="T6" fmla="*/ 2147483647 w 128"/>
                <a:gd name="T7" fmla="*/ 2147483647 h 128"/>
                <a:gd name="T8" fmla="*/ 2147483647 w 128"/>
                <a:gd name="T9" fmla="*/ 2147483647 h 128"/>
                <a:gd name="T10" fmla="*/ 2147483647 w 128"/>
                <a:gd name="T11" fmla="*/ 2147483647 h 128"/>
                <a:gd name="T12" fmla="*/ 2147483647 w 128"/>
                <a:gd name="T13" fmla="*/ 2147483647 h 128"/>
                <a:gd name="T14" fmla="*/ 2147483647 w 128"/>
                <a:gd name="T15" fmla="*/ 2147483647 h 128"/>
                <a:gd name="T16" fmla="*/ 2147483647 w 128"/>
                <a:gd name="T17" fmla="*/ 2147483647 h 128"/>
                <a:gd name="T18" fmla="*/ 2147483647 w 128"/>
                <a:gd name="T19" fmla="*/ 2147483647 h 128"/>
                <a:gd name="T20" fmla="*/ 2147483647 w 128"/>
                <a:gd name="T21" fmla="*/ 2147483647 h 128"/>
                <a:gd name="T22" fmla="*/ 2147483647 w 128"/>
                <a:gd name="T23" fmla="*/ 2147483647 h 128"/>
                <a:gd name="T24" fmla="*/ 2147483647 w 128"/>
                <a:gd name="T25" fmla="*/ 2147483647 h 128"/>
                <a:gd name="T26" fmla="*/ 2147483647 w 128"/>
                <a:gd name="T27" fmla="*/ 2147483647 h 128"/>
                <a:gd name="T28" fmla="*/ 2147483647 w 128"/>
                <a:gd name="T29" fmla="*/ 2147483647 h 128"/>
                <a:gd name="T30" fmla="*/ 2147483647 w 128"/>
                <a:gd name="T31" fmla="*/ 2147483647 h 128"/>
                <a:gd name="T32" fmla="*/ 0 w 128"/>
                <a:gd name="T33" fmla="*/ 2147483647 h 128"/>
                <a:gd name="T34" fmla="*/ 2147483647 w 128"/>
                <a:gd name="T35" fmla="*/ 2147483647 h 128"/>
                <a:gd name="T36" fmla="*/ 2147483647 w 128"/>
                <a:gd name="T37" fmla="*/ 2147483647 h 128"/>
                <a:gd name="T38" fmla="*/ 2147483647 w 128"/>
                <a:gd name="T39" fmla="*/ 0 h 128"/>
                <a:gd name="T40" fmla="*/ 2147483647 w 128"/>
                <a:gd name="T41" fmla="*/ 0 h 128"/>
                <a:gd name="T42" fmla="*/ 2147483647 w 128"/>
                <a:gd name="T43" fmla="*/ 0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8" h="128">
                  <a:moveTo>
                    <a:pt x="72" y="0"/>
                  </a:moveTo>
                  <a:lnTo>
                    <a:pt x="88" y="32"/>
                  </a:lnTo>
                  <a:lnTo>
                    <a:pt x="80" y="48"/>
                  </a:lnTo>
                  <a:lnTo>
                    <a:pt x="88" y="64"/>
                  </a:lnTo>
                  <a:lnTo>
                    <a:pt x="112" y="72"/>
                  </a:lnTo>
                  <a:lnTo>
                    <a:pt x="112" y="96"/>
                  </a:lnTo>
                  <a:lnTo>
                    <a:pt x="128" y="112"/>
                  </a:lnTo>
                  <a:lnTo>
                    <a:pt x="112" y="112"/>
                  </a:lnTo>
                  <a:lnTo>
                    <a:pt x="104" y="128"/>
                  </a:lnTo>
                  <a:lnTo>
                    <a:pt x="88" y="120"/>
                  </a:lnTo>
                  <a:lnTo>
                    <a:pt x="80" y="128"/>
                  </a:lnTo>
                  <a:lnTo>
                    <a:pt x="64" y="120"/>
                  </a:lnTo>
                  <a:lnTo>
                    <a:pt x="64" y="104"/>
                  </a:lnTo>
                  <a:lnTo>
                    <a:pt x="56" y="104"/>
                  </a:lnTo>
                  <a:lnTo>
                    <a:pt x="24" y="88"/>
                  </a:lnTo>
                  <a:lnTo>
                    <a:pt x="8" y="80"/>
                  </a:lnTo>
                  <a:lnTo>
                    <a:pt x="0" y="64"/>
                  </a:lnTo>
                  <a:lnTo>
                    <a:pt x="24" y="48"/>
                  </a:lnTo>
                  <a:lnTo>
                    <a:pt x="24" y="16"/>
                  </a:lnTo>
                  <a:lnTo>
                    <a:pt x="40" y="0"/>
                  </a:lnTo>
                  <a:lnTo>
                    <a:pt x="48" y="0"/>
                  </a:lnTo>
                  <a:lnTo>
                    <a:pt x="7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5" name="Freeform 64"/>
            <p:cNvSpPr>
              <a:spLocks/>
            </p:cNvSpPr>
            <p:nvPr/>
          </p:nvSpPr>
          <p:spPr bwMode="auto">
            <a:xfrm>
              <a:off x="4447661" y="3031217"/>
              <a:ext cx="24411" cy="27363"/>
            </a:xfrm>
            <a:custGeom>
              <a:avLst/>
              <a:gdLst>
                <a:gd name="T0" fmla="*/ 2147483647 w 16"/>
                <a:gd name="T1" fmla="*/ 0 h 16"/>
                <a:gd name="T2" fmla="*/ 2147483647 w 16"/>
                <a:gd name="T3" fmla="*/ 0 h 16"/>
                <a:gd name="T4" fmla="*/ 2147483647 w 16"/>
                <a:gd name="T5" fmla="*/ 2147483647 h 16"/>
                <a:gd name="T6" fmla="*/ 0 w 16"/>
                <a:gd name="T7" fmla="*/ 2147483647 h 16"/>
                <a:gd name="T8" fmla="*/ 2147483647 w 16"/>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6">
                  <a:moveTo>
                    <a:pt x="8" y="0"/>
                  </a:moveTo>
                  <a:lnTo>
                    <a:pt x="16" y="0"/>
                  </a:lnTo>
                  <a:lnTo>
                    <a:pt x="8" y="16"/>
                  </a:lnTo>
                  <a:lnTo>
                    <a:pt x="0" y="16"/>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6" name="Freeform 65"/>
            <p:cNvSpPr>
              <a:spLocks/>
            </p:cNvSpPr>
            <p:nvPr/>
          </p:nvSpPr>
          <p:spPr bwMode="auto">
            <a:xfrm>
              <a:off x="4434813" y="3058580"/>
              <a:ext cx="25695" cy="95771"/>
            </a:xfrm>
            <a:custGeom>
              <a:avLst/>
              <a:gdLst>
                <a:gd name="T0" fmla="*/ 2147483647 w 16"/>
                <a:gd name="T1" fmla="*/ 2147483647 h 56"/>
                <a:gd name="T2" fmla="*/ 2147483647 w 16"/>
                <a:gd name="T3" fmla="*/ 2147483647 h 56"/>
                <a:gd name="T4" fmla="*/ 2147483647 w 16"/>
                <a:gd name="T5" fmla="*/ 2147483647 h 56"/>
                <a:gd name="T6" fmla="*/ 2147483647 w 16"/>
                <a:gd name="T7" fmla="*/ 2147483647 h 56"/>
                <a:gd name="T8" fmla="*/ 0 w 16"/>
                <a:gd name="T9" fmla="*/ 2147483647 h 56"/>
                <a:gd name="T10" fmla="*/ 0 w 16"/>
                <a:gd name="T11" fmla="*/ 2147483647 h 56"/>
                <a:gd name="T12" fmla="*/ 2147483647 w 16"/>
                <a:gd name="T13" fmla="*/ 0 h 56"/>
                <a:gd name="T14" fmla="*/ 2147483647 w 16"/>
                <a:gd name="T15" fmla="*/ 0 h 56"/>
                <a:gd name="T16" fmla="*/ 2147483647 w 16"/>
                <a:gd name="T17" fmla="*/ 2147483647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56">
                  <a:moveTo>
                    <a:pt x="16" y="8"/>
                  </a:moveTo>
                  <a:lnTo>
                    <a:pt x="8" y="16"/>
                  </a:lnTo>
                  <a:lnTo>
                    <a:pt x="16" y="32"/>
                  </a:lnTo>
                  <a:lnTo>
                    <a:pt x="8" y="56"/>
                  </a:lnTo>
                  <a:lnTo>
                    <a:pt x="0" y="32"/>
                  </a:lnTo>
                  <a:lnTo>
                    <a:pt x="0" y="24"/>
                  </a:lnTo>
                  <a:lnTo>
                    <a:pt x="8" y="0"/>
                  </a:lnTo>
                  <a:lnTo>
                    <a:pt x="16" y="0"/>
                  </a:lnTo>
                  <a:lnTo>
                    <a:pt x="16"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7" name="Freeform 66"/>
            <p:cNvSpPr>
              <a:spLocks/>
            </p:cNvSpPr>
            <p:nvPr/>
          </p:nvSpPr>
          <p:spPr bwMode="auto">
            <a:xfrm>
              <a:off x="4243384" y="3099625"/>
              <a:ext cx="228687" cy="243533"/>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0 h 144"/>
                <a:gd name="T12" fmla="*/ 2147483647 w 144"/>
                <a:gd name="T13" fmla="*/ 2147483647 h 144"/>
                <a:gd name="T14" fmla="*/ 2147483647 w 144"/>
                <a:gd name="T15" fmla="*/ 0 h 144"/>
                <a:gd name="T16" fmla="*/ 0 w 144"/>
                <a:gd name="T17" fmla="*/ 0 h 144"/>
                <a:gd name="T18" fmla="*/ 0 w 144"/>
                <a:gd name="T19" fmla="*/ 2147483647 h 144"/>
                <a:gd name="T20" fmla="*/ 0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4" h="144">
                  <a:moveTo>
                    <a:pt x="120" y="8"/>
                  </a:moveTo>
                  <a:lnTo>
                    <a:pt x="104" y="8"/>
                  </a:lnTo>
                  <a:lnTo>
                    <a:pt x="96" y="8"/>
                  </a:lnTo>
                  <a:lnTo>
                    <a:pt x="88" y="8"/>
                  </a:lnTo>
                  <a:lnTo>
                    <a:pt x="88" y="0"/>
                  </a:lnTo>
                  <a:lnTo>
                    <a:pt x="80" y="0"/>
                  </a:lnTo>
                  <a:lnTo>
                    <a:pt x="56" y="8"/>
                  </a:lnTo>
                  <a:lnTo>
                    <a:pt x="24" y="0"/>
                  </a:lnTo>
                  <a:lnTo>
                    <a:pt x="0" y="0"/>
                  </a:lnTo>
                  <a:lnTo>
                    <a:pt x="0" y="24"/>
                  </a:lnTo>
                  <a:lnTo>
                    <a:pt x="0" y="48"/>
                  </a:lnTo>
                  <a:lnTo>
                    <a:pt x="8" y="144"/>
                  </a:lnTo>
                  <a:lnTo>
                    <a:pt x="112" y="144"/>
                  </a:lnTo>
                  <a:lnTo>
                    <a:pt x="128" y="144"/>
                  </a:lnTo>
                  <a:lnTo>
                    <a:pt x="144" y="128"/>
                  </a:lnTo>
                  <a:lnTo>
                    <a:pt x="144" y="112"/>
                  </a:lnTo>
                  <a:lnTo>
                    <a:pt x="104" y="40"/>
                  </a:lnTo>
                  <a:lnTo>
                    <a:pt x="96" y="24"/>
                  </a:lnTo>
                  <a:lnTo>
                    <a:pt x="112" y="48"/>
                  </a:lnTo>
                  <a:lnTo>
                    <a:pt x="120" y="56"/>
                  </a:lnTo>
                  <a:lnTo>
                    <a:pt x="128" y="32"/>
                  </a:lnTo>
                  <a:lnTo>
                    <a:pt x="12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8" name="Freeform 67"/>
            <p:cNvSpPr>
              <a:spLocks/>
            </p:cNvSpPr>
            <p:nvPr/>
          </p:nvSpPr>
          <p:spPr bwMode="auto">
            <a:xfrm>
              <a:off x="4357727" y="3804228"/>
              <a:ext cx="114344" cy="135448"/>
            </a:xfrm>
            <a:custGeom>
              <a:avLst/>
              <a:gdLst>
                <a:gd name="T0" fmla="*/ 2147483647 w 72"/>
                <a:gd name="T1" fmla="*/ 0 h 80"/>
                <a:gd name="T2" fmla="*/ 2147483647 w 72"/>
                <a:gd name="T3" fmla="*/ 2147483647 h 80"/>
                <a:gd name="T4" fmla="*/ 2147483647 w 72"/>
                <a:gd name="T5" fmla="*/ 2147483647 h 80"/>
                <a:gd name="T6" fmla="*/ 2147483647 w 72"/>
                <a:gd name="T7" fmla="*/ 2147483647 h 80"/>
                <a:gd name="T8" fmla="*/ 2147483647 w 72"/>
                <a:gd name="T9" fmla="*/ 2147483647 h 80"/>
                <a:gd name="T10" fmla="*/ 2147483647 w 72"/>
                <a:gd name="T11" fmla="*/ 2147483647 h 80"/>
                <a:gd name="T12" fmla="*/ 2147483647 w 72"/>
                <a:gd name="T13" fmla="*/ 2147483647 h 80"/>
                <a:gd name="T14" fmla="*/ 0 w 72"/>
                <a:gd name="T15" fmla="*/ 2147483647 h 80"/>
                <a:gd name="T16" fmla="*/ 2147483647 w 72"/>
                <a:gd name="T17" fmla="*/ 2147483647 h 80"/>
                <a:gd name="T18" fmla="*/ 2147483647 w 72"/>
                <a:gd name="T19" fmla="*/ 2147483647 h 80"/>
                <a:gd name="T20" fmla="*/ 2147483647 w 72"/>
                <a:gd name="T21" fmla="*/ 2147483647 h 80"/>
                <a:gd name="T22" fmla="*/ 2147483647 w 72"/>
                <a:gd name="T23" fmla="*/ 2147483647 h 80"/>
                <a:gd name="T24" fmla="*/ 2147483647 w 72"/>
                <a:gd name="T25" fmla="*/ 2147483647 h 80"/>
                <a:gd name="T26" fmla="*/ 2147483647 w 72"/>
                <a:gd name="T27" fmla="*/ 0 h 80"/>
                <a:gd name="T28" fmla="*/ 2147483647 w 72"/>
                <a:gd name="T29" fmla="*/ 0 h 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 h="80">
                  <a:moveTo>
                    <a:pt x="56" y="0"/>
                  </a:moveTo>
                  <a:lnTo>
                    <a:pt x="32" y="8"/>
                  </a:lnTo>
                  <a:lnTo>
                    <a:pt x="16" y="8"/>
                  </a:lnTo>
                  <a:lnTo>
                    <a:pt x="16" y="24"/>
                  </a:lnTo>
                  <a:lnTo>
                    <a:pt x="24" y="32"/>
                  </a:lnTo>
                  <a:lnTo>
                    <a:pt x="16" y="40"/>
                  </a:lnTo>
                  <a:lnTo>
                    <a:pt x="8" y="56"/>
                  </a:lnTo>
                  <a:lnTo>
                    <a:pt x="0" y="80"/>
                  </a:lnTo>
                  <a:lnTo>
                    <a:pt x="8" y="80"/>
                  </a:lnTo>
                  <a:lnTo>
                    <a:pt x="32" y="80"/>
                  </a:lnTo>
                  <a:lnTo>
                    <a:pt x="56" y="80"/>
                  </a:lnTo>
                  <a:lnTo>
                    <a:pt x="56" y="56"/>
                  </a:lnTo>
                  <a:lnTo>
                    <a:pt x="72" y="32"/>
                  </a:lnTo>
                  <a:lnTo>
                    <a:pt x="64" y="0"/>
                  </a:lnTo>
                  <a:lnTo>
                    <a:pt x="56"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69" name="Freeform 68"/>
            <p:cNvSpPr>
              <a:spLocks/>
            </p:cNvSpPr>
            <p:nvPr/>
          </p:nvSpPr>
          <p:spPr bwMode="auto">
            <a:xfrm>
              <a:off x="4447661" y="3790547"/>
              <a:ext cx="164449" cy="244901"/>
            </a:xfrm>
            <a:custGeom>
              <a:avLst/>
              <a:gdLst>
                <a:gd name="T0" fmla="*/ 2147483647 w 104"/>
                <a:gd name="T1" fmla="*/ 2147483647 h 144"/>
                <a:gd name="T2" fmla="*/ 2147483647 w 104"/>
                <a:gd name="T3" fmla="*/ 2147483647 h 144"/>
                <a:gd name="T4" fmla="*/ 2147483647 w 104"/>
                <a:gd name="T5" fmla="*/ 2147483647 h 144"/>
                <a:gd name="T6" fmla="*/ 0 w 104"/>
                <a:gd name="T7" fmla="*/ 2147483647 h 144"/>
                <a:gd name="T8" fmla="*/ 0 w 104"/>
                <a:gd name="T9" fmla="*/ 2147483647 h 144"/>
                <a:gd name="T10" fmla="*/ 2147483647 w 104"/>
                <a:gd name="T11" fmla="*/ 2147483647 h 144"/>
                <a:gd name="T12" fmla="*/ 2147483647 w 104"/>
                <a:gd name="T13" fmla="*/ 2147483647 h 144"/>
                <a:gd name="T14" fmla="*/ 0 w 104"/>
                <a:gd name="T15" fmla="*/ 2147483647 h 144"/>
                <a:gd name="T16" fmla="*/ 2147483647 w 104"/>
                <a:gd name="T17" fmla="*/ 0 h 144"/>
                <a:gd name="T18" fmla="*/ 2147483647 w 104"/>
                <a:gd name="T19" fmla="*/ 0 h 144"/>
                <a:gd name="T20" fmla="*/ 2147483647 w 104"/>
                <a:gd name="T21" fmla="*/ 0 h 144"/>
                <a:gd name="T22" fmla="*/ 2147483647 w 104"/>
                <a:gd name="T23" fmla="*/ 2147483647 h 144"/>
                <a:gd name="T24" fmla="*/ 2147483647 w 104"/>
                <a:gd name="T25" fmla="*/ 2147483647 h 144"/>
                <a:gd name="T26" fmla="*/ 2147483647 w 104"/>
                <a:gd name="T27" fmla="*/ 2147483647 h 144"/>
                <a:gd name="T28" fmla="*/ 2147483647 w 104"/>
                <a:gd name="T29" fmla="*/ 2147483647 h 144"/>
                <a:gd name="T30" fmla="*/ 2147483647 w 104"/>
                <a:gd name="T31" fmla="*/ 2147483647 h 144"/>
                <a:gd name="T32" fmla="*/ 2147483647 w 104"/>
                <a:gd name="T33" fmla="*/ 2147483647 h 144"/>
                <a:gd name="T34" fmla="*/ 2147483647 w 104"/>
                <a:gd name="T35" fmla="*/ 2147483647 h 144"/>
                <a:gd name="T36" fmla="*/ 2147483647 w 104"/>
                <a:gd name="T37" fmla="*/ 2147483647 h 144"/>
                <a:gd name="T38" fmla="*/ 2147483647 w 104"/>
                <a:gd name="T39" fmla="*/ 2147483647 h 144"/>
                <a:gd name="T40" fmla="*/ 2147483647 w 104"/>
                <a:gd name="T41" fmla="*/ 2147483647 h 144"/>
                <a:gd name="T42" fmla="*/ 2147483647 w 104"/>
                <a:gd name="T43" fmla="*/ 2147483647 h 144"/>
                <a:gd name="T44" fmla="*/ 2147483647 w 104"/>
                <a:gd name="T45" fmla="*/ 2147483647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44">
                  <a:moveTo>
                    <a:pt x="56" y="128"/>
                  </a:moveTo>
                  <a:lnTo>
                    <a:pt x="48" y="112"/>
                  </a:lnTo>
                  <a:lnTo>
                    <a:pt x="8" y="88"/>
                  </a:lnTo>
                  <a:lnTo>
                    <a:pt x="0" y="88"/>
                  </a:lnTo>
                  <a:lnTo>
                    <a:pt x="0" y="64"/>
                  </a:lnTo>
                  <a:lnTo>
                    <a:pt x="16" y="40"/>
                  </a:lnTo>
                  <a:lnTo>
                    <a:pt x="8" y="8"/>
                  </a:lnTo>
                  <a:lnTo>
                    <a:pt x="0" y="8"/>
                  </a:lnTo>
                  <a:lnTo>
                    <a:pt x="8" y="0"/>
                  </a:lnTo>
                  <a:lnTo>
                    <a:pt x="24" y="0"/>
                  </a:lnTo>
                  <a:lnTo>
                    <a:pt x="40" y="0"/>
                  </a:lnTo>
                  <a:lnTo>
                    <a:pt x="56" y="16"/>
                  </a:lnTo>
                  <a:lnTo>
                    <a:pt x="72" y="16"/>
                  </a:lnTo>
                  <a:lnTo>
                    <a:pt x="96" y="8"/>
                  </a:lnTo>
                  <a:lnTo>
                    <a:pt x="104" y="8"/>
                  </a:lnTo>
                  <a:lnTo>
                    <a:pt x="96" y="32"/>
                  </a:lnTo>
                  <a:lnTo>
                    <a:pt x="96" y="80"/>
                  </a:lnTo>
                  <a:lnTo>
                    <a:pt x="104" y="96"/>
                  </a:lnTo>
                  <a:lnTo>
                    <a:pt x="88" y="112"/>
                  </a:lnTo>
                  <a:lnTo>
                    <a:pt x="88" y="104"/>
                  </a:lnTo>
                  <a:lnTo>
                    <a:pt x="88" y="120"/>
                  </a:lnTo>
                  <a:lnTo>
                    <a:pt x="72" y="144"/>
                  </a:lnTo>
                  <a:lnTo>
                    <a:pt x="56" y="12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0" name="Freeform 69"/>
            <p:cNvSpPr>
              <a:spLocks/>
            </p:cNvSpPr>
            <p:nvPr/>
          </p:nvSpPr>
          <p:spPr bwMode="auto">
            <a:xfrm>
              <a:off x="4357727" y="3939676"/>
              <a:ext cx="229972" cy="270896"/>
            </a:xfrm>
            <a:custGeom>
              <a:avLst/>
              <a:gdLst>
                <a:gd name="T0" fmla="*/ 2147483647 w 144"/>
                <a:gd name="T1" fmla="*/ 0 h 160"/>
                <a:gd name="T2" fmla="*/ 2147483647 w 144"/>
                <a:gd name="T3" fmla="*/ 2147483647 h 160"/>
                <a:gd name="T4" fmla="*/ 2147483647 w 144"/>
                <a:gd name="T5" fmla="*/ 2147483647 h 160"/>
                <a:gd name="T6" fmla="*/ 2147483647 w 144"/>
                <a:gd name="T7" fmla="*/ 2147483647 h 160"/>
                <a:gd name="T8" fmla="*/ 0 w 144"/>
                <a:gd name="T9" fmla="*/ 2147483647 h 160"/>
                <a:gd name="T10" fmla="*/ 0 w 144"/>
                <a:gd name="T11" fmla="*/ 2147483647 h 160"/>
                <a:gd name="T12" fmla="*/ 2147483647 w 144"/>
                <a:gd name="T13" fmla="*/ 2147483647 h 160"/>
                <a:gd name="T14" fmla="*/ 2147483647 w 144"/>
                <a:gd name="T15" fmla="*/ 2147483647 h 160"/>
                <a:gd name="T16" fmla="*/ 2147483647 w 144"/>
                <a:gd name="T17" fmla="*/ 2147483647 h 160"/>
                <a:gd name="T18" fmla="*/ 2147483647 w 144"/>
                <a:gd name="T19" fmla="*/ 2147483647 h 160"/>
                <a:gd name="T20" fmla="*/ 2147483647 w 144"/>
                <a:gd name="T21" fmla="*/ 2147483647 h 160"/>
                <a:gd name="T22" fmla="*/ 2147483647 w 144"/>
                <a:gd name="T23" fmla="*/ 2147483647 h 160"/>
                <a:gd name="T24" fmla="*/ 2147483647 w 144"/>
                <a:gd name="T25" fmla="*/ 2147483647 h 160"/>
                <a:gd name="T26" fmla="*/ 2147483647 w 144"/>
                <a:gd name="T27" fmla="*/ 2147483647 h 160"/>
                <a:gd name="T28" fmla="*/ 2147483647 w 144"/>
                <a:gd name="T29" fmla="*/ 2147483647 h 160"/>
                <a:gd name="T30" fmla="*/ 2147483647 w 144"/>
                <a:gd name="T31" fmla="*/ 2147483647 h 160"/>
                <a:gd name="T32" fmla="*/ 2147483647 w 144"/>
                <a:gd name="T33" fmla="*/ 2147483647 h 160"/>
                <a:gd name="T34" fmla="*/ 2147483647 w 144"/>
                <a:gd name="T35" fmla="*/ 2147483647 h 160"/>
                <a:gd name="T36" fmla="*/ 2147483647 w 144"/>
                <a:gd name="T37" fmla="*/ 2147483647 h 160"/>
                <a:gd name="T38" fmla="*/ 2147483647 w 144"/>
                <a:gd name="T39" fmla="*/ 2147483647 h 160"/>
                <a:gd name="T40" fmla="*/ 2147483647 w 144"/>
                <a:gd name="T41" fmla="*/ 2147483647 h 160"/>
                <a:gd name="T42" fmla="*/ 2147483647 w 144"/>
                <a:gd name="T43" fmla="*/ 2147483647 h 160"/>
                <a:gd name="T44" fmla="*/ 2147483647 w 144"/>
                <a:gd name="T45" fmla="*/ 2147483647 h 160"/>
                <a:gd name="T46" fmla="*/ 2147483647 w 144"/>
                <a:gd name="T47" fmla="*/ 0 h 160"/>
                <a:gd name="T48" fmla="*/ 2147483647 w 144"/>
                <a:gd name="T49" fmla="*/ 0 h 160"/>
                <a:gd name="T50" fmla="*/ 2147483647 w 144"/>
                <a:gd name="T51" fmla="*/ 0 h 160"/>
                <a:gd name="T52" fmla="*/ 2147483647 w 144"/>
                <a:gd name="T53" fmla="*/ 0 h 16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60">
                  <a:moveTo>
                    <a:pt x="8" y="0"/>
                  </a:moveTo>
                  <a:lnTo>
                    <a:pt x="16" y="8"/>
                  </a:lnTo>
                  <a:lnTo>
                    <a:pt x="16" y="16"/>
                  </a:lnTo>
                  <a:lnTo>
                    <a:pt x="16" y="32"/>
                  </a:lnTo>
                  <a:lnTo>
                    <a:pt x="0" y="48"/>
                  </a:lnTo>
                  <a:lnTo>
                    <a:pt x="0" y="80"/>
                  </a:lnTo>
                  <a:lnTo>
                    <a:pt x="16" y="104"/>
                  </a:lnTo>
                  <a:lnTo>
                    <a:pt x="16" y="112"/>
                  </a:lnTo>
                  <a:lnTo>
                    <a:pt x="24" y="112"/>
                  </a:lnTo>
                  <a:lnTo>
                    <a:pt x="48" y="128"/>
                  </a:lnTo>
                  <a:lnTo>
                    <a:pt x="56" y="128"/>
                  </a:lnTo>
                  <a:lnTo>
                    <a:pt x="64" y="136"/>
                  </a:lnTo>
                  <a:lnTo>
                    <a:pt x="72" y="160"/>
                  </a:lnTo>
                  <a:lnTo>
                    <a:pt x="88" y="160"/>
                  </a:lnTo>
                  <a:lnTo>
                    <a:pt x="128" y="152"/>
                  </a:lnTo>
                  <a:lnTo>
                    <a:pt x="144" y="144"/>
                  </a:lnTo>
                  <a:lnTo>
                    <a:pt x="136" y="136"/>
                  </a:lnTo>
                  <a:lnTo>
                    <a:pt x="128" y="120"/>
                  </a:lnTo>
                  <a:lnTo>
                    <a:pt x="136" y="88"/>
                  </a:lnTo>
                  <a:lnTo>
                    <a:pt x="120" y="72"/>
                  </a:lnTo>
                  <a:lnTo>
                    <a:pt x="128" y="56"/>
                  </a:lnTo>
                  <a:lnTo>
                    <a:pt x="112" y="40"/>
                  </a:lnTo>
                  <a:lnTo>
                    <a:pt x="104" y="24"/>
                  </a:lnTo>
                  <a:lnTo>
                    <a:pt x="64" y="0"/>
                  </a:lnTo>
                  <a:lnTo>
                    <a:pt x="56" y="0"/>
                  </a:lnTo>
                  <a:lnTo>
                    <a:pt x="32" y="0"/>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1" name="Freeform 70"/>
            <p:cNvSpPr>
              <a:spLocks/>
            </p:cNvSpPr>
            <p:nvPr/>
          </p:nvSpPr>
          <p:spPr bwMode="auto">
            <a:xfrm>
              <a:off x="4193278" y="4116169"/>
              <a:ext cx="254382" cy="257214"/>
            </a:xfrm>
            <a:custGeom>
              <a:avLst/>
              <a:gdLst>
                <a:gd name="T0" fmla="*/ 2147483647 w 160"/>
                <a:gd name="T1" fmla="*/ 2147483647 h 152"/>
                <a:gd name="T2" fmla="*/ 2147483647 w 160"/>
                <a:gd name="T3" fmla="*/ 2147483647 h 152"/>
                <a:gd name="T4" fmla="*/ 2147483647 w 160"/>
                <a:gd name="T5" fmla="*/ 2147483647 h 152"/>
                <a:gd name="T6" fmla="*/ 2147483647 w 160"/>
                <a:gd name="T7" fmla="*/ 2147483647 h 152"/>
                <a:gd name="T8" fmla="*/ 2147483647 w 160"/>
                <a:gd name="T9" fmla="*/ 2147483647 h 152"/>
                <a:gd name="T10" fmla="*/ 2147483647 w 160"/>
                <a:gd name="T11" fmla="*/ 2147483647 h 152"/>
                <a:gd name="T12" fmla="*/ 0 w 160"/>
                <a:gd name="T13" fmla="*/ 2147483647 h 152"/>
                <a:gd name="T14" fmla="*/ 0 w 160"/>
                <a:gd name="T15" fmla="*/ 2147483647 h 152"/>
                <a:gd name="T16" fmla="*/ 2147483647 w 160"/>
                <a:gd name="T17" fmla="*/ 2147483647 h 152"/>
                <a:gd name="T18" fmla="*/ 2147483647 w 160"/>
                <a:gd name="T19" fmla="*/ 2147483647 h 152"/>
                <a:gd name="T20" fmla="*/ 2147483647 w 160"/>
                <a:gd name="T21" fmla="*/ 2147483647 h 152"/>
                <a:gd name="T22" fmla="*/ 2147483647 w 160"/>
                <a:gd name="T23" fmla="*/ 2147483647 h 152"/>
                <a:gd name="T24" fmla="*/ 2147483647 w 160"/>
                <a:gd name="T25" fmla="*/ 2147483647 h 152"/>
                <a:gd name="T26" fmla="*/ 2147483647 w 160"/>
                <a:gd name="T27" fmla="*/ 2147483647 h 152"/>
                <a:gd name="T28" fmla="*/ 2147483647 w 160"/>
                <a:gd name="T29" fmla="*/ 2147483647 h 152"/>
                <a:gd name="T30" fmla="*/ 2147483647 w 160"/>
                <a:gd name="T31" fmla="*/ 2147483647 h 152"/>
                <a:gd name="T32" fmla="*/ 2147483647 w 160"/>
                <a:gd name="T33" fmla="*/ 2147483647 h 152"/>
                <a:gd name="T34" fmla="*/ 2147483647 w 160"/>
                <a:gd name="T35" fmla="*/ 2147483647 h 152"/>
                <a:gd name="T36" fmla="*/ 2147483647 w 160"/>
                <a:gd name="T37" fmla="*/ 2147483647 h 152"/>
                <a:gd name="T38" fmla="*/ 2147483647 w 160"/>
                <a:gd name="T39" fmla="*/ 2147483647 h 152"/>
                <a:gd name="T40" fmla="*/ 2147483647 w 160"/>
                <a:gd name="T41" fmla="*/ 0 h 152"/>
                <a:gd name="T42" fmla="*/ 2147483647 w 160"/>
                <a:gd name="T43" fmla="*/ 0 h 152"/>
                <a:gd name="T44" fmla="*/ 2147483647 w 160"/>
                <a:gd name="T45" fmla="*/ 2147483647 h 152"/>
                <a:gd name="T46" fmla="*/ 2147483647 w 160"/>
                <a:gd name="T47" fmla="*/ 2147483647 h 152"/>
                <a:gd name="T48" fmla="*/ 2147483647 w 160"/>
                <a:gd name="T49" fmla="*/ 2147483647 h 152"/>
                <a:gd name="T50" fmla="*/ 2147483647 w 160"/>
                <a:gd name="T51" fmla="*/ 2147483647 h 152"/>
                <a:gd name="T52" fmla="*/ 2147483647 w 160"/>
                <a:gd name="T53" fmla="*/ 2147483647 h 152"/>
                <a:gd name="T54" fmla="*/ 2147483647 w 160"/>
                <a:gd name="T55" fmla="*/ 2147483647 h 152"/>
                <a:gd name="T56" fmla="*/ 2147483647 w 160"/>
                <a:gd name="T57" fmla="*/ 2147483647 h 152"/>
                <a:gd name="T58" fmla="*/ 2147483647 w 160"/>
                <a:gd name="T59" fmla="*/ 2147483647 h 152"/>
                <a:gd name="T60" fmla="*/ 2147483647 w 160"/>
                <a:gd name="T61" fmla="*/ 2147483647 h 152"/>
                <a:gd name="T62" fmla="*/ 2147483647 w 160"/>
                <a:gd name="T63" fmla="*/ 2147483647 h 152"/>
                <a:gd name="T64" fmla="*/ 2147483647 w 160"/>
                <a:gd name="T65" fmla="*/ 2147483647 h 1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52">
                  <a:moveTo>
                    <a:pt x="96" y="120"/>
                  </a:moveTo>
                  <a:lnTo>
                    <a:pt x="88" y="128"/>
                  </a:lnTo>
                  <a:lnTo>
                    <a:pt x="64" y="152"/>
                  </a:lnTo>
                  <a:lnTo>
                    <a:pt x="40" y="152"/>
                  </a:lnTo>
                  <a:lnTo>
                    <a:pt x="24" y="144"/>
                  </a:lnTo>
                  <a:lnTo>
                    <a:pt x="16" y="144"/>
                  </a:lnTo>
                  <a:lnTo>
                    <a:pt x="0" y="128"/>
                  </a:lnTo>
                  <a:lnTo>
                    <a:pt x="0" y="80"/>
                  </a:lnTo>
                  <a:lnTo>
                    <a:pt x="32" y="72"/>
                  </a:lnTo>
                  <a:lnTo>
                    <a:pt x="24" y="72"/>
                  </a:lnTo>
                  <a:lnTo>
                    <a:pt x="32" y="40"/>
                  </a:lnTo>
                  <a:lnTo>
                    <a:pt x="56" y="56"/>
                  </a:lnTo>
                  <a:lnTo>
                    <a:pt x="64" y="56"/>
                  </a:lnTo>
                  <a:lnTo>
                    <a:pt x="88" y="72"/>
                  </a:lnTo>
                  <a:lnTo>
                    <a:pt x="104" y="80"/>
                  </a:lnTo>
                  <a:lnTo>
                    <a:pt x="104" y="64"/>
                  </a:lnTo>
                  <a:lnTo>
                    <a:pt x="96" y="64"/>
                  </a:lnTo>
                  <a:lnTo>
                    <a:pt x="88" y="56"/>
                  </a:lnTo>
                  <a:lnTo>
                    <a:pt x="96" y="16"/>
                  </a:lnTo>
                  <a:lnTo>
                    <a:pt x="96" y="8"/>
                  </a:lnTo>
                  <a:lnTo>
                    <a:pt x="112" y="0"/>
                  </a:lnTo>
                  <a:lnTo>
                    <a:pt x="120" y="0"/>
                  </a:lnTo>
                  <a:lnTo>
                    <a:pt x="120" y="8"/>
                  </a:lnTo>
                  <a:lnTo>
                    <a:pt x="128" y="8"/>
                  </a:lnTo>
                  <a:lnTo>
                    <a:pt x="152" y="24"/>
                  </a:lnTo>
                  <a:lnTo>
                    <a:pt x="160" y="40"/>
                  </a:lnTo>
                  <a:lnTo>
                    <a:pt x="152" y="56"/>
                  </a:lnTo>
                  <a:lnTo>
                    <a:pt x="152" y="64"/>
                  </a:lnTo>
                  <a:lnTo>
                    <a:pt x="144" y="88"/>
                  </a:lnTo>
                  <a:lnTo>
                    <a:pt x="152" y="88"/>
                  </a:lnTo>
                  <a:lnTo>
                    <a:pt x="112" y="104"/>
                  </a:lnTo>
                  <a:lnTo>
                    <a:pt x="112" y="112"/>
                  </a:lnTo>
                  <a:lnTo>
                    <a:pt x="96"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2" name="Freeform 71"/>
            <p:cNvSpPr>
              <a:spLocks/>
            </p:cNvSpPr>
            <p:nvPr/>
          </p:nvSpPr>
          <p:spPr bwMode="auto">
            <a:xfrm>
              <a:off x="4370575" y="4184577"/>
              <a:ext cx="217124" cy="406344"/>
            </a:xfrm>
            <a:custGeom>
              <a:avLst/>
              <a:gdLst>
                <a:gd name="T0" fmla="*/ 2147483647 w 136"/>
                <a:gd name="T1" fmla="*/ 2147483647 h 240"/>
                <a:gd name="T2" fmla="*/ 2147483647 w 136"/>
                <a:gd name="T3" fmla="*/ 2147483647 h 240"/>
                <a:gd name="T4" fmla="*/ 2147483647 w 136"/>
                <a:gd name="T5" fmla="*/ 2147483647 h 240"/>
                <a:gd name="T6" fmla="*/ 2147483647 w 136"/>
                <a:gd name="T7" fmla="*/ 2147483647 h 240"/>
                <a:gd name="T8" fmla="*/ 2147483647 w 136"/>
                <a:gd name="T9" fmla="*/ 2147483647 h 240"/>
                <a:gd name="T10" fmla="*/ 2147483647 w 136"/>
                <a:gd name="T11" fmla="*/ 2147483647 h 240"/>
                <a:gd name="T12" fmla="*/ 2147483647 w 136"/>
                <a:gd name="T13" fmla="*/ 2147483647 h 240"/>
                <a:gd name="T14" fmla="*/ 2147483647 w 136"/>
                <a:gd name="T15" fmla="*/ 2147483647 h 240"/>
                <a:gd name="T16" fmla="*/ 2147483647 w 136"/>
                <a:gd name="T17" fmla="*/ 2147483647 h 240"/>
                <a:gd name="T18" fmla="*/ 2147483647 w 136"/>
                <a:gd name="T19" fmla="*/ 2147483647 h 240"/>
                <a:gd name="T20" fmla="*/ 2147483647 w 136"/>
                <a:gd name="T21" fmla="*/ 2147483647 h 240"/>
                <a:gd name="T22" fmla="*/ 2147483647 w 136"/>
                <a:gd name="T23" fmla="*/ 0 h 240"/>
                <a:gd name="T24" fmla="*/ 2147483647 w 136"/>
                <a:gd name="T25" fmla="*/ 2147483647 h 240"/>
                <a:gd name="T26" fmla="*/ 2147483647 w 136"/>
                <a:gd name="T27" fmla="*/ 2147483647 h 240"/>
                <a:gd name="T28" fmla="*/ 2147483647 w 136"/>
                <a:gd name="T29" fmla="*/ 2147483647 h 240"/>
                <a:gd name="T30" fmla="*/ 2147483647 w 136"/>
                <a:gd name="T31" fmla="*/ 2147483647 h 240"/>
                <a:gd name="T32" fmla="*/ 2147483647 w 136"/>
                <a:gd name="T33" fmla="*/ 2147483647 h 240"/>
                <a:gd name="T34" fmla="*/ 2147483647 w 136"/>
                <a:gd name="T35" fmla="*/ 2147483647 h 240"/>
                <a:gd name="T36" fmla="*/ 2147483647 w 136"/>
                <a:gd name="T37" fmla="*/ 2147483647 h 240"/>
                <a:gd name="T38" fmla="*/ 2147483647 w 136"/>
                <a:gd name="T39" fmla="*/ 2147483647 h 240"/>
                <a:gd name="T40" fmla="*/ 2147483647 w 136"/>
                <a:gd name="T41" fmla="*/ 2147483647 h 240"/>
                <a:gd name="T42" fmla="*/ 2147483647 w 136"/>
                <a:gd name="T43" fmla="*/ 2147483647 h 240"/>
                <a:gd name="T44" fmla="*/ 2147483647 w 136"/>
                <a:gd name="T45" fmla="*/ 2147483647 h 240"/>
                <a:gd name="T46" fmla="*/ 2147483647 w 136"/>
                <a:gd name="T47" fmla="*/ 2147483647 h 240"/>
                <a:gd name="T48" fmla="*/ 0 w 136"/>
                <a:gd name="T49" fmla="*/ 2147483647 h 240"/>
                <a:gd name="T50" fmla="*/ 0 w 136"/>
                <a:gd name="T51" fmla="*/ 2147483647 h 240"/>
                <a:gd name="T52" fmla="*/ 0 w 136"/>
                <a:gd name="T53" fmla="*/ 2147483647 h 240"/>
                <a:gd name="T54" fmla="*/ 2147483647 w 136"/>
                <a:gd name="T55" fmla="*/ 2147483647 h 240"/>
                <a:gd name="T56" fmla="*/ 2147483647 w 136"/>
                <a:gd name="T57" fmla="*/ 2147483647 h 240"/>
                <a:gd name="T58" fmla="*/ 2147483647 w 136"/>
                <a:gd name="T59" fmla="*/ 2147483647 h 240"/>
                <a:gd name="T60" fmla="*/ 2147483647 w 136"/>
                <a:gd name="T61" fmla="*/ 2147483647 h 240"/>
                <a:gd name="T62" fmla="*/ 2147483647 w 136"/>
                <a:gd name="T63" fmla="*/ 2147483647 h 240"/>
                <a:gd name="T64" fmla="*/ 2147483647 w 136"/>
                <a:gd name="T65" fmla="*/ 2147483647 h 240"/>
                <a:gd name="T66" fmla="*/ 2147483647 w 13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6" h="240">
                  <a:moveTo>
                    <a:pt x="16" y="240"/>
                  </a:moveTo>
                  <a:lnTo>
                    <a:pt x="24" y="240"/>
                  </a:lnTo>
                  <a:lnTo>
                    <a:pt x="24" y="232"/>
                  </a:lnTo>
                  <a:lnTo>
                    <a:pt x="24" y="224"/>
                  </a:lnTo>
                  <a:lnTo>
                    <a:pt x="56" y="208"/>
                  </a:lnTo>
                  <a:lnTo>
                    <a:pt x="64" y="176"/>
                  </a:lnTo>
                  <a:lnTo>
                    <a:pt x="56" y="152"/>
                  </a:lnTo>
                  <a:lnTo>
                    <a:pt x="56" y="144"/>
                  </a:lnTo>
                  <a:lnTo>
                    <a:pt x="88" y="104"/>
                  </a:lnTo>
                  <a:lnTo>
                    <a:pt x="112" y="96"/>
                  </a:lnTo>
                  <a:lnTo>
                    <a:pt x="136" y="72"/>
                  </a:lnTo>
                  <a:lnTo>
                    <a:pt x="136" y="0"/>
                  </a:lnTo>
                  <a:lnTo>
                    <a:pt x="120" y="8"/>
                  </a:lnTo>
                  <a:lnTo>
                    <a:pt x="80" y="16"/>
                  </a:lnTo>
                  <a:lnTo>
                    <a:pt x="64" y="16"/>
                  </a:lnTo>
                  <a:lnTo>
                    <a:pt x="56" y="24"/>
                  </a:lnTo>
                  <a:lnTo>
                    <a:pt x="56" y="40"/>
                  </a:lnTo>
                  <a:lnTo>
                    <a:pt x="72" y="64"/>
                  </a:lnTo>
                  <a:lnTo>
                    <a:pt x="72" y="80"/>
                  </a:lnTo>
                  <a:lnTo>
                    <a:pt x="64" y="96"/>
                  </a:lnTo>
                  <a:lnTo>
                    <a:pt x="48" y="80"/>
                  </a:lnTo>
                  <a:lnTo>
                    <a:pt x="56" y="56"/>
                  </a:lnTo>
                  <a:lnTo>
                    <a:pt x="40" y="56"/>
                  </a:lnTo>
                  <a:lnTo>
                    <a:pt x="40" y="48"/>
                  </a:lnTo>
                  <a:lnTo>
                    <a:pt x="0" y="64"/>
                  </a:lnTo>
                  <a:lnTo>
                    <a:pt x="0" y="72"/>
                  </a:lnTo>
                  <a:lnTo>
                    <a:pt x="0" y="80"/>
                  </a:lnTo>
                  <a:lnTo>
                    <a:pt x="8" y="80"/>
                  </a:lnTo>
                  <a:lnTo>
                    <a:pt x="32" y="88"/>
                  </a:lnTo>
                  <a:lnTo>
                    <a:pt x="32" y="104"/>
                  </a:lnTo>
                  <a:lnTo>
                    <a:pt x="32" y="144"/>
                  </a:lnTo>
                  <a:lnTo>
                    <a:pt x="8" y="184"/>
                  </a:lnTo>
                  <a:lnTo>
                    <a:pt x="16" y="232"/>
                  </a:lnTo>
                  <a:lnTo>
                    <a:pt x="16" y="2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3" name="Freeform 72"/>
            <p:cNvSpPr>
              <a:spLocks/>
            </p:cNvSpPr>
            <p:nvPr/>
          </p:nvSpPr>
          <p:spPr bwMode="auto">
            <a:xfrm>
              <a:off x="4421965" y="4157214"/>
              <a:ext cx="62953" cy="190174"/>
            </a:xfrm>
            <a:custGeom>
              <a:avLst/>
              <a:gdLst>
                <a:gd name="T0" fmla="*/ 2147483647 w 40"/>
                <a:gd name="T1" fmla="*/ 0 h 112"/>
                <a:gd name="T2" fmla="*/ 2147483647 w 40"/>
                <a:gd name="T3" fmla="*/ 2147483647 h 112"/>
                <a:gd name="T4" fmla="*/ 2147483647 w 40"/>
                <a:gd name="T5" fmla="*/ 2147483647 h 112"/>
                <a:gd name="T6" fmla="*/ 2147483647 w 40"/>
                <a:gd name="T7" fmla="*/ 2147483647 h 112"/>
                <a:gd name="T8" fmla="*/ 0 w 40"/>
                <a:gd name="T9" fmla="*/ 2147483647 h 112"/>
                <a:gd name="T10" fmla="*/ 2147483647 w 40"/>
                <a:gd name="T11" fmla="*/ 2147483647 h 112"/>
                <a:gd name="T12" fmla="*/ 2147483647 w 40"/>
                <a:gd name="T13" fmla="*/ 2147483647 h 112"/>
                <a:gd name="T14" fmla="*/ 2147483647 w 40"/>
                <a:gd name="T15" fmla="*/ 2147483647 h 112"/>
                <a:gd name="T16" fmla="*/ 2147483647 w 40"/>
                <a:gd name="T17" fmla="*/ 2147483647 h 112"/>
                <a:gd name="T18" fmla="*/ 2147483647 w 40"/>
                <a:gd name="T19" fmla="*/ 2147483647 h 112"/>
                <a:gd name="T20" fmla="*/ 2147483647 w 40"/>
                <a:gd name="T21" fmla="*/ 2147483647 h 112"/>
                <a:gd name="T22" fmla="*/ 2147483647 w 40"/>
                <a:gd name="T23" fmla="*/ 2147483647 h 112"/>
                <a:gd name="T24" fmla="*/ 2147483647 w 40"/>
                <a:gd name="T25" fmla="*/ 2147483647 h 112"/>
                <a:gd name="T26" fmla="*/ 2147483647 w 40"/>
                <a:gd name="T27" fmla="*/ 2147483647 h 112"/>
                <a:gd name="T28" fmla="*/ 2147483647 w 40"/>
                <a:gd name="T29" fmla="*/ 2147483647 h 112"/>
                <a:gd name="T30" fmla="*/ 2147483647 w 40"/>
                <a:gd name="T31" fmla="*/ 2147483647 h 112"/>
                <a:gd name="T32" fmla="*/ 2147483647 w 40"/>
                <a:gd name="T33" fmla="*/ 0 h 112"/>
                <a:gd name="T34" fmla="*/ 2147483647 w 40"/>
                <a:gd name="T35" fmla="*/ 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 h="112">
                  <a:moveTo>
                    <a:pt x="8" y="0"/>
                  </a:moveTo>
                  <a:lnTo>
                    <a:pt x="16" y="16"/>
                  </a:lnTo>
                  <a:lnTo>
                    <a:pt x="8" y="32"/>
                  </a:lnTo>
                  <a:lnTo>
                    <a:pt x="8" y="40"/>
                  </a:lnTo>
                  <a:lnTo>
                    <a:pt x="0" y="64"/>
                  </a:lnTo>
                  <a:lnTo>
                    <a:pt x="8" y="64"/>
                  </a:lnTo>
                  <a:lnTo>
                    <a:pt x="8" y="72"/>
                  </a:lnTo>
                  <a:lnTo>
                    <a:pt x="24" y="72"/>
                  </a:lnTo>
                  <a:lnTo>
                    <a:pt x="16" y="96"/>
                  </a:lnTo>
                  <a:lnTo>
                    <a:pt x="32" y="112"/>
                  </a:lnTo>
                  <a:lnTo>
                    <a:pt x="40" y="96"/>
                  </a:lnTo>
                  <a:lnTo>
                    <a:pt x="40" y="80"/>
                  </a:lnTo>
                  <a:lnTo>
                    <a:pt x="24" y="56"/>
                  </a:lnTo>
                  <a:lnTo>
                    <a:pt x="24" y="40"/>
                  </a:lnTo>
                  <a:lnTo>
                    <a:pt x="32" y="32"/>
                  </a:lnTo>
                  <a:lnTo>
                    <a:pt x="24" y="8"/>
                  </a:lnTo>
                  <a:lnTo>
                    <a:pt x="16" y="0"/>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4" name="Freeform 73"/>
            <p:cNvSpPr>
              <a:spLocks/>
            </p:cNvSpPr>
            <p:nvPr/>
          </p:nvSpPr>
          <p:spPr bwMode="auto">
            <a:xfrm>
              <a:off x="4256231" y="4306344"/>
              <a:ext cx="165734" cy="190174"/>
            </a:xfrm>
            <a:custGeom>
              <a:avLst/>
              <a:gdLst>
                <a:gd name="T0" fmla="*/ 2147483647 w 104"/>
                <a:gd name="T1" fmla="*/ 2147483647 h 112"/>
                <a:gd name="T2" fmla="*/ 2147483647 w 104"/>
                <a:gd name="T3" fmla="*/ 2147483647 h 112"/>
                <a:gd name="T4" fmla="*/ 2147483647 w 104"/>
                <a:gd name="T5" fmla="*/ 2147483647 h 112"/>
                <a:gd name="T6" fmla="*/ 2147483647 w 104"/>
                <a:gd name="T7" fmla="*/ 2147483647 h 112"/>
                <a:gd name="T8" fmla="*/ 0 w 104"/>
                <a:gd name="T9" fmla="*/ 2147483647 h 112"/>
                <a:gd name="T10" fmla="*/ 2147483647 w 104"/>
                <a:gd name="T11" fmla="*/ 2147483647 h 112"/>
                <a:gd name="T12" fmla="*/ 2147483647 w 104"/>
                <a:gd name="T13" fmla="*/ 2147483647 h 112"/>
                <a:gd name="T14" fmla="*/ 2147483647 w 104"/>
                <a:gd name="T15" fmla="*/ 2147483647 h 112"/>
                <a:gd name="T16" fmla="*/ 2147483647 w 104"/>
                <a:gd name="T17" fmla="*/ 0 h 112"/>
                <a:gd name="T18" fmla="*/ 2147483647 w 104"/>
                <a:gd name="T19" fmla="*/ 2147483647 h 112"/>
                <a:gd name="T20" fmla="*/ 2147483647 w 104"/>
                <a:gd name="T21" fmla="*/ 2147483647 h 112"/>
                <a:gd name="T22" fmla="*/ 2147483647 w 104"/>
                <a:gd name="T23" fmla="*/ 2147483647 h 112"/>
                <a:gd name="T24" fmla="*/ 2147483647 w 104"/>
                <a:gd name="T25" fmla="*/ 2147483647 h 112"/>
                <a:gd name="T26" fmla="*/ 2147483647 w 104"/>
                <a:gd name="T27" fmla="*/ 2147483647 h 112"/>
                <a:gd name="T28" fmla="*/ 2147483647 w 104"/>
                <a:gd name="T29" fmla="*/ 2147483647 h 112"/>
                <a:gd name="T30" fmla="*/ 2147483647 w 104"/>
                <a:gd name="T31" fmla="*/ 2147483647 h 112"/>
                <a:gd name="T32" fmla="*/ 2147483647 w 104"/>
                <a:gd name="T33" fmla="*/ 2147483647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4" h="112">
                  <a:moveTo>
                    <a:pt x="56" y="104"/>
                  </a:moveTo>
                  <a:lnTo>
                    <a:pt x="40" y="96"/>
                  </a:lnTo>
                  <a:lnTo>
                    <a:pt x="32" y="80"/>
                  </a:lnTo>
                  <a:lnTo>
                    <a:pt x="16" y="64"/>
                  </a:lnTo>
                  <a:lnTo>
                    <a:pt x="0" y="40"/>
                  </a:lnTo>
                  <a:lnTo>
                    <a:pt x="24" y="40"/>
                  </a:lnTo>
                  <a:lnTo>
                    <a:pt x="48" y="16"/>
                  </a:lnTo>
                  <a:lnTo>
                    <a:pt x="56" y="8"/>
                  </a:lnTo>
                  <a:lnTo>
                    <a:pt x="72" y="0"/>
                  </a:lnTo>
                  <a:lnTo>
                    <a:pt x="72" y="8"/>
                  </a:lnTo>
                  <a:lnTo>
                    <a:pt x="80" y="8"/>
                  </a:lnTo>
                  <a:lnTo>
                    <a:pt x="104" y="16"/>
                  </a:lnTo>
                  <a:lnTo>
                    <a:pt x="104" y="32"/>
                  </a:lnTo>
                  <a:lnTo>
                    <a:pt x="104" y="72"/>
                  </a:lnTo>
                  <a:lnTo>
                    <a:pt x="80" y="112"/>
                  </a:lnTo>
                  <a:lnTo>
                    <a:pt x="72" y="104"/>
                  </a:lnTo>
                  <a:lnTo>
                    <a:pt x="56" y="10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5" name="Freeform 74"/>
            <p:cNvSpPr>
              <a:spLocks/>
            </p:cNvSpPr>
            <p:nvPr/>
          </p:nvSpPr>
          <p:spPr bwMode="auto">
            <a:xfrm>
              <a:off x="4077650" y="4482837"/>
              <a:ext cx="331468" cy="324254"/>
            </a:xfrm>
            <a:custGeom>
              <a:avLst/>
              <a:gdLst>
                <a:gd name="T0" fmla="*/ 2147483647 w 208"/>
                <a:gd name="T1" fmla="*/ 0 h 192"/>
                <a:gd name="T2" fmla="*/ 2147483647 w 208"/>
                <a:gd name="T3" fmla="*/ 0 h 192"/>
                <a:gd name="T4" fmla="*/ 2147483647 w 208"/>
                <a:gd name="T5" fmla="*/ 2147483647 h 192"/>
                <a:gd name="T6" fmla="*/ 2147483647 w 208"/>
                <a:gd name="T7" fmla="*/ 2147483647 h 192"/>
                <a:gd name="T8" fmla="*/ 2147483647 w 208"/>
                <a:gd name="T9" fmla="*/ 2147483647 h 192"/>
                <a:gd name="T10" fmla="*/ 2147483647 w 208"/>
                <a:gd name="T11" fmla="*/ 2147483647 h 192"/>
                <a:gd name="T12" fmla="*/ 2147483647 w 208"/>
                <a:gd name="T13" fmla="*/ 2147483647 h 192"/>
                <a:gd name="T14" fmla="*/ 2147483647 w 208"/>
                <a:gd name="T15" fmla="*/ 2147483647 h 192"/>
                <a:gd name="T16" fmla="*/ 2147483647 w 208"/>
                <a:gd name="T17" fmla="*/ 2147483647 h 192"/>
                <a:gd name="T18" fmla="*/ 2147483647 w 208"/>
                <a:gd name="T19" fmla="*/ 2147483647 h 192"/>
                <a:gd name="T20" fmla="*/ 2147483647 w 208"/>
                <a:gd name="T21" fmla="*/ 2147483647 h 192"/>
                <a:gd name="T22" fmla="*/ 2147483647 w 208"/>
                <a:gd name="T23" fmla="*/ 2147483647 h 192"/>
                <a:gd name="T24" fmla="*/ 2147483647 w 208"/>
                <a:gd name="T25" fmla="*/ 2147483647 h 192"/>
                <a:gd name="T26" fmla="*/ 2147483647 w 208"/>
                <a:gd name="T27" fmla="*/ 2147483647 h 192"/>
                <a:gd name="T28" fmla="*/ 2147483647 w 208"/>
                <a:gd name="T29" fmla="*/ 2147483647 h 192"/>
                <a:gd name="T30" fmla="*/ 2147483647 w 208"/>
                <a:gd name="T31" fmla="*/ 2147483647 h 192"/>
                <a:gd name="T32" fmla="*/ 2147483647 w 208"/>
                <a:gd name="T33" fmla="*/ 2147483647 h 192"/>
                <a:gd name="T34" fmla="*/ 2147483647 w 208"/>
                <a:gd name="T35" fmla="*/ 2147483647 h 192"/>
                <a:gd name="T36" fmla="*/ 2147483647 w 208"/>
                <a:gd name="T37" fmla="*/ 2147483647 h 192"/>
                <a:gd name="T38" fmla="*/ 2147483647 w 208"/>
                <a:gd name="T39" fmla="*/ 2147483647 h 192"/>
                <a:gd name="T40" fmla="*/ 2147483647 w 208"/>
                <a:gd name="T41" fmla="*/ 2147483647 h 192"/>
                <a:gd name="T42" fmla="*/ 2147483647 w 208"/>
                <a:gd name="T43" fmla="*/ 2147483647 h 192"/>
                <a:gd name="T44" fmla="*/ 2147483647 w 208"/>
                <a:gd name="T45" fmla="*/ 2147483647 h 192"/>
                <a:gd name="T46" fmla="*/ 2147483647 w 208"/>
                <a:gd name="T47" fmla="*/ 2147483647 h 192"/>
                <a:gd name="T48" fmla="*/ 0 w 208"/>
                <a:gd name="T49" fmla="*/ 2147483647 h 192"/>
                <a:gd name="T50" fmla="*/ 0 w 208"/>
                <a:gd name="T51" fmla="*/ 2147483647 h 192"/>
                <a:gd name="T52" fmla="*/ 0 w 208"/>
                <a:gd name="T53" fmla="*/ 2147483647 h 192"/>
                <a:gd name="T54" fmla="*/ 2147483647 w 208"/>
                <a:gd name="T55" fmla="*/ 2147483647 h 192"/>
                <a:gd name="T56" fmla="*/ 2147483647 w 208"/>
                <a:gd name="T57" fmla="*/ 2147483647 h 192"/>
                <a:gd name="T58" fmla="*/ 2147483647 w 208"/>
                <a:gd name="T59" fmla="*/ 2147483647 h 192"/>
                <a:gd name="T60" fmla="*/ 2147483647 w 208"/>
                <a:gd name="T61" fmla="*/ 2147483647 h 192"/>
                <a:gd name="T62" fmla="*/ 2147483647 w 208"/>
                <a:gd name="T63" fmla="*/ 2147483647 h 192"/>
                <a:gd name="T64" fmla="*/ 2147483647 w 208"/>
                <a:gd name="T65" fmla="*/ 2147483647 h 192"/>
                <a:gd name="T66" fmla="*/ 2147483647 w 208"/>
                <a:gd name="T67" fmla="*/ 2147483647 h 192"/>
                <a:gd name="T68" fmla="*/ 2147483647 w 208"/>
                <a:gd name="T69" fmla="*/ 2147483647 h 192"/>
                <a:gd name="T70" fmla="*/ 2147483647 w 208"/>
                <a:gd name="T71" fmla="*/ 2147483647 h 192"/>
                <a:gd name="T72" fmla="*/ 2147483647 w 208"/>
                <a:gd name="T73" fmla="*/ 2147483647 h 192"/>
                <a:gd name="T74" fmla="*/ 2147483647 w 208"/>
                <a:gd name="T75" fmla="*/ 2147483647 h 192"/>
                <a:gd name="T76" fmla="*/ 2147483647 w 208"/>
                <a:gd name="T77" fmla="*/ 2147483647 h 192"/>
                <a:gd name="T78" fmla="*/ 2147483647 w 208"/>
                <a:gd name="T79" fmla="*/ 2147483647 h 192"/>
                <a:gd name="T80" fmla="*/ 2147483647 w 208"/>
                <a:gd name="T81" fmla="*/ 0 h 1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8" h="192">
                  <a:moveTo>
                    <a:pt x="168" y="0"/>
                  </a:moveTo>
                  <a:lnTo>
                    <a:pt x="184" y="0"/>
                  </a:lnTo>
                  <a:lnTo>
                    <a:pt x="192" y="8"/>
                  </a:lnTo>
                  <a:lnTo>
                    <a:pt x="200" y="56"/>
                  </a:lnTo>
                  <a:lnTo>
                    <a:pt x="192" y="56"/>
                  </a:lnTo>
                  <a:lnTo>
                    <a:pt x="184" y="72"/>
                  </a:lnTo>
                  <a:lnTo>
                    <a:pt x="192" y="72"/>
                  </a:lnTo>
                  <a:lnTo>
                    <a:pt x="200" y="64"/>
                  </a:lnTo>
                  <a:lnTo>
                    <a:pt x="208" y="64"/>
                  </a:lnTo>
                  <a:lnTo>
                    <a:pt x="208" y="72"/>
                  </a:lnTo>
                  <a:lnTo>
                    <a:pt x="200" y="96"/>
                  </a:lnTo>
                  <a:lnTo>
                    <a:pt x="192" y="104"/>
                  </a:lnTo>
                  <a:lnTo>
                    <a:pt x="176" y="128"/>
                  </a:lnTo>
                  <a:lnTo>
                    <a:pt x="152" y="160"/>
                  </a:lnTo>
                  <a:lnTo>
                    <a:pt x="128" y="176"/>
                  </a:lnTo>
                  <a:lnTo>
                    <a:pt x="104" y="184"/>
                  </a:lnTo>
                  <a:lnTo>
                    <a:pt x="72" y="176"/>
                  </a:lnTo>
                  <a:lnTo>
                    <a:pt x="40" y="192"/>
                  </a:lnTo>
                  <a:lnTo>
                    <a:pt x="32" y="192"/>
                  </a:lnTo>
                  <a:lnTo>
                    <a:pt x="24" y="176"/>
                  </a:lnTo>
                  <a:lnTo>
                    <a:pt x="24" y="184"/>
                  </a:lnTo>
                  <a:lnTo>
                    <a:pt x="16" y="160"/>
                  </a:lnTo>
                  <a:lnTo>
                    <a:pt x="24" y="160"/>
                  </a:lnTo>
                  <a:lnTo>
                    <a:pt x="16" y="144"/>
                  </a:lnTo>
                  <a:lnTo>
                    <a:pt x="0" y="104"/>
                  </a:lnTo>
                  <a:lnTo>
                    <a:pt x="0" y="96"/>
                  </a:lnTo>
                  <a:lnTo>
                    <a:pt x="0" y="88"/>
                  </a:lnTo>
                  <a:lnTo>
                    <a:pt x="8" y="96"/>
                  </a:lnTo>
                  <a:lnTo>
                    <a:pt x="16" y="104"/>
                  </a:lnTo>
                  <a:lnTo>
                    <a:pt x="32" y="104"/>
                  </a:lnTo>
                  <a:lnTo>
                    <a:pt x="40" y="96"/>
                  </a:lnTo>
                  <a:lnTo>
                    <a:pt x="40" y="40"/>
                  </a:lnTo>
                  <a:lnTo>
                    <a:pt x="56" y="48"/>
                  </a:lnTo>
                  <a:lnTo>
                    <a:pt x="48" y="64"/>
                  </a:lnTo>
                  <a:lnTo>
                    <a:pt x="56" y="72"/>
                  </a:lnTo>
                  <a:lnTo>
                    <a:pt x="72" y="64"/>
                  </a:lnTo>
                  <a:lnTo>
                    <a:pt x="88" y="48"/>
                  </a:lnTo>
                  <a:lnTo>
                    <a:pt x="104" y="48"/>
                  </a:lnTo>
                  <a:lnTo>
                    <a:pt x="112" y="48"/>
                  </a:lnTo>
                  <a:lnTo>
                    <a:pt x="144" y="16"/>
                  </a:lnTo>
                  <a:lnTo>
                    <a:pt x="16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6" name="Freeform 75"/>
            <p:cNvSpPr>
              <a:spLocks/>
            </p:cNvSpPr>
            <p:nvPr/>
          </p:nvSpPr>
          <p:spPr bwMode="auto">
            <a:xfrm>
              <a:off x="3976154" y="4347389"/>
              <a:ext cx="280077" cy="310573"/>
            </a:xfrm>
            <a:custGeom>
              <a:avLst/>
              <a:gdLst>
                <a:gd name="T0" fmla="*/ 2147483647 w 176"/>
                <a:gd name="T1" fmla="*/ 2147483647 h 184"/>
                <a:gd name="T2" fmla="*/ 2147483647 w 176"/>
                <a:gd name="T3" fmla="*/ 2147483647 h 184"/>
                <a:gd name="T4" fmla="*/ 2147483647 w 176"/>
                <a:gd name="T5" fmla="*/ 2147483647 h 184"/>
                <a:gd name="T6" fmla="*/ 2147483647 w 176"/>
                <a:gd name="T7" fmla="*/ 2147483647 h 184"/>
                <a:gd name="T8" fmla="*/ 2147483647 w 176"/>
                <a:gd name="T9" fmla="*/ 2147483647 h 184"/>
                <a:gd name="T10" fmla="*/ 2147483647 w 176"/>
                <a:gd name="T11" fmla="*/ 2147483647 h 184"/>
                <a:gd name="T12" fmla="*/ 2147483647 w 176"/>
                <a:gd name="T13" fmla="*/ 2147483647 h 184"/>
                <a:gd name="T14" fmla="*/ 2147483647 w 176"/>
                <a:gd name="T15" fmla="*/ 2147483647 h 184"/>
                <a:gd name="T16" fmla="*/ 2147483647 w 176"/>
                <a:gd name="T17" fmla="*/ 2147483647 h 184"/>
                <a:gd name="T18" fmla="*/ 2147483647 w 176"/>
                <a:gd name="T19" fmla="*/ 2147483647 h 184"/>
                <a:gd name="T20" fmla="*/ 2147483647 w 176"/>
                <a:gd name="T21" fmla="*/ 2147483647 h 184"/>
                <a:gd name="T22" fmla="*/ 2147483647 w 176"/>
                <a:gd name="T23" fmla="*/ 2147483647 h 184"/>
                <a:gd name="T24" fmla="*/ 2147483647 w 176"/>
                <a:gd name="T25" fmla="*/ 2147483647 h 184"/>
                <a:gd name="T26" fmla="*/ 2147483647 w 176"/>
                <a:gd name="T27" fmla="*/ 2147483647 h 184"/>
                <a:gd name="T28" fmla="*/ 2147483647 w 176"/>
                <a:gd name="T29" fmla="*/ 0 h 184"/>
                <a:gd name="T30" fmla="*/ 0 w 176"/>
                <a:gd name="T31" fmla="*/ 2147483647 h 184"/>
                <a:gd name="T32" fmla="*/ 0 w 176"/>
                <a:gd name="T33" fmla="*/ 2147483647 h 184"/>
                <a:gd name="T34" fmla="*/ 2147483647 w 176"/>
                <a:gd name="T35" fmla="*/ 2147483647 h 184"/>
                <a:gd name="T36" fmla="*/ 2147483647 w 176"/>
                <a:gd name="T37" fmla="*/ 2147483647 h 184"/>
                <a:gd name="T38" fmla="*/ 2147483647 w 176"/>
                <a:gd name="T39" fmla="*/ 2147483647 h 184"/>
                <a:gd name="T40" fmla="*/ 2147483647 w 176"/>
                <a:gd name="T41" fmla="*/ 2147483647 h 184"/>
                <a:gd name="T42" fmla="*/ 2147483647 w 176"/>
                <a:gd name="T43" fmla="*/ 2147483647 h 184"/>
                <a:gd name="T44" fmla="*/ 2147483647 w 176"/>
                <a:gd name="T45" fmla="*/ 2147483647 h 184"/>
                <a:gd name="T46" fmla="*/ 2147483647 w 176"/>
                <a:gd name="T47" fmla="*/ 2147483647 h 184"/>
                <a:gd name="T48" fmla="*/ 2147483647 w 176"/>
                <a:gd name="T49" fmla="*/ 2147483647 h 184"/>
                <a:gd name="T50" fmla="*/ 2147483647 w 176"/>
                <a:gd name="T51" fmla="*/ 2147483647 h 184"/>
                <a:gd name="T52" fmla="*/ 2147483647 w 176"/>
                <a:gd name="T53" fmla="*/ 2147483647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76" h="184">
                  <a:moveTo>
                    <a:pt x="104" y="120"/>
                  </a:moveTo>
                  <a:lnTo>
                    <a:pt x="104" y="80"/>
                  </a:lnTo>
                  <a:lnTo>
                    <a:pt x="120" y="72"/>
                  </a:lnTo>
                  <a:lnTo>
                    <a:pt x="120" y="24"/>
                  </a:lnTo>
                  <a:lnTo>
                    <a:pt x="152" y="16"/>
                  </a:lnTo>
                  <a:lnTo>
                    <a:pt x="152" y="24"/>
                  </a:lnTo>
                  <a:lnTo>
                    <a:pt x="160" y="16"/>
                  </a:lnTo>
                  <a:lnTo>
                    <a:pt x="176" y="16"/>
                  </a:lnTo>
                  <a:lnTo>
                    <a:pt x="160" y="8"/>
                  </a:lnTo>
                  <a:lnTo>
                    <a:pt x="152" y="8"/>
                  </a:lnTo>
                  <a:lnTo>
                    <a:pt x="128" y="16"/>
                  </a:lnTo>
                  <a:lnTo>
                    <a:pt x="96" y="16"/>
                  </a:lnTo>
                  <a:lnTo>
                    <a:pt x="88" y="8"/>
                  </a:lnTo>
                  <a:lnTo>
                    <a:pt x="32" y="8"/>
                  </a:lnTo>
                  <a:lnTo>
                    <a:pt x="24" y="0"/>
                  </a:lnTo>
                  <a:lnTo>
                    <a:pt x="0" y="8"/>
                  </a:lnTo>
                  <a:lnTo>
                    <a:pt x="0" y="16"/>
                  </a:lnTo>
                  <a:lnTo>
                    <a:pt x="40" y="80"/>
                  </a:lnTo>
                  <a:lnTo>
                    <a:pt x="40" y="104"/>
                  </a:lnTo>
                  <a:lnTo>
                    <a:pt x="48" y="160"/>
                  </a:lnTo>
                  <a:lnTo>
                    <a:pt x="64" y="176"/>
                  </a:lnTo>
                  <a:lnTo>
                    <a:pt x="64" y="168"/>
                  </a:lnTo>
                  <a:lnTo>
                    <a:pt x="72" y="176"/>
                  </a:lnTo>
                  <a:lnTo>
                    <a:pt x="80" y="184"/>
                  </a:lnTo>
                  <a:lnTo>
                    <a:pt x="96" y="184"/>
                  </a:lnTo>
                  <a:lnTo>
                    <a:pt x="104" y="176"/>
                  </a:lnTo>
                  <a:lnTo>
                    <a:pt x="104"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7" name="Freeform 76"/>
            <p:cNvSpPr>
              <a:spLocks/>
            </p:cNvSpPr>
            <p:nvPr/>
          </p:nvSpPr>
          <p:spPr bwMode="auto">
            <a:xfrm>
              <a:off x="3976154" y="4061443"/>
              <a:ext cx="267230" cy="311941"/>
            </a:xfrm>
            <a:custGeom>
              <a:avLst/>
              <a:gdLst>
                <a:gd name="T0" fmla="*/ 2147483647 w 168"/>
                <a:gd name="T1" fmla="*/ 0 h 184"/>
                <a:gd name="T2" fmla="*/ 2147483647 w 168"/>
                <a:gd name="T3" fmla="*/ 0 h 184"/>
                <a:gd name="T4" fmla="*/ 2147483647 w 168"/>
                <a:gd name="T5" fmla="*/ 0 h 184"/>
                <a:gd name="T6" fmla="*/ 2147483647 w 168"/>
                <a:gd name="T7" fmla="*/ 2147483647 h 184"/>
                <a:gd name="T8" fmla="*/ 2147483647 w 168"/>
                <a:gd name="T9" fmla="*/ 2147483647 h 184"/>
                <a:gd name="T10" fmla="*/ 2147483647 w 168"/>
                <a:gd name="T11" fmla="*/ 2147483647 h 184"/>
                <a:gd name="T12" fmla="*/ 2147483647 w 168"/>
                <a:gd name="T13" fmla="*/ 2147483647 h 184"/>
                <a:gd name="T14" fmla="*/ 2147483647 w 168"/>
                <a:gd name="T15" fmla="*/ 2147483647 h 184"/>
                <a:gd name="T16" fmla="*/ 2147483647 w 168"/>
                <a:gd name="T17" fmla="*/ 2147483647 h 184"/>
                <a:gd name="T18" fmla="*/ 2147483647 w 168"/>
                <a:gd name="T19" fmla="*/ 2147483647 h 184"/>
                <a:gd name="T20" fmla="*/ 2147483647 w 168"/>
                <a:gd name="T21" fmla="*/ 2147483647 h 184"/>
                <a:gd name="T22" fmla="*/ 2147483647 w 168"/>
                <a:gd name="T23" fmla="*/ 2147483647 h 184"/>
                <a:gd name="T24" fmla="*/ 2147483647 w 168"/>
                <a:gd name="T25" fmla="*/ 2147483647 h 184"/>
                <a:gd name="T26" fmla="*/ 2147483647 w 168"/>
                <a:gd name="T27" fmla="*/ 2147483647 h 184"/>
                <a:gd name="T28" fmla="*/ 2147483647 w 168"/>
                <a:gd name="T29" fmla="*/ 2147483647 h 184"/>
                <a:gd name="T30" fmla="*/ 2147483647 w 168"/>
                <a:gd name="T31" fmla="*/ 2147483647 h 184"/>
                <a:gd name="T32" fmla="*/ 2147483647 w 168"/>
                <a:gd name="T33" fmla="*/ 2147483647 h 184"/>
                <a:gd name="T34" fmla="*/ 2147483647 w 168"/>
                <a:gd name="T35" fmla="*/ 2147483647 h 184"/>
                <a:gd name="T36" fmla="*/ 2147483647 w 168"/>
                <a:gd name="T37" fmla="*/ 2147483647 h 184"/>
                <a:gd name="T38" fmla="*/ 2147483647 w 168"/>
                <a:gd name="T39" fmla="*/ 2147483647 h 184"/>
                <a:gd name="T40" fmla="*/ 2147483647 w 168"/>
                <a:gd name="T41" fmla="*/ 2147483647 h 184"/>
                <a:gd name="T42" fmla="*/ 2147483647 w 168"/>
                <a:gd name="T43" fmla="*/ 2147483647 h 184"/>
                <a:gd name="T44" fmla="*/ 2147483647 w 168"/>
                <a:gd name="T45" fmla="*/ 2147483647 h 184"/>
                <a:gd name="T46" fmla="*/ 0 w 168"/>
                <a:gd name="T47" fmla="*/ 2147483647 h 184"/>
                <a:gd name="T48" fmla="*/ 0 w 168"/>
                <a:gd name="T49" fmla="*/ 2147483647 h 184"/>
                <a:gd name="T50" fmla="*/ 2147483647 w 168"/>
                <a:gd name="T51" fmla="*/ 2147483647 h 184"/>
                <a:gd name="T52" fmla="*/ 2147483647 w 168"/>
                <a:gd name="T53" fmla="*/ 2147483647 h 184"/>
                <a:gd name="T54" fmla="*/ 2147483647 w 168"/>
                <a:gd name="T55" fmla="*/ 2147483647 h 184"/>
                <a:gd name="T56" fmla="*/ 2147483647 w 168"/>
                <a:gd name="T57" fmla="*/ 2147483647 h 184"/>
                <a:gd name="T58" fmla="*/ 2147483647 w 168"/>
                <a:gd name="T59" fmla="*/ 2147483647 h 184"/>
                <a:gd name="T60" fmla="*/ 2147483647 w 168"/>
                <a:gd name="T61" fmla="*/ 2147483647 h 184"/>
                <a:gd name="T62" fmla="*/ 2147483647 w 168"/>
                <a:gd name="T63" fmla="*/ 0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8" h="184">
                  <a:moveTo>
                    <a:pt x="24" y="0"/>
                  </a:moveTo>
                  <a:lnTo>
                    <a:pt x="56" y="0"/>
                  </a:lnTo>
                  <a:lnTo>
                    <a:pt x="64" y="0"/>
                  </a:lnTo>
                  <a:lnTo>
                    <a:pt x="72" y="24"/>
                  </a:lnTo>
                  <a:lnTo>
                    <a:pt x="80" y="32"/>
                  </a:lnTo>
                  <a:lnTo>
                    <a:pt x="104" y="32"/>
                  </a:lnTo>
                  <a:lnTo>
                    <a:pt x="104" y="16"/>
                  </a:lnTo>
                  <a:lnTo>
                    <a:pt x="120" y="16"/>
                  </a:lnTo>
                  <a:lnTo>
                    <a:pt x="136" y="24"/>
                  </a:lnTo>
                  <a:lnTo>
                    <a:pt x="136" y="56"/>
                  </a:lnTo>
                  <a:lnTo>
                    <a:pt x="144" y="72"/>
                  </a:lnTo>
                  <a:lnTo>
                    <a:pt x="136" y="80"/>
                  </a:lnTo>
                  <a:lnTo>
                    <a:pt x="168" y="72"/>
                  </a:lnTo>
                  <a:lnTo>
                    <a:pt x="160" y="104"/>
                  </a:lnTo>
                  <a:lnTo>
                    <a:pt x="168" y="104"/>
                  </a:lnTo>
                  <a:lnTo>
                    <a:pt x="136" y="112"/>
                  </a:lnTo>
                  <a:lnTo>
                    <a:pt x="136" y="160"/>
                  </a:lnTo>
                  <a:lnTo>
                    <a:pt x="152" y="176"/>
                  </a:lnTo>
                  <a:lnTo>
                    <a:pt x="128" y="184"/>
                  </a:lnTo>
                  <a:lnTo>
                    <a:pt x="96" y="184"/>
                  </a:lnTo>
                  <a:lnTo>
                    <a:pt x="88" y="176"/>
                  </a:lnTo>
                  <a:lnTo>
                    <a:pt x="32" y="176"/>
                  </a:lnTo>
                  <a:lnTo>
                    <a:pt x="24" y="168"/>
                  </a:lnTo>
                  <a:lnTo>
                    <a:pt x="0" y="176"/>
                  </a:lnTo>
                  <a:lnTo>
                    <a:pt x="0" y="152"/>
                  </a:lnTo>
                  <a:lnTo>
                    <a:pt x="16" y="112"/>
                  </a:lnTo>
                  <a:lnTo>
                    <a:pt x="24" y="96"/>
                  </a:lnTo>
                  <a:lnTo>
                    <a:pt x="32" y="80"/>
                  </a:lnTo>
                  <a:lnTo>
                    <a:pt x="16" y="48"/>
                  </a:lnTo>
                  <a:lnTo>
                    <a:pt x="24" y="40"/>
                  </a:lnTo>
                  <a:lnTo>
                    <a:pt x="8" y="8"/>
                  </a:lnTo>
                  <a:lnTo>
                    <a:pt x="24"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8" name="Freeform 77"/>
            <p:cNvSpPr>
              <a:spLocks/>
            </p:cNvSpPr>
            <p:nvPr/>
          </p:nvSpPr>
          <p:spPr bwMode="auto">
            <a:xfrm>
              <a:off x="3989002" y="4021766"/>
              <a:ext cx="12848" cy="39677"/>
            </a:xfrm>
            <a:custGeom>
              <a:avLst/>
              <a:gdLst>
                <a:gd name="T0" fmla="*/ 2147483647 w 8"/>
                <a:gd name="T1" fmla="*/ 2147483647 h 24"/>
                <a:gd name="T2" fmla="*/ 0 w 8"/>
                <a:gd name="T3" fmla="*/ 2147483647 h 24"/>
                <a:gd name="T4" fmla="*/ 0 w 8"/>
                <a:gd name="T5" fmla="*/ 2147483647 h 24"/>
                <a:gd name="T6" fmla="*/ 0 w 8"/>
                <a:gd name="T7" fmla="*/ 2147483647 h 24"/>
                <a:gd name="T8" fmla="*/ 0 w 8"/>
                <a:gd name="T9" fmla="*/ 2147483647 h 24"/>
                <a:gd name="T10" fmla="*/ 2147483647 w 8"/>
                <a:gd name="T11" fmla="*/ 0 h 24"/>
                <a:gd name="T12" fmla="*/ 2147483647 w 8"/>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24">
                  <a:moveTo>
                    <a:pt x="8" y="8"/>
                  </a:moveTo>
                  <a:lnTo>
                    <a:pt x="0" y="8"/>
                  </a:lnTo>
                  <a:lnTo>
                    <a:pt x="0" y="24"/>
                  </a:lnTo>
                  <a:lnTo>
                    <a:pt x="0" y="16"/>
                  </a:lnTo>
                  <a:lnTo>
                    <a:pt x="0" y="8"/>
                  </a:lnTo>
                  <a:lnTo>
                    <a:pt x="8" y="0"/>
                  </a:lnTo>
                  <a:lnTo>
                    <a:pt x="8"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79" name="Freeform 78"/>
            <p:cNvSpPr>
              <a:spLocks/>
            </p:cNvSpPr>
            <p:nvPr/>
          </p:nvSpPr>
          <p:spPr bwMode="auto">
            <a:xfrm>
              <a:off x="3913201" y="3574377"/>
              <a:ext cx="152886" cy="298259"/>
            </a:xfrm>
            <a:custGeom>
              <a:avLst/>
              <a:gdLst>
                <a:gd name="T0" fmla="*/ 2147483647 w 96"/>
                <a:gd name="T1" fmla="*/ 0 h 176"/>
                <a:gd name="T2" fmla="*/ 2147483647 w 96"/>
                <a:gd name="T3" fmla="*/ 2147483647 h 176"/>
                <a:gd name="T4" fmla="*/ 2147483647 w 96"/>
                <a:gd name="T5" fmla="*/ 2147483647 h 176"/>
                <a:gd name="T6" fmla="*/ 2147483647 w 96"/>
                <a:gd name="T7" fmla="*/ 2147483647 h 176"/>
                <a:gd name="T8" fmla="*/ 2147483647 w 96"/>
                <a:gd name="T9" fmla="*/ 2147483647 h 176"/>
                <a:gd name="T10" fmla="*/ 2147483647 w 96"/>
                <a:gd name="T11" fmla="*/ 2147483647 h 176"/>
                <a:gd name="T12" fmla="*/ 2147483647 w 96"/>
                <a:gd name="T13" fmla="*/ 2147483647 h 176"/>
                <a:gd name="T14" fmla="*/ 2147483647 w 96"/>
                <a:gd name="T15" fmla="*/ 2147483647 h 176"/>
                <a:gd name="T16" fmla="*/ 2147483647 w 96"/>
                <a:gd name="T17" fmla="*/ 2147483647 h 176"/>
                <a:gd name="T18" fmla="*/ 2147483647 w 96"/>
                <a:gd name="T19" fmla="*/ 2147483647 h 176"/>
                <a:gd name="T20" fmla="*/ 0 w 96"/>
                <a:gd name="T21" fmla="*/ 2147483647 h 176"/>
                <a:gd name="T22" fmla="*/ 0 w 96"/>
                <a:gd name="T23" fmla="*/ 2147483647 h 176"/>
                <a:gd name="T24" fmla="*/ 2147483647 w 96"/>
                <a:gd name="T25" fmla="*/ 2147483647 h 176"/>
                <a:gd name="T26" fmla="*/ 2147483647 w 96"/>
                <a:gd name="T27" fmla="*/ 2147483647 h 176"/>
                <a:gd name="T28" fmla="*/ 2147483647 w 96"/>
                <a:gd name="T29" fmla="*/ 2147483647 h 176"/>
                <a:gd name="T30" fmla="*/ 2147483647 w 96"/>
                <a:gd name="T31" fmla="*/ 2147483647 h 176"/>
                <a:gd name="T32" fmla="*/ 2147483647 w 96"/>
                <a:gd name="T33" fmla="*/ 2147483647 h 176"/>
                <a:gd name="T34" fmla="*/ 2147483647 w 96"/>
                <a:gd name="T35" fmla="*/ 2147483647 h 176"/>
                <a:gd name="T36" fmla="*/ 2147483647 w 96"/>
                <a:gd name="T37" fmla="*/ 2147483647 h 176"/>
                <a:gd name="T38" fmla="*/ 2147483647 w 96"/>
                <a:gd name="T39" fmla="*/ 2147483647 h 176"/>
                <a:gd name="T40" fmla="*/ 2147483647 w 96"/>
                <a:gd name="T41" fmla="*/ 2147483647 h 176"/>
                <a:gd name="T42" fmla="*/ 2147483647 w 96"/>
                <a:gd name="T43" fmla="*/ 2147483647 h 176"/>
                <a:gd name="T44" fmla="*/ 2147483647 w 96"/>
                <a:gd name="T45" fmla="*/ 2147483647 h 176"/>
                <a:gd name="T46" fmla="*/ 2147483647 w 96"/>
                <a:gd name="T47" fmla="*/ 2147483647 h 176"/>
                <a:gd name="T48" fmla="*/ 2147483647 w 96"/>
                <a:gd name="T49" fmla="*/ 2147483647 h 176"/>
                <a:gd name="T50" fmla="*/ 2147483647 w 96"/>
                <a:gd name="T51" fmla="*/ 2147483647 h 176"/>
                <a:gd name="T52" fmla="*/ 2147483647 w 96"/>
                <a:gd name="T53" fmla="*/ 2147483647 h 176"/>
                <a:gd name="T54" fmla="*/ 2147483647 w 96"/>
                <a:gd name="T55" fmla="*/ 2147483647 h 176"/>
                <a:gd name="T56" fmla="*/ 2147483647 w 96"/>
                <a:gd name="T57" fmla="*/ 0 h 1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6" h="176">
                  <a:moveTo>
                    <a:pt x="72" y="0"/>
                  </a:moveTo>
                  <a:lnTo>
                    <a:pt x="72" y="8"/>
                  </a:lnTo>
                  <a:lnTo>
                    <a:pt x="72" y="24"/>
                  </a:lnTo>
                  <a:lnTo>
                    <a:pt x="64" y="32"/>
                  </a:lnTo>
                  <a:lnTo>
                    <a:pt x="56" y="64"/>
                  </a:lnTo>
                  <a:lnTo>
                    <a:pt x="48" y="72"/>
                  </a:lnTo>
                  <a:lnTo>
                    <a:pt x="40" y="96"/>
                  </a:lnTo>
                  <a:lnTo>
                    <a:pt x="32" y="104"/>
                  </a:lnTo>
                  <a:lnTo>
                    <a:pt x="24" y="96"/>
                  </a:lnTo>
                  <a:lnTo>
                    <a:pt x="16" y="96"/>
                  </a:lnTo>
                  <a:lnTo>
                    <a:pt x="0" y="128"/>
                  </a:lnTo>
                  <a:lnTo>
                    <a:pt x="0" y="136"/>
                  </a:lnTo>
                  <a:lnTo>
                    <a:pt x="8" y="136"/>
                  </a:lnTo>
                  <a:lnTo>
                    <a:pt x="16" y="152"/>
                  </a:lnTo>
                  <a:lnTo>
                    <a:pt x="16" y="168"/>
                  </a:lnTo>
                  <a:lnTo>
                    <a:pt x="32" y="168"/>
                  </a:lnTo>
                  <a:lnTo>
                    <a:pt x="64" y="168"/>
                  </a:lnTo>
                  <a:lnTo>
                    <a:pt x="96" y="176"/>
                  </a:lnTo>
                  <a:lnTo>
                    <a:pt x="96" y="152"/>
                  </a:lnTo>
                  <a:lnTo>
                    <a:pt x="80" y="128"/>
                  </a:lnTo>
                  <a:lnTo>
                    <a:pt x="80" y="112"/>
                  </a:lnTo>
                  <a:lnTo>
                    <a:pt x="88" y="88"/>
                  </a:lnTo>
                  <a:lnTo>
                    <a:pt x="80" y="64"/>
                  </a:lnTo>
                  <a:lnTo>
                    <a:pt x="72" y="56"/>
                  </a:lnTo>
                  <a:lnTo>
                    <a:pt x="72" y="48"/>
                  </a:lnTo>
                  <a:lnTo>
                    <a:pt x="88" y="48"/>
                  </a:lnTo>
                  <a:lnTo>
                    <a:pt x="80" y="32"/>
                  </a:lnTo>
                  <a:lnTo>
                    <a:pt x="80" y="8"/>
                  </a:lnTo>
                  <a:lnTo>
                    <a:pt x="7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0" name="Freeform 79"/>
            <p:cNvSpPr>
              <a:spLocks/>
            </p:cNvSpPr>
            <p:nvPr/>
          </p:nvSpPr>
          <p:spPr bwMode="auto">
            <a:xfrm>
              <a:off x="3963305" y="3817910"/>
              <a:ext cx="165734" cy="217538"/>
            </a:xfrm>
            <a:custGeom>
              <a:avLst/>
              <a:gdLst>
                <a:gd name="T0" fmla="*/ 2147483647 w 104"/>
                <a:gd name="T1" fmla="*/ 2147483647 h 128"/>
                <a:gd name="T2" fmla="*/ 2147483647 w 104"/>
                <a:gd name="T3" fmla="*/ 2147483647 h 128"/>
                <a:gd name="T4" fmla="*/ 2147483647 w 104"/>
                <a:gd name="T5" fmla="*/ 2147483647 h 128"/>
                <a:gd name="T6" fmla="*/ 2147483647 w 104"/>
                <a:gd name="T7" fmla="*/ 2147483647 h 128"/>
                <a:gd name="T8" fmla="*/ 2147483647 w 104"/>
                <a:gd name="T9" fmla="*/ 2147483647 h 128"/>
                <a:gd name="T10" fmla="*/ 2147483647 w 104"/>
                <a:gd name="T11" fmla="*/ 2147483647 h 128"/>
                <a:gd name="T12" fmla="*/ 2147483647 w 104"/>
                <a:gd name="T13" fmla="*/ 2147483647 h 128"/>
                <a:gd name="T14" fmla="*/ 2147483647 w 104"/>
                <a:gd name="T15" fmla="*/ 2147483647 h 128"/>
                <a:gd name="T16" fmla="*/ 2147483647 w 104"/>
                <a:gd name="T17" fmla="*/ 2147483647 h 128"/>
                <a:gd name="T18" fmla="*/ 2147483647 w 104"/>
                <a:gd name="T19" fmla="*/ 0 h 128"/>
                <a:gd name="T20" fmla="*/ 2147483647 w 104"/>
                <a:gd name="T21" fmla="*/ 0 h 128"/>
                <a:gd name="T22" fmla="*/ 2147483647 w 104"/>
                <a:gd name="T23" fmla="*/ 0 h 128"/>
                <a:gd name="T24" fmla="*/ 2147483647 w 104"/>
                <a:gd name="T25" fmla="*/ 0 h 128"/>
                <a:gd name="T26" fmla="*/ 2147483647 w 104"/>
                <a:gd name="T27" fmla="*/ 2147483647 h 128"/>
                <a:gd name="T28" fmla="*/ 2147483647 w 104"/>
                <a:gd name="T29" fmla="*/ 2147483647 h 128"/>
                <a:gd name="T30" fmla="*/ 2147483647 w 104"/>
                <a:gd name="T31" fmla="*/ 2147483647 h 128"/>
                <a:gd name="T32" fmla="*/ 2147483647 w 104"/>
                <a:gd name="T33" fmla="*/ 2147483647 h 128"/>
                <a:gd name="T34" fmla="*/ 2147483647 w 104"/>
                <a:gd name="T35" fmla="*/ 2147483647 h 128"/>
                <a:gd name="T36" fmla="*/ 2147483647 w 104"/>
                <a:gd name="T37" fmla="*/ 2147483647 h 128"/>
                <a:gd name="T38" fmla="*/ 2147483647 w 104"/>
                <a:gd name="T39" fmla="*/ 2147483647 h 128"/>
                <a:gd name="T40" fmla="*/ 2147483647 w 104"/>
                <a:gd name="T41" fmla="*/ 2147483647 h 128"/>
                <a:gd name="T42" fmla="*/ 2147483647 w 104"/>
                <a:gd name="T43" fmla="*/ 2147483647 h 128"/>
                <a:gd name="T44" fmla="*/ 2147483647 w 104"/>
                <a:gd name="T45" fmla="*/ 2147483647 h 128"/>
                <a:gd name="T46" fmla="*/ 2147483647 w 104"/>
                <a:gd name="T47" fmla="*/ 2147483647 h 128"/>
                <a:gd name="T48" fmla="*/ 2147483647 w 104"/>
                <a:gd name="T49" fmla="*/ 2147483647 h 128"/>
                <a:gd name="T50" fmla="*/ 0 w 104"/>
                <a:gd name="T51" fmla="*/ 2147483647 h 128"/>
                <a:gd name="T52" fmla="*/ 2147483647 w 104"/>
                <a:gd name="T53" fmla="*/ 2147483647 h 128"/>
                <a:gd name="T54" fmla="*/ 2147483647 w 104"/>
                <a:gd name="T55" fmla="*/ 2147483647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4" h="128">
                  <a:moveTo>
                    <a:pt x="24" y="120"/>
                  </a:moveTo>
                  <a:lnTo>
                    <a:pt x="24" y="128"/>
                  </a:lnTo>
                  <a:lnTo>
                    <a:pt x="32" y="128"/>
                  </a:lnTo>
                  <a:lnTo>
                    <a:pt x="40" y="120"/>
                  </a:lnTo>
                  <a:lnTo>
                    <a:pt x="48" y="128"/>
                  </a:lnTo>
                  <a:lnTo>
                    <a:pt x="64" y="112"/>
                  </a:lnTo>
                  <a:lnTo>
                    <a:pt x="72" y="88"/>
                  </a:lnTo>
                  <a:lnTo>
                    <a:pt x="88" y="64"/>
                  </a:lnTo>
                  <a:lnTo>
                    <a:pt x="96" y="24"/>
                  </a:lnTo>
                  <a:lnTo>
                    <a:pt x="104" y="0"/>
                  </a:lnTo>
                  <a:lnTo>
                    <a:pt x="88" y="0"/>
                  </a:lnTo>
                  <a:lnTo>
                    <a:pt x="80" y="0"/>
                  </a:lnTo>
                  <a:lnTo>
                    <a:pt x="72" y="0"/>
                  </a:lnTo>
                  <a:lnTo>
                    <a:pt x="64" y="8"/>
                  </a:lnTo>
                  <a:lnTo>
                    <a:pt x="64" y="32"/>
                  </a:lnTo>
                  <a:lnTo>
                    <a:pt x="32" y="24"/>
                  </a:lnTo>
                  <a:lnTo>
                    <a:pt x="40" y="24"/>
                  </a:lnTo>
                  <a:lnTo>
                    <a:pt x="40" y="32"/>
                  </a:lnTo>
                  <a:lnTo>
                    <a:pt x="40" y="40"/>
                  </a:lnTo>
                  <a:lnTo>
                    <a:pt x="40" y="48"/>
                  </a:lnTo>
                  <a:lnTo>
                    <a:pt x="40" y="72"/>
                  </a:lnTo>
                  <a:lnTo>
                    <a:pt x="40" y="88"/>
                  </a:lnTo>
                  <a:lnTo>
                    <a:pt x="24" y="80"/>
                  </a:lnTo>
                  <a:lnTo>
                    <a:pt x="8" y="96"/>
                  </a:lnTo>
                  <a:lnTo>
                    <a:pt x="8" y="104"/>
                  </a:lnTo>
                  <a:lnTo>
                    <a:pt x="0" y="120"/>
                  </a:lnTo>
                  <a:lnTo>
                    <a:pt x="16" y="128"/>
                  </a:lnTo>
                  <a:lnTo>
                    <a:pt x="24"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1" name="Freeform 80"/>
            <p:cNvSpPr>
              <a:spLocks/>
            </p:cNvSpPr>
            <p:nvPr/>
          </p:nvSpPr>
          <p:spPr bwMode="auto">
            <a:xfrm>
              <a:off x="3913201" y="3858955"/>
              <a:ext cx="114344" cy="162811"/>
            </a:xfrm>
            <a:custGeom>
              <a:avLst/>
              <a:gdLst>
                <a:gd name="T0" fmla="*/ 2147483647 w 72"/>
                <a:gd name="T1" fmla="*/ 0 h 96"/>
                <a:gd name="T2" fmla="*/ 2147483647 w 72"/>
                <a:gd name="T3" fmla="*/ 2147483647 h 96"/>
                <a:gd name="T4" fmla="*/ 2147483647 w 72"/>
                <a:gd name="T5" fmla="*/ 2147483647 h 96"/>
                <a:gd name="T6" fmla="*/ 2147483647 w 72"/>
                <a:gd name="T7" fmla="*/ 2147483647 h 96"/>
                <a:gd name="T8" fmla="*/ 2147483647 w 72"/>
                <a:gd name="T9" fmla="*/ 2147483647 h 96"/>
                <a:gd name="T10" fmla="*/ 2147483647 w 72"/>
                <a:gd name="T11" fmla="*/ 2147483647 h 96"/>
                <a:gd name="T12" fmla="*/ 2147483647 w 72"/>
                <a:gd name="T13" fmla="*/ 2147483647 h 96"/>
                <a:gd name="T14" fmla="*/ 2147483647 w 72"/>
                <a:gd name="T15" fmla="*/ 2147483647 h 96"/>
                <a:gd name="T16" fmla="*/ 2147483647 w 72"/>
                <a:gd name="T17" fmla="*/ 2147483647 h 96"/>
                <a:gd name="T18" fmla="*/ 2147483647 w 72"/>
                <a:gd name="T19" fmla="*/ 2147483647 h 96"/>
                <a:gd name="T20" fmla="*/ 2147483647 w 72"/>
                <a:gd name="T21" fmla="*/ 2147483647 h 96"/>
                <a:gd name="T22" fmla="*/ 0 w 72"/>
                <a:gd name="T23" fmla="*/ 2147483647 h 96"/>
                <a:gd name="T24" fmla="*/ 2147483647 w 72"/>
                <a:gd name="T25" fmla="*/ 2147483647 h 96"/>
                <a:gd name="T26" fmla="*/ 2147483647 w 72"/>
                <a:gd name="T27" fmla="*/ 2147483647 h 96"/>
                <a:gd name="T28" fmla="*/ 2147483647 w 72"/>
                <a:gd name="T29" fmla="*/ 2147483647 h 96"/>
                <a:gd name="T30" fmla="*/ 2147483647 w 72"/>
                <a:gd name="T31" fmla="*/ 2147483647 h 96"/>
                <a:gd name="T32" fmla="*/ 2147483647 w 72"/>
                <a:gd name="T33" fmla="*/ 0 h 96"/>
                <a:gd name="T34" fmla="*/ 2147483647 w 72"/>
                <a:gd name="T35" fmla="*/ 0 h 96"/>
                <a:gd name="T36" fmla="*/ 2147483647 w 72"/>
                <a:gd name="T37" fmla="*/ 0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2" h="96">
                  <a:moveTo>
                    <a:pt x="72" y="0"/>
                  </a:moveTo>
                  <a:lnTo>
                    <a:pt x="72" y="8"/>
                  </a:lnTo>
                  <a:lnTo>
                    <a:pt x="72" y="16"/>
                  </a:lnTo>
                  <a:lnTo>
                    <a:pt x="72" y="24"/>
                  </a:lnTo>
                  <a:lnTo>
                    <a:pt x="72" y="48"/>
                  </a:lnTo>
                  <a:lnTo>
                    <a:pt x="72" y="64"/>
                  </a:lnTo>
                  <a:lnTo>
                    <a:pt x="56" y="56"/>
                  </a:lnTo>
                  <a:lnTo>
                    <a:pt x="40" y="72"/>
                  </a:lnTo>
                  <a:lnTo>
                    <a:pt x="40" y="80"/>
                  </a:lnTo>
                  <a:lnTo>
                    <a:pt x="32" y="96"/>
                  </a:lnTo>
                  <a:lnTo>
                    <a:pt x="16" y="72"/>
                  </a:lnTo>
                  <a:lnTo>
                    <a:pt x="0" y="40"/>
                  </a:lnTo>
                  <a:lnTo>
                    <a:pt x="8" y="40"/>
                  </a:lnTo>
                  <a:lnTo>
                    <a:pt x="8" y="32"/>
                  </a:lnTo>
                  <a:lnTo>
                    <a:pt x="16" y="16"/>
                  </a:lnTo>
                  <a:lnTo>
                    <a:pt x="32" y="16"/>
                  </a:lnTo>
                  <a:lnTo>
                    <a:pt x="32" y="0"/>
                  </a:lnTo>
                  <a:lnTo>
                    <a:pt x="64" y="0"/>
                  </a:lnTo>
                  <a:lnTo>
                    <a:pt x="7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2" name="Freeform 81"/>
            <p:cNvSpPr>
              <a:spLocks/>
            </p:cNvSpPr>
            <p:nvPr/>
          </p:nvSpPr>
          <p:spPr bwMode="auto">
            <a:xfrm>
              <a:off x="3926048" y="3858955"/>
              <a:ext cx="37258" cy="27363"/>
            </a:xfrm>
            <a:custGeom>
              <a:avLst/>
              <a:gdLst>
                <a:gd name="T0" fmla="*/ 2147483647 w 24"/>
                <a:gd name="T1" fmla="*/ 2147483647 h 16"/>
                <a:gd name="T2" fmla="*/ 2147483647 w 24"/>
                <a:gd name="T3" fmla="*/ 0 h 16"/>
                <a:gd name="T4" fmla="*/ 2147483647 w 24"/>
                <a:gd name="T5" fmla="*/ 0 h 16"/>
                <a:gd name="T6" fmla="*/ 0 w 24"/>
                <a:gd name="T7" fmla="*/ 2147483647 h 16"/>
                <a:gd name="T8" fmla="*/ 2147483647 w 24"/>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6">
                  <a:moveTo>
                    <a:pt x="24" y="16"/>
                  </a:moveTo>
                  <a:lnTo>
                    <a:pt x="24" y="0"/>
                  </a:lnTo>
                  <a:lnTo>
                    <a:pt x="8" y="0"/>
                  </a:lnTo>
                  <a:lnTo>
                    <a:pt x="0" y="16"/>
                  </a:lnTo>
                  <a:lnTo>
                    <a:pt x="24"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3" name="Freeform 82"/>
            <p:cNvSpPr>
              <a:spLocks/>
            </p:cNvSpPr>
            <p:nvPr/>
          </p:nvSpPr>
          <p:spPr bwMode="auto">
            <a:xfrm>
              <a:off x="3658817" y="3627736"/>
              <a:ext cx="101496" cy="162811"/>
            </a:xfrm>
            <a:custGeom>
              <a:avLst/>
              <a:gdLst>
                <a:gd name="T0" fmla="*/ 2147483647 w 64"/>
                <a:gd name="T1" fmla="*/ 2147483647 h 96"/>
                <a:gd name="T2" fmla="*/ 2147483647 w 64"/>
                <a:gd name="T3" fmla="*/ 2147483647 h 96"/>
                <a:gd name="T4" fmla="*/ 2147483647 w 64"/>
                <a:gd name="T5" fmla="*/ 0 h 96"/>
                <a:gd name="T6" fmla="*/ 2147483647 w 64"/>
                <a:gd name="T7" fmla="*/ 0 h 96"/>
                <a:gd name="T8" fmla="*/ 2147483647 w 64"/>
                <a:gd name="T9" fmla="*/ 2147483647 h 96"/>
                <a:gd name="T10" fmla="*/ 2147483647 w 64"/>
                <a:gd name="T11" fmla="*/ 2147483647 h 96"/>
                <a:gd name="T12" fmla="*/ 0 w 64"/>
                <a:gd name="T13" fmla="*/ 2147483647 h 96"/>
                <a:gd name="T14" fmla="*/ 2147483647 w 64"/>
                <a:gd name="T15" fmla="*/ 2147483647 h 96"/>
                <a:gd name="T16" fmla="*/ 0 w 64"/>
                <a:gd name="T17" fmla="*/ 2147483647 h 96"/>
                <a:gd name="T18" fmla="*/ 2147483647 w 64"/>
                <a:gd name="T19" fmla="*/ 2147483647 h 96"/>
                <a:gd name="T20" fmla="*/ 2147483647 w 64"/>
                <a:gd name="T21" fmla="*/ 2147483647 h 96"/>
                <a:gd name="T22" fmla="*/ 2147483647 w 64"/>
                <a:gd name="T23" fmla="*/ 2147483647 h 96"/>
                <a:gd name="T24" fmla="*/ 2147483647 w 64"/>
                <a:gd name="T25" fmla="*/ 2147483647 h 96"/>
                <a:gd name="T26" fmla="*/ 2147483647 w 64"/>
                <a:gd name="T27" fmla="*/ 2147483647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 h="96">
                  <a:moveTo>
                    <a:pt x="56" y="64"/>
                  </a:moveTo>
                  <a:lnTo>
                    <a:pt x="48" y="32"/>
                  </a:lnTo>
                  <a:lnTo>
                    <a:pt x="40" y="0"/>
                  </a:lnTo>
                  <a:lnTo>
                    <a:pt x="8" y="0"/>
                  </a:lnTo>
                  <a:lnTo>
                    <a:pt x="8" y="24"/>
                  </a:lnTo>
                  <a:lnTo>
                    <a:pt x="16" y="40"/>
                  </a:lnTo>
                  <a:lnTo>
                    <a:pt x="0" y="64"/>
                  </a:lnTo>
                  <a:lnTo>
                    <a:pt x="8" y="88"/>
                  </a:lnTo>
                  <a:lnTo>
                    <a:pt x="0" y="88"/>
                  </a:lnTo>
                  <a:lnTo>
                    <a:pt x="16" y="96"/>
                  </a:lnTo>
                  <a:lnTo>
                    <a:pt x="48" y="80"/>
                  </a:lnTo>
                  <a:lnTo>
                    <a:pt x="56" y="80"/>
                  </a:lnTo>
                  <a:lnTo>
                    <a:pt x="64" y="72"/>
                  </a:lnTo>
                  <a:lnTo>
                    <a:pt x="56"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4" name="Freeform 83"/>
            <p:cNvSpPr>
              <a:spLocks/>
            </p:cNvSpPr>
            <p:nvPr/>
          </p:nvSpPr>
          <p:spPr bwMode="auto">
            <a:xfrm>
              <a:off x="3721771" y="3627736"/>
              <a:ext cx="51390" cy="123135"/>
            </a:xfrm>
            <a:custGeom>
              <a:avLst/>
              <a:gdLst>
                <a:gd name="T0" fmla="*/ 2147483647 w 32"/>
                <a:gd name="T1" fmla="*/ 2147483647 h 72"/>
                <a:gd name="T2" fmla="*/ 2147483647 w 32"/>
                <a:gd name="T3" fmla="*/ 2147483647 h 72"/>
                <a:gd name="T4" fmla="*/ 0 w 32"/>
                <a:gd name="T5" fmla="*/ 0 h 72"/>
                <a:gd name="T6" fmla="*/ 2147483647 w 32"/>
                <a:gd name="T7" fmla="*/ 0 h 72"/>
                <a:gd name="T8" fmla="*/ 2147483647 w 32"/>
                <a:gd name="T9" fmla="*/ 2147483647 h 72"/>
                <a:gd name="T10" fmla="*/ 2147483647 w 32"/>
                <a:gd name="T11" fmla="*/ 2147483647 h 72"/>
                <a:gd name="T12" fmla="*/ 2147483647 w 32"/>
                <a:gd name="T13" fmla="*/ 2147483647 h 72"/>
                <a:gd name="T14" fmla="*/ 2147483647 w 32"/>
                <a:gd name="T15" fmla="*/ 2147483647 h 72"/>
                <a:gd name="T16" fmla="*/ 2147483647 w 32"/>
                <a:gd name="T17" fmla="*/ 2147483647 h 72"/>
                <a:gd name="T18" fmla="*/ 2147483647 w 32"/>
                <a:gd name="T19" fmla="*/ 2147483647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72">
                  <a:moveTo>
                    <a:pt x="16" y="64"/>
                  </a:moveTo>
                  <a:lnTo>
                    <a:pt x="8" y="32"/>
                  </a:lnTo>
                  <a:lnTo>
                    <a:pt x="0" y="0"/>
                  </a:lnTo>
                  <a:lnTo>
                    <a:pt x="16" y="0"/>
                  </a:lnTo>
                  <a:lnTo>
                    <a:pt x="16" y="8"/>
                  </a:lnTo>
                  <a:lnTo>
                    <a:pt x="24" y="16"/>
                  </a:lnTo>
                  <a:lnTo>
                    <a:pt x="24" y="40"/>
                  </a:lnTo>
                  <a:lnTo>
                    <a:pt x="32" y="72"/>
                  </a:lnTo>
                  <a:lnTo>
                    <a:pt x="24" y="72"/>
                  </a:lnTo>
                  <a:lnTo>
                    <a:pt x="16"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5" name="Freeform 84"/>
            <p:cNvSpPr>
              <a:spLocks/>
            </p:cNvSpPr>
            <p:nvPr/>
          </p:nvSpPr>
          <p:spPr bwMode="auto">
            <a:xfrm>
              <a:off x="3786009" y="3560696"/>
              <a:ext cx="241535" cy="243533"/>
            </a:xfrm>
            <a:custGeom>
              <a:avLst/>
              <a:gdLst>
                <a:gd name="T0" fmla="*/ 2147483647 w 152"/>
                <a:gd name="T1" fmla="*/ 2147483647 h 144"/>
                <a:gd name="T2" fmla="*/ 2147483647 w 152"/>
                <a:gd name="T3" fmla="*/ 0 h 144"/>
                <a:gd name="T4" fmla="*/ 2147483647 w 152"/>
                <a:gd name="T5" fmla="*/ 0 h 144"/>
                <a:gd name="T6" fmla="*/ 2147483647 w 152"/>
                <a:gd name="T7" fmla="*/ 2147483647 h 144"/>
                <a:gd name="T8" fmla="*/ 2147483647 w 152"/>
                <a:gd name="T9" fmla="*/ 2147483647 h 144"/>
                <a:gd name="T10" fmla="*/ 2147483647 w 152"/>
                <a:gd name="T11" fmla="*/ 2147483647 h 144"/>
                <a:gd name="T12" fmla="*/ 2147483647 w 152"/>
                <a:gd name="T13" fmla="*/ 2147483647 h 144"/>
                <a:gd name="T14" fmla="*/ 2147483647 w 152"/>
                <a:gd name="T15" fmla="*/ 2147483647 h 144"/>
                <a:gd name="T16" fmla="*/ 2147483647 w 152"/>
                <a:gd name="T17" fmla="*/ 0 h 144"/>
                <a:gd name="T18" fmla="*/ 2147483647 w 152"/>
                <a:gd name="T19" fmla="*/ 0 h 144"/>
                <a:gd name="T20" fmla="*/ 2147483647 w 152"/>
                <a:gd name="T21" fmla="*/ 2147483647 h 144"/>
                <a:gd name="T22" fmla="*/ 2147483647 w 152"/>
                <a:gd name="T23" fmla="*/ 2147483647 h 144"/>
                <a:gd name="T24" fmla="*/ 2147483647 w 152"/>
                <a:gd name="T25" fmla="*/ 2147483647 h 144"/>
                <a:gd name="T26" fmla="*/ 0 w 152"/>
                <a:gd name="T27" fmla="*/ 2147483647 h 144"/>
                <a:gd name="T28" fmla="*/ 0 w 152"/>
                <a:gd name="T29" fmla="*/ 2147483647 h 144"/>
                <a:gd name="T30" fmla="*/ 2147483647 w 152"/>
                <a:gd name="T31" fmla="*/ 2147483647 h 144"/>
                <a:gd name="T32" fmla="*/ 2147483647 w 152"/>
                <a:gd name="T33" fmla="*/ 2147483647 h 144"/>
                <a:gd name="T34" fmla="*/ 2147483647 w 152"/>
                <a:gd name="T35" fmla="*/ 2147483647 h 144"/>
                <a:gd name="T36" fmla="*/ 2147483647 w 152"/>
                <a:gd name="T37" fmla="*/ 2147483647 h 144"/>
                <a:gd name="T38" fmla="*/ 2147483647 w 152"/>
                <a:gd name="T39" fmla="*/ 2147483647 h 144"/>
                <a:gd name="T40" fmla="*/ 2147483647 w 152"/>
                <a:gd name="T41" fmla="*/ 2147483647 h 144"/>
                <a:gd name="T42" fmla="*/ 2147483647 w 152"/>
                <a:gd name="T43" fmla="*/ 2147483647 h 144"/>
                <a:gd name="T44" fmla="*/ 2147483647 w 152"/>
                <a:gd name="T45" fmla="*/ 2147483647 h 144"/>
                <a:gd name="T46" fmla="*/ 2147483647 w 152"/>
                <a:gd name="T47" fmla="*/ 2147483647 h 144"/>
                <a:gd name="T48" fmla="*/ 2147483647 w 152"/>
                <a:gd name="T49" fmla="*/ 2147483647 h 144"/>
                <a:gd name="T50" fmla="*/ 2147483647 w 152"/>
                <a:gd name="T51" fmla="*/ 2147483647 h 144"/>
                <a:gd name="T52" fmla="*/ 2147483647 w 152"/>
                <a:gd name="T53" fmla="*/ 2147483647 h 144"/>
                <a:gd name="T54" fmla="*/ 2147483647 w 152"/>
                <a:gd name="T55" fmla="*/ 2147483647 h 144"/>
                <a:gd name="T56" fmla="*/ 2147483647 w 152"/>
                <a:gd name="T57" fmla="*/ 2147483647 h 144"/>
                <a:gd name="T58" fmla="*/ 2147483647 w 152"/>
                <a:gd name="T59" fmla="*/ 214748364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2" h="144">
                  <a:moveTo>
                    <a:pt x="152" y="8"/>
                  </a:moveTo>
                  <a:lnTo>
                    <a:pt x="144" y="0"/>
                  </a:lnTo>
                  <a:lnTo>
                    <a:pt x="136" y="0"/>
                  </a:lnTo>
                  <a:lnTo>
                    <a:pt x="128" y="8"/>
                  </a:lnTo>
                  <a:lnTo>
                    <a:pt x="104" y="8"/>
                  </a:lnTo>
                  <a:lnTo>
                    <a:pt x="88" y="16"/>
                  </a:lnTo>
                  <a:lnTo>
                    <a:pt x="72" y="8"/>
                  </a:lnTo>
                  <a:lnTo>
                    <a:pt x="56" y="8"/>
                  </a:lnTo>
                  <a:lnTo>
                    <a:pt x="40" y="0"/>
                  </a:lnTo>
                  <a:lnTo>
                    <a:pt x="24" y="0"/>
                  </a:lnTo>
                  <a:lnTo>
                    <a:pt x="16" y="16"/>
                  </a:lnTo>
                  <a:lnTo>
                    <a:pt x="16" y="32"/>
                  </a:lnTo>
                  <a:lnTo>
                    <a:pt x="16" y="48"/>
                  </a:lnTo>
                  <a:lnTo>
                    <a:pt x="0" y="80"/>
                  </a:lnTo>
                  <a:lnTo>
                    <a:pt x="0" y="112"/>
                  </a:lnTo>
                  <a:lnTo>
                    <a:pt x="16" y="112"/>
                  </a:lnTo>
                  <a:lnTo>
                    <a:pt x="32" y="120"/>
                  </a:lnTo>
                  <a:lnTo>
                    <a:pt x="40" y="136"/>
                  </a:lnTo>
                  <a:lnTo>
                    <a:pt x="40" y="144"/>
                  </a:lnTo>
                  <a:lnTo>
                    <a:pt x="80" y="136"/>
                  </a:lnTo>
                  <a:lnTo>
                    <a:pt x="96" y="104"/>
                  </a:lnTo>
                  <a:lnTo>
                    <a:pt x="104" y="104"/>
                  </a:lnTo>
                  <a:lnTo>
                    <a:pt x="112" y="112"/>
                  </a:lnTo>
                  <a:lnTo>
                    <a:pt x="120" y="104"/>
                  </a:lnTo>
                  <a:lnTo>
                    <a:pt x="128" y="80"/>
                  </a:lnTo>
                  <a:lnTo>
                    <a:pt x="136" y="72"/>
                  </a:lnTo>
                  <a:lnTo>
                    <a:pt x="144" y="40"/>
                  </a:lnTo>
                  <a:lnTo>
                    <a:pt x="152" y="32"/>
                  </a:lnTo>
                  <a:lnTo>
                    <a:pt x="152" y="16"/>
                  </a:lnTo>
                  <a:lnTo>
                    <a:pt x="152"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6" name="Freeform 85"/>
            <p:cNvSpPr>
              <a:spLocks/>
            </p:cNvSpPr>
            <p:nvPr/>
          </p:nvSpPr>
          <p:spPr bwMode="auto">
            <a:xfrm>
              <a:off x="3747466" y="3588059"/>
              <a:ext cx="62953" cy="162811"/>
            </a:xfrm>
            <a:custGeom>
              <a:avLst/>
              <a:gdLst>
                <a:gd name="T0" fmla="*/ 2147483647 w 40"/>
                <a:gd name="T1" fmla="*/ 2147483647 h 96"/>
                <a:gd name="T2" fmla="*/ 2147483647 w 40"/>
                <a:gd name="T3" fmla="*/ 2147483647 h 96"/>
                <a:gd name="T4" fmla="*/ 0 w 40"/>
                <a:gd name="T5" fmla="*/ 2147483647 h 96"/>
                <a:gd name="T6" fmla="*/ 0 w 40"/>
                <a:gd name="T7" fmla="*/ 2147483647 h 96"/>
                <a:gd name="T8" fmla="*/ 2147483647 w 40"/>
                <a:gd name="T9" fmla="*/ 2147483647 h 96"/>
                <a:gd name="T10" fmla="*/ 2147483647 w 40"/>
                <a:gd name="T11" fmla="*/ 2147483647 h 96"/>
                <a:gd name="T12" fmla="*/ 2147483647 w 40"/>
                <a:gd name="T13" fmla="*/ 2147483647 h 96"/>
                <a:gd name="T14" fmla="*/ 2147483647 w 40"/>
                <a:gd name="T15" fmla="*/ 0 h 96"/>
                <a:gd name="T16" fmla="*/ 2147483647 w 40"/>
                <a:gd name="T17" fmla="*/ 2147483647 h 96"/>
                <a:gd name="T18" fmla="*/ 2147483647 w 40"/>
                <a:gd name="T19" fmla="*/ 2147483647 h 96"/>
                <a:gd name="T20" fmla="*/ 2147483647 w 40"/>
                <a:gd name="T21" fmla="*/ 2147483647 h 96"/>
                <a:gd name="T22" fmla="*/ 2147483647 w 40"/>
                <a:gd name="T23" fmla="*/ 2147483647 h 96"/>
                <a:gd name="T24" fmla="*/ 2147483647 w 40"/>
                <a:gd name="T25" fmla="*/ 2147483647 h 96"/>
                <a:gd name="T26" fmla="*/ 2147483647 w 40"/>
                <a:gd name="T27" fmla="*/ 2147483647 h 9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96">
                  <a:moveTo>
                    <a:pt x="8" y="64"/>
                  </a:moveTo>
                  <a:lnTo>
                    <a:pt x="8" y="40"/>
                  </a:lnTo>
                  <a:lnTo>
                    <a:pt x="0" y="32"/>
                  </a:lnTo>
                  <a:lnTo>
                    <a:pt x="0" y="24"/>
                  </a:lnTo>
                  <a:lnTo>
                    <a:pt x="8" y="16"/>
                  </a:lnTo>
                  <a:lnTo>
                    <a:pt x="16" y="16"/>
                  </a:lnTo>
                  <a:lnTo>
                    <a:pt x="24" y="8"/>
                  </a:lnTo>
                  <a:lnTo>
                    <a:pt x="32" y="0"/>
                  </a:lnTo>
                  <a:lnTo>
                    <a:pt x="40" y="16"/>
                  </a:lnTo>
                  <a:lnTo>
                    <a:pt x="40" y="32"/>
                  </a:lnTo>
                  <a:lnTo>
                    <a:pt x="24" y="64"/>
                  </a:lnTo>
                  <a:lnTo>
                    <a:pt x="24" y="96"/>
                  </a:lnTo>
                  <a:lnTo>
                    <a:pt x="16" y="96"/>
                  </a:lnTo>
                  <a:lnTo>
                    <a:pt x="8"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7" name="Freeform 86"/>
            <p:cNvSpPr>
              <a:spLocks/>
            </p:cNvSpPr>
            <p:nvPr/>
          </p:nvSpPr>
          <p:spPr bwMode="auto">
            <a:xfrm>
              <a:off x="3544474" y="3641417"/>
              <a:ext cx="138754" cy="162811"/>
            </a:xfrm>
            <a:custGeom>
              <a:avLst/>
              <a:gdLst>
                <a:gd name="T0" fmla="*/ 2147483647 w 88"/>
                <a:gd name="T1" fmla="*/ 2147483647 h 96"/>
                <a:gd name="T2" fmla="*/ 2147483647 w 88"/>
                <a:gd name="T3" fmla="*/ 2147483647 h 96"/>
                <a:gd name="T4" fmla="*/ 2147483647 w 88"/>
                <a:gd name="T5" fmla="*/ 2147483647 h 96"/>
                <a:gd name="T6" fmla="*/ 2147483647 w 88"/>
                <a:gd name="T7" fmla="*/ 2147483647 h 96"/>
                <a:gd name="T8" fmla="*/ 2147483647 w 88"/>
                <a:gd name="T9" fmla="*/ 2147483647 h 96"/>
                <a:gd name="T10" fmla="*/ 2147483647 w 88"/>
                <a:gd name="T11" fmla="*/ 2147483647 h 96"/>
                <a:gd name="T12" fmla="*/ 2147483647 w 88"/>
                <a:gd name="T13" fmla="*/ 0 h 96"/>
                <a:gd name="T14" fmla="*/ 2147483647 w 88"/>
                <a:gd name="T15" fmla="*/ 0 h 96"/>
                <a:gd name="T16" fmla="*/ 2147483647 w 88"/>
                <a:gd name="T17" fmla="*/ 0 h 96"/>
                <a:gd name="T18" fmla="*/ 2147483647 w 88"/>
                <a:gd name="T19" fmla="*/ 0 h 96"/>
                <a:gd name="T20" fmla="*/ 2147483647 w 88"/>
                <a:gd name="T21" fmla="*/ 0 h 96"/>
                <a:gd name="T22" fmla="*/ 2147483647 w 88"/>
                <a:gd name="T23" fmla="*/ 0 h 96"/>
                <a:gd name="T24" fmla="*/ 2147483647 w 88"/>
                <a:gd name="T25" fmla="*/ 2147483647 h 96"/>
                <a:gd name="T26" fmla="*/ 2147483647 w 88"/>
                <a:gd name="T27" fmla="*/ 2147483647 h 96"/>
                <a:gd name="T28" fmla="*/ 2147483647 w 88"/>
                <a:gd name="T29" fmla="*/ 2147483647 h 96"/>
                <a:gd name="T30" fmla="*/ 2147483647 w 88"/>
                <a:gd name="T31" fmla="*/ 2147483647 h 96"/>
                <a:gd name="T32" fmla="*/ 0 w 88"/>
                <a:gd name="T33" fmla="*/ 2147483647 h 96"/>
                <a:gd name="T34" fmla="*/ 2147483647 w 88"/>
                <a:gd name="T35" fmla="*/ 2147483647 h 96"/>
                <a:gd name="T36" fmla="*/ 2147483647 w 88"/>
                <a:gd name="T37" fmla="*/ 2147483647 h 96"/>
                <a:gd name="T38" fmla="*/ 2147483647 w 88"/>
                <a:gd name="T39" fmla="*/ 2147483647 h 96"/>
                <a:gd name="T40" fmla="*/ 2147483647 w 88"/>
                <a:gd name="T41" fmla="*/ 2147483647 h 96"/>
                <a:gd name="T42" fmla="*/ 2147483647 w 88"/>
                <a:gd name="T43" fmla="*/ 2147483647 h 96"/>
                <a:gd name="T44" fmla="*/ 2147483647 w 88"/>
                <a:gd name="T45" fmla="*/ 2147483647 h 96"/>
                <a:gd name="T46" fmla="*/ 2147483647 w 88"/>
                <a:gd name="T47" fmla="*/ 2147483647 h 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8" h="96">
                  <a:moveTo>
                    <a:pt x="80" y="80"/>
                  </a:moveTo>
                  <a:lnTo>
                    <a:pt x="72" y="56"/>
                  </a:lnTo>
                  <a:lnTo>
                    <a:pt x="88" y="32"/>
                  </a:lnTo>
                  <a:lnTo>
                    <a:pt x="80" y="16"/>
                  </a:lnTo>
                  <a:lnTo>
                    <a:pt x="72" y="8"/>
                  </a:lnTo>
                  <a:lnTo>
                    <a:pt x="56" y="8"/>
                  </a:lnTo>
                  <a:lnTo>
                    <a:pt x="48" y="0"/>
                  </a:lnTo>
                  <a:lnTo>
                    <a:pt x="40" y="0"/>
                  </a:lnTo>
                  <a:lnTo>
                    <a:pt x="32" y="0"/>
                  </a:lnTo>
                  <a:lnTo>
                    <a:pt x="24" y="0"/>
                  </a:lnTo>
                  <a:lnTo>
                    <a:pt x="16" y="0"/>
                  </a:lnTo>
                  <a:lnTo>
                    <a:pt x="8" y="0"/>
                  </a:lnTo>
                  <a:lnTo>
                    <a:pt x="8" y="16"/>
                  </a:lnTo>
                  <a:lnTo>
                    <a:pt x="16" y="32"/>
                  </a:lnTo>
                  <a:lnTo>
                    <a:pt x="8" y="32"/>
                  </a:lnTo>
                  <a:lnTo>
                    <a:pt x="8" y="40"/>
                  </a:lnTo>
                  <a:lnTo>
                    <a:pt x="0" y="48"/>
                  </a:lnTo>
                  <a:lnTo>
                    <a:pt x="8" y="64"/>
                  </a:lnTo>
                  <a:lnTo>
                    <a:pt x="16" y="72"/>
                  </a:lnTo>
                  <a:lnTo>
                    <a:pt x="16" y="96"/>
                  </a:lnTo>
                  <a:lnTo>
                    <a:pt x="40" y="80"/>
                  </a:lnTo>
                  <a:lnTo>
                    <a:pt x="56" y="80"/>
                  </a:lnTo>
                  <a:lnTo>
                    <a:pt x="72" y="80"/>
                  </a:lnTo>
                  <a:lnTo>
                    <a:pt x="80" y="8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8" name="Freeform 87"/>
            <p:cNvSpPr>
              <a:spLocks/>
            </p:cNvSpPr>
            <p:nvPr/>
          </p:nvSpPr>
          <p:spPr bwMode="auto">
            <a:xfrm>
              <a:off x="3480236" y="3696144"/>
              <a:ext cx="88648" cy="108085"/>
            </a:xfrm>
            <a:custGeom>
              <a:avLst/>
              <a:gdLst>
                <a:gd name="T0" fmla="*/ 2147483647 w 56"/>
                <a:gd name="T1" fmla="*/ 2147483647 h 64"/>
                <a:gd name="T2" fmla="*/ 2147483647 w 56"/>
                <a:gd name="T3" fmla="*/ 2147483647 h 64"/>
                <a:gd name="T4" fmla="*/ 2147483647 w 56"/>
                <a:gd name="T5" fmla="*/ 2147483647 h 64"/>
                <a:gd name="T6" fmla="*/ 2147483647 w 56"/>
                <a:gd name="T7" fmla="*/ 2147483647 h 64"/>
                <a:gd name="T8" fmla="*/ 2147483647 w 56"/>
                <a:gd name="T9" fmla="*/ 2147483647 h 64"/>
                <a:gd name="T10" fmla="*/ 0 w 56"/>
                <a:gd name="T11" fmla="*/ 2147483647 h 64"/>
                <a:gd name="T12" fmla="*/ 2147483647 w 56"/>
                <a:gd name="T13" fmla="*/ 0 h 64"/>
                <a:gd name="T14" fmla="*/ 2147483647 w 56"/>
                <a:gd name="T15" fmla="*/ 0 h 64"/>
                <a:gd name="T16" fmla="*/ 2147483647 w 56"/>
                <a:gd name="T17" fmla="*/ 2147483647 h 64"/>
                <a:gd name="T18" fmla="*/ 2147483647 w 56"/>
                <a:gd name="T19" fmla="*/ 2147483647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 h="64">
                  <a:moveTo>
                    <a:pt x="40" y="16"/>
                  </a:moveTo>
                  <a:lnTo>
                    <a:pt x="48" y="32"/>
                  </a:lnTo>
                  <a:lnTo>
                    <a:pt x="56" y="40"/>
                  </a:lnTo>
                  <a:lnTo>
                    <a:pt x="56" y="64"/>
                  </a:lnTo>
                  <a:lnTo>
                    <a:pt x="48" y="56"/>
                  </a:lnTo>
                  <a:lnTo>
                    <a:pt x="0" y="24"/>
                  </a:lnTo>
                  <a:lnTo>
                    <a:pt x="16" y="0"/>
                  </a:lnTo>
                  <a:lnTo>
                    <a:pt x="24" y="0"/>
                  </a:lnTo>
                  <a:lnTo>
                    <a:pt x="32" y="16"/>
                  </a:lnTo>
                  <a:lnTo>
                    <a:pt x="4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89" name="Freeform 88"/>
            <p:cNvSpPr>
              <a:spLocks/>
            </p:cNvSpPr>
            <p:nvPr/>
          </p:nvSpPr>
          <p:spPr bwMode="auto">
            <a:xfrm>
              <a:off x="3365892" y="3478606"/>
              <a:ext cx="127191" cy="109453"/>
            </a:xfrm>
            <a:custGeom>
              <a:avLst/>
              <a:gdLst>
                <a:gd name="T0" fmla="*/ 2147483647 w 80"/>
                <a:gd name="T1" fmla="*/ 2147483647 h 64"/>
                <a:gd name="T2" fmla="*/ 2147483647 w 80"/>
                <a:gd name="T3" fmla="*/ 2147483647 h 64"/>
                <a:gd name="T4" fmla="*/ 2147483647 w 80"/>
                <a:gd name="T5" fmla="*/ 2147483647 h 64"/>
                <a:gd name="T6" fmla="*/ 2147483647 w 80"/>
                <a:gd name="T7" fmla="*/ 2147483647 h 64"/>
                <a:gd name="T8" fmla="*/ 2147483647 w 80"/>
                <a:gd name="T9" fmla="*/ 2147483647 h 64"/>
                <a:gd name="T10" fmla="*/ 2147483647 w 80"/>
                <a:gd name="T11" fmla="*/ 2147483647 h 64"/>
                <a:gd name="T12" fmla="*/ 2147483647 w 80"/>
                <a:gd name="T13" fmla="*/ 2147483647 h 64"/>
                <a:gd name="T14" fmla="*/ 2147483647 w 80"/>
                <a:gd name="T15" fmla="*/ 2147483647 h 64"/>
                <a:gd name="T16" fmla="*/ 2147483647 w 80"/>
                <a:gd name="T17" fmla="*/ 2147483647 h 64"/>
                <a:gd name="T18" fmla="*/ 2147483647 w 80"/>
                <a:gd name="T19" fmla="*/ 2147483647 h 64"/>
                <a:gd name="T20" fmla="*/ 2147483647 w 80"/>
                <a:gd name="T21" fmla="*/ 2147483647 h 64"/>
                <a:gd name="T22" fmla="*/ 0 w 80"/>
                <a:gd name="T23" fmla="*/ 2147483647 h 64"/>
                <a:gd name="T24" fmla="*/ 2147483647 w 80"/>
                <a:gd name="T25" fmla="*/ 2147483647 h 64"/>
                <a:gd name="T26" fmla="*/ 2147483647 w 80"/>
                <a:gd name="T27" fmla="*/ 2147483647 h 64"/>
                <a:gd name="T28" fmla="*/ 2147483647 w 80"/>
                <a:gd name="T29" fmla="*/ 0 h 64"/>
                <a:gd name="T30" fmla="*/ 2147483647 w 80"/>
                <a:gd name="T31" fmla="*/ 2147483647 h 64"/>
                <a:gd name="T32" fmla="*/ 2147483647 w 80"/>
                <a:gd name="T33" fmla="*/ 2147483647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0" h="64">
                  <a:moveTo>
                    <a:pt x="72" y="32"/>
                  </a:moveTo>
                  <a:lnTo>
                    <a:pt x="80" y="64"/>
                  </a:lnTo>
                  <a:lnTo>
                    <a:pt x="48" y="64"/>
                  </a:lnTo>
                  <a:lnTo>
                    <a:pt x="8" y="64"/>
                  </a:lnTo>
                  <a:lnTo>
                    <a:pt x="8" y="56"/>
                  </a:lnTo>
                  <a:lnTo>
                    <a:pt x="24" y="48"/>
                  </a:lnTo>
                  <a:lnTo>
                    <a:pt x="40" y="56"/>
                  </a:lnTo>
                  <a:lnTo>
                    <a:pt x="48" y="48"/>
                  </a:lnTo>
                  <a:lnTo>
                    <a:pt x="24" y="40"/>
                  </a:lnTo>
                  <a:lnTo>
                    <a:pt x="8" y="48"/>
                  </a:lnTo>
                  <a:lnTo>
                    <a:pt x="8" y="40"/>
                  </a:lnTo>
                  <a:lnTo>
                    <a:pt x="0" y="32"/>
                  </a:lnTo>
                  <a:lnTo>
                    <a:pt x="16" y="16"/>
                  </a:lnTo>
                  <a:lnTo>
                    <a:pt x="24" y="8"/>
                  </a:lnTo>
                  <a:lnTo>
                    <a:pt x="40" y="0"/>
                  </a:lnTo>
                  <a:lnTo>
                    <a:pt x="56" y="16"/>
                  </a:lnTo>
                  <a:lnTo>
                    <a:pt x="72" y="32"/>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0" name="Freeform 89"/>
            <p:cNvSpPr>
              <a:spLocks/>
            </p:cNvSpPr>
            <p:nvPr/>
          </p:nvSpPr>
          <p:spPr bwMode="auto">
            <a:xfrm>
              <a:off x="3378740" y="3207710"/>
              <a:ext cx="254382" cy="325623"/>
            </a:xfrm>
            <a:custGeom>
              <a:avLst/>
              <a:gdLst>
                <a:gd name="T0" fmla="*/ 2147483647 w 160"/>
                <a:gd name="T1" fmla="*/ 2147483647 h 192"/>
                <a:gd name="T2" fmla="*/ 2147483647 w 160"/>
                <a:gd name="T3" fmla="*/ 2147483647 h 192"/>
                <a:gd name="T4" fmla="*/ 2147483647 w 160"/>
                <a:gd name="T5" fmla="*/ 2147483647 h 192"/>
                <a:gd name="T6" fmla="*/ 2147483647 w 160"/>
                <a:gd name="T7" fmla="*/ 2147483647 h 192"/>
                <a:gd name="T8" fmla="*/ 2147483647 w 160"/>
                <a:gd name="T9" fmla="*/ 2147483647 h 192"/>
                <a:gd name="T10" fmla="*/ 2147483647 w 160"/>
                <a:gd name="T11" fmla="*/ 2147483647 h 192"/>
                <a:gd name="T12" fmla="*/ 2147483647 w 160"/>
                <a:gd name="T13" fmla="*/ 2147483647 h 192"/>
                <a:gd name="T14" fmla="*/ 2147483647 w 160"/>
                <a:gd name="T15" fmla="*/ 2147483647 h 192"/>
                <a:gd name="T16" fmla="*/ 0 w 160"/>
                <a:gd name="T17" fmla="*/ 2147483647 h 192"/>
                <a:gd name="T18" fmla="*/ 2147483647 w 160"/>
                <a:gd name="T19" fmla="*/ 2147483647 h 192"/>
                <a:gd name="T20" fmla="*/ 2147483647 w 160"/>
                <a:gd name="T21" fmla="*/ 2147483647 h 192"/>
                <a:gd name="T22" fmla="*/ 2147483647 w 160"/>
                <a:gd name="T23" fmla="*/ 2147483647 h 192"/>
                <a:gd name="T24" fmla="*/ 2147483647 w 160"/>
                <a:gd name="T25" fmla="*/ 2147483647 h 192"/>
                <a:gd name="T26" fmla="*/ 2147483647 w 160"/>
                <a:gd name="T27" fmla="*/ 2147483647 h 192"/>
                <a:gd name="T28" fmla="*/ 2147483647 w 160"/>
                <a:gd name="T29" fmla="*/ 2147483647 h 192"/>
                <a:gd name="T30" fmla="*/ 2147483647 w 160"/>
                <a:gd name="T31" fmla="*/ 0 h 192"/>
                <a:gd name="T32" fmla="*/ 2147483647 w 160"/>
                <a:gd name="T33" fmla="*/ 2147483647 h 192"/>
                <a:gd name="T34" fmla="*/ 2147483647 w 160"/>
                <a:gd name="T35" fmla="*/ 2147483647 h 192"/>
                <a:gd name="T36" fmla="*/ 2147483647 w 160"/>
                <a:gd name="T37" fmla="*/ 2147483647 h 192"/>
                <a:gd name="T38" fmla="*/ 2147483647 w 160"/>
                <a:gd name="T39" fmla="*/ 2147483647 h 192"/>
                <a:gd name="T40" fmla="*/ 2147483647 w 160"/>
                <a:gd name="T41" fmla="*/ 2147483647 h 192"/>
                <a:gd name="T42" fmla="*/ 2147483647 w 160"/>
                <a:gd name="T43" fmla="*/ 2147483647 h 192"/>
                <a:gd name="T44" fmla="*/ 2147483647 w 160"/>
                <a:gd name="T45" fmla="*/ 2147483647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60" h="192">
                  <a:moveTo>
                    <a:pt x="64" y="192"/>
                  </a:moveTo>
                  <a:lnTo>
                    <a:pt x="48" y="176"/>
                  </a:lnTo>
                  <a:lnTo>
                    <a:pt x="32" y="160"/>
                  </a:lnTo>
                  <a:lnTo>
                    <a:pt x="16" y="168"/>
                  </a:lnTo>
                  <a:lnTo>
                    <a:pt x="8" y="176"/>
                  </a:lnTo>
                  <a:lnTo>
                    <a:pt x="8" y="144"/>
                  </a:lnTo>
                  <a:lnTo>
                    <a:pt x="8" y="120"/>
                  </a:lnTo>
                  <a:lnTo>
                    <a:pt x="8" y="104"/>
                  </a:lnTo>
                  <a:lnTo>
                    <a:pt x="0" y="96"/>
                  </a:lnTo>
                  <a:lnTo>
                    <a:pt x="8" y="88"/>
                  </a:lnTo>
                  <a:lnTo>
                    <a:pt x="56" y="88"/>
                  </a:lnTo>
                  <a:lnTo>
                    <a:pt x="56" y="64"/>
                  </a:lnTo>
                  <a:lnTo>
                    <a:pt x="72" y="56"/>
                  </a:lnTo>
                  <a:lnTo>
                    <a:pt x="72" y="16"/>
                  </a:lnTo>
                  <a:lnTo>
                    <a:pt x="112" y="16"/>
                  </a:lnTo>
                  <a:lnTo>
                    <a:pt x="112" y="0"/>
                  </a:lnTo>
                  <a:lnTo>
                    <a:pt x="160" y="32"/>
                  </a:lnTo>
                  <a:lnTo>
                    <a:pt x="136" y="32"/>
                  </a:lnTo>
                  <a:lnTo>
                    <a:pt x="152" y="176"/>
                  </a:lnTo>
                  <a:lnTo>
                    <a:pt x="88" y="176"/>
                  </a:lnTo>
                  <a:lnTo>
                    <a:pt x="80" y="184"/>
                  </a:lnTo>
                  <a:lnTo>
                    <a:pt x="72" y="176"/>
                  </a:lnTo>
                  <a:lnTo>
                    <a:pt x="64" y="192"/>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1" name="Freeform 90"/>
            <p:cNvSpPr>
              <a:spLocks/>
            </p:cNvSpPr>
            <p:nvPr/>
          </p:nvSpPr>
          <p:spPr bwMode="auto">
            <a:xfrm>
              <a:off x="3378740" y="3194028"/>
              <a:ext cx="177297" cy="176493"/>
            </a:xfrm>
            <a:custGeom>
              <a:avLst/>
              <a:gdLst>
                <a:gd name="T0" fmla="*/ 2147483647 w 112"/>
                <a:gd name="T1" fmla="*/ 0 h 104"/>
                <a:gd name="T2" fmla="*/ 2147483647 w 112"/>
                <a:gd name="T3" fmla="*/ 2147483647 h 104"/>
                <a:gd name="T4" fmla="*/ 2147483647 w 112"/>
                <a:gd name="T5" fmla="*/ 2147483647 h 104"/>
                <a:gd name="T6" fmla="*/ 2147483647 w 112"/>
                <a:gd name="T7" fmla="*/ 2147483647 h 104"/>
                <a:gd name="T8" fmla="*/ 2147483647 w 112"/>
                <a:gd name="T9" fmla="*/ 2147483647 h 104"/>
                <a:gd name="T10" fmla="*/ 2147483647 w 112"/>
                <a:gd name="T11" fmla="*/ 2147483647 h 104"/>
                <a:gd name="T12" fmla="*/ 2147483647 w 112"/>
                <a:gd name="T13" fmla="*/ 2147483647 h 104"/>
                <a:gd name="T14" fmla="*/ 2147483647 w 112"/>
                <a:gd name="T15" fmla="*/ 2147483647 h 104"/>
                <a:gd name="T16" fmla="*/ 0 w 112"/>
                <a:gd name="T17" fmla="*/ 2147483647 h 104"/>
                <a:gd name="T18" fmla="*/ 0 w 112"/>
                <a:gd name="T19" fmla="*/ 2147483647 h 104"/>
                <a:gd name="T20" fmla="*/ 2147483647 w 112"/>
                <a:gd name="T21" fmla="*/ 2147483647 h 104"/>
                <a:gd name="T22" fmla="*/ 2147483647 w 112"/>
                <a:gd name="T23" fmla="*/ 2147483647 h 104"/>
                <a:gd name="T24" fmla="*/ 2147483647 w 112"/>
                <a:gd name="T25" fmla="*/ 2147483647 h 104"/>
                <a:gd name="T26" fmla="*/ 2147483647 w 112"/>
                <a:gd name="T27" fmla="*/ 0 h 104"/>
                <a:gd name="T28" fmla="*/ 2147483647 w 112"/>
                <a:gd name="T29" fmla="*/ 0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2" h="104">
                  <a:moveTo>
                    <a:pt x="112" y="0"/>
                  </a:moveTo>
                  <a:lnTo>
                    <a:pt x="112" y="8"/>
                  </a:lnTo>
                  <a:lnTo>
                    <a:pt x="112" y="24"/>
                  </a:lnTo>
                  <a:lnTo>
                    <a:pt x="72" y="24"/>
                  </a:lnTo>
                  <a:lnTo>
                    <a:pt x="72" y="64"/>
                  </a:lnTo>
                  <a:lnTo>
                    <a:pt x="56" y="72"/>
                  </a:lnTo>
                  <a:lnTo>
                    <a:pt x="56" y="96"/>
                  </a:lnTo>
                  <a:lnTo>
                    <a:pt x="8" y="96"/>
                  </a:lnTo>
                  <a:lnTo>
                    <a:pt x="0" y="104"/>
                  </a:lnTo>
                  <a:lnTo>
                    <a:pt x="0" y="88"/>
                  </a:lnTo>
                  <a:lnTo>
                    <a:pt x="32" y="48"/>
                  </a:lnTo>
                  <a:lnTo>
                    <a:pt x="40" y="24"/>
                  </a:lnTo>
                  <a:lnTo>
                    <a:pt x="48" y="16"/>
                  </a:lnTo>
                  <a:lnTo>
                    <a:pt x="56" y="0"/>
                  </a:lnTo>
                  <a:lnTo>
                    <a:pt x="11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2" name="Freeform 91"/>
            <p:cNvSpPr>
              <a:spLocks/>
            </p:cNvSpPr>
            <p:nvPr/>
          </p:nvSpPr>
          <p:spPr bwMode="auto">
            <a:xfrm>
              <a:off x="3887505" y="2950495"/>
              <a:ext cx="75801" cy="176493"/>
            </a:xfrm>
            <a:custGeom>
              <a:avLst/>
              <a:gdLst>
                <a:gd name="T0" fmla="*/ 2147483647 w 48"/>
                <a:gd name="T1" fmla="*/ 2147483647 h 104"/>
                <a:gd name="T2" fmla="*/ 2147483647 w 48"/>
                <a:gd name="T3" fmla="*/ 2147483647 h 104"/>
                <a:gd name="T4" fmla="*/ 2147483647 w 48"/>
                <a:gd name="T5" fmla="*/ 2147483647 h 104"/>
                <a:gd name="T6" fmla="*/ 2147483647 w 48"/>
                <a:gd name="T7" fmla="*/ 2147483647 h 104"/>
                <a:gd name="T8" fmla="*/ 2147483647 w 48"/>
                <a:gd name="T9" fmla="*/ 2147483647 h 104"/>
                <a:gd name="T10" fmla="*/ 2147483647 w 48"/>
                <a:gd name="T11" fmla="*/ 2147483647 h 104"/>
                <a:gd name="T12" fmla="*/ 2147483647 w 48"/>
                <a:gd name="T13" fmla="*/ 2147483647 h 104"/>
                <a:gd name="T14" fmla="*/ 0 w 48"/>
                <a:gd name="T15" fmla="*/ 2147483647 h 104"/>
                <a:gd name="T16" fmla="*/ 2147483647 w 48"/>
                <a:gd name="T17" fmla="*/ 2147483647 h 104"/>
                <a:gd name="T18" fmla="*/ 2147483647 w 48"/>
                <a:gd name="T19" fmla="*/ 2147483647 h 104"/>
                <a:gd name="T20" fmla="*/ 2147483647 w 48"/>
                <a:gd name="T21" fmla="*/ 2147483647 h 104"/>
                <a:gd name="T22" fmla="*/ 2147483647 w 48"/>
                <a:gd name="T23" fmla="*/ 0 h 104"/>
                <a:gd name="T24" fmla="*/ 2147483647 w 48"/>
                <a:gd name="T25" fmla="*/ 2147483647 h 104"/>
                <a:gd name="T26" fmla="*/ 2147483647 w 48"/>
                <a:gd name="T27" fmla="*/ 2147483647 h 104"/>
                <a:gd name="T28" fmla="*/ 2147483647 w 48"/>
                <a:gd name="T29" fmla="*/ 2147483647 h 104"/>
                <a:gd name="T30" fmla="*/ 2147483647 w 48"/>
                <a:gd name="T31" fmla="*/ 2147483647 h 104"/>
                <a:gd name="T32" fmla="*/ 2147483647 w 48"/>
                <a:gd name="T33" fmla="*/ 2147483647 h 104"/>
                <a:gd name="T34" fmla="*/ 2147483647 w 48"/>
                <a:gd name="T35" fmla="*/ 2147483647 h 104"/>
                <a:gd name="T36" fmla="*/ 2147483647 w 48"/>
                <a:gd name="T37" fmla="*/ 2147483647 h 104"/>
                <a:gd name="T38" fmla="*/ 2147483647 w 48"/>
                <a:gd name="T39" fmla="*/ 2147483647 h 104"/>
                <a:gd name="T40" fmla="*/ 2147483647 w 48"/>
                <a:gd name="T41" fmla="*/ 2147483647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104">
                  <a:moveTo>
                    <a:pt x="48" y="64"/>
                  </a:moveTo>
                  <a:lnTo>
                    <a:pt x="48" y="80"/>
                  </a:lnTo>
                  <a:lnTo>
                    <a:pt x="32" y="88"/>
                  </a:lnTo>
                  <a:lnTo>
                    <a:pt x="32" y="104"/>
                  </a:lnTo>
                  <a:lnTo>
                    <a:pt x="24" y="104"/>
                  </a:lnTo>
                  <a:lnTo>
                    <a:pt x="24" y="80"/>
                  </a:lnTo>
                  <a:lnTo>
                    <a:pt x="8" y="72"/>
                  </a:lnTo>
                  <a:lnTo>
                    <a:pt x="0" y="56"/>
                  </a:lnTo>
                  <a:lnTo>
                    <a:pt x="16" y="40"/>
                  </a:lnTo>
                  <a:lnTo>
                    <a:pt x="16" y="16"/>
                  </a:lnTo>
                  <a:lnTo>
                    <a:pt x="16" y="8"/>
                  </a:lnTo>
                  <a:lnTo>
                    <a:pt x="32" y="0"/>
                  </a:lnTo>
                  <a:lnTo>
                    <a:pt x="32" y="8"/>
                  </a:lnTo>
                  <a:lnTo>
                    <a:pt x="40" y="8"/>
                  </a:lnTo>
                  <a:lnTo>
                    <a:pt x="48" y="8"/>
                  </a:lnTo>
                  <a:lnTo>
                    <a:pt x="40" y="16"/>
                  </a:lnTo>
                  <a:lnTo>
                    <a:pt x="48" y="32"/>
                  </a:lnTo>
                  <a:lnTo>
                    <a:pt x="32" y="48"/>
                  </a:lnTo>
                  <a:lnTo>
                    <a:pt x="32" y="56"/>
                  </a:lnTo>
                  <a:lnTo>
                    <a:pt x="48" y="56"/>
                  </a:lnTo>
                  <a:lnTo>
                    <a:pt x="48"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3" name="Freeform 92"/>
            <p:cNvSpPr>
              <a:spLocks/>
            </p:cNvSpPr>
            <p:nvPr/>
          </p:nvSpPr>
          <p:spPr bwMode="auto">
            <a:xfrm>
              <a:off x="3568884" y="2787684"/>
              <a:ext cx="241535" cy="203856"/>
            </a:xfrm>
            <a:custGeom>
              <a:avLst/>
              <a:gdLst>
                <a:gd name="T0" fmla="*/ 2147483647 w 152"/>
                <a:gd name="T1" fmla="*/ 2147483647 h 120"/>
                <a:gd name="T2" fmla="*/ 2147483647 w 152"/>
                <a:gd name="T3" fmla="*/ 2147483647 h 120"/>
                <a:gd name="T4" fmla="*/ 2147483647 w 152"/>
                <a:gd name="T5" fmla="*/ 2147483647 h 120"/>
                <a:gd name="T6" fmla="*/ 2147483647 w 152"/>
                <a:gd name="T7" fmla="*/ 2147483647 h 120"/>
                <a:gd name="T8" fmla="*/ 2147483647 w 152"/>
                <a:gd name="T9" fmla="*/ 2147483647 h 120"/>
                <a:gd name="T10" fmla="*/ 2147483647 w 152"/>
                <a:gd name="T11" fmla="*/ 2147483647 h 120"/>
                <a:gd name="T12" fmla="*/ 2147483647 w 152"/>
                <a:gd name="T13" fmla="*/ 2147483647 h 120"/>
                <a:gd name="T14" fmla="*/ 2147483647 w 152"/>
                <a:gd name="T15" fmla="*/ 2147483647 h 120"/>
                <a:gd name="T16" fmla="*/ 2147483647 w 152"/>
                <a:gd name="T17" fmla="*/ 2147483647 h 120"/>
                <a:gd name="T18" fmla="*/ 2147483647 w 152"/>
                <a:gd name="T19" fmla="*/ 2147483647 h 120"/>
                <a:gd name="T20" fmla="*/ 2147483647 w 152"/>
                <a:gd name="T21" fmla="*/ 2147483647 h 120"/>
                <a:gd name="T22" fmla="*/ 2147483647 w 152"/>
                <a:gd name="T23" fmla="*/ 2147483647 h 120"/>
                <a:gd name="T24" fmla="*/ 2147483647 w 152"/>
                <a:gd name="T25" fmla="*/ 2147483647 h 120"/>
                <a:gd name="T26" fmla="*/ 2147483647 w 152"/>
                <a:gd name="T27" fmla="*/ 2147483647 h 120"/>
                <a:gd name="T28" fmla="*/ 2147483647 w 152"/>
                <a:gd name="T29" fmla="*/ 2147483647 h 120"/>
                <a:gd name="T30" fmla="*/ 2147483647 w 152"/>
                <a:gd name="T31" fmla="*/ 2147483647 h 120"/>
                <a:gd name="T32" fmla="*/ 2147483647 w 152"/>
                <a:gd name="T33" fmla="*/ 2147483647 h 120"/>
                <a:gd name="T34" fmla="*/ 0 w 152"/>
                <a:gd name="T35" fmla="*/ 2147483647 h 120"/>
                <a:gd name="T36" fmla="*/ 2147483647 w 152"/>
                <a:gd name="T37" fmla="*/ 2147483647 h 120"/>
                <a:gd name="T38" fmla="*/ 2147483647 w 152"/>
                <a:gd name="T39" fmla="*/ 0 h 120"/>
                <a:gd name="T40" fmla="*/ 2147483647 w 152"/>
                <a:gd name="T41" fmla="*/ 2147483647 h 120"/>
                <a:gd name="T42" fmla="*/ 2147483647 w 152"/>
                <a:gd name="T43" fmla="*/ 2147483647 h 120"/>
                <a:gd name="T44" fmla="*/ 2147483647 w 152"/>
                <a:gd name="T45" fmla="*/ 2147483647 h 120"/>
                <a:gd name="T46" fmla="*/ 2147483647 w 152"/>
                <a:gd name="T47" fmla="*/ 2147483647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2" h="120">
                  <a:moveTo>
                    <a:pt x="112" y="16"/>
                  </a:moveTo>
                  <a:lnTo>
                    <a:pt x="152" y="16"/>
                  </a:lnTo>
                  <a:lnTo>
                    <a:pt x="152" y="32"/>
                  </a:lnTo>
                  <a:lnTo>
                    <a:pt x="128" y="40"/>
                  </a:lnTo>
                  <a:lnTo>
                    <a:pt x="104" y="64"/>
                  </a:lnTo>
                  <a:lnTo>
                    <a:pt x="112" y="80"/>
                  </a:lnTo>
                  <a:lnTo>
                    <a:pt x="80" y="104"/>
                  </a:lnTo>
                  <a:lnTo>
                    <a:pt x="56" y="104"/>
                  </a:lnTo>
                  <a:lnTo>
                    <a:pt x="40" y="120"/>
                  </a:lnTo>
                  <a:lnTo>
                    <a:pt x="24" y="96"/>
                  </a:lnTo>
                  <a:lnTo>
                    <a:pt x="24" y="80"/>
                  </a:lnTo>
                  <a:lnTo>
                    <a:pt x="24" y="64"/>
                  </a:lnTo>
                  <a:lnTo>
                    <a:pt x="32" y="56"/>
                  </a:lnTo>
                  <a:lnTo>
                    <a:pt x="32" y="48"/>
                  </a:lnTo>
                  <a:lnTo>
                    <a:pt x="40" y="32"/>
                  </a:lnTo>
                  <a:lnTo>
                    <a:pt x="32" y="32"/>
                  </a:lnTo>
                  <a:lnTo>
                    <a:pt x="8" y="32"/>
                  </a:lnTo>
                  <a:lnTo>
                    <a:pt x="0" y="16"/>
                  </a:lnTo>
                  <a:lnTo>
                    <a:pt x="8" y="8"/>
                  </a:lnTo>
                  <a:lnTo>
                    <a:pt x="16" y="0"/>
                  </a:lnTo>
                  <a:lnTo>
                    <a:pt x="64" y="8"/>
                  </a:lnTo>
                  <a:lnTo>
                    <a:pt x="88" y="8"/>
                  </a:lnTo>
                  <a:lnTo>
                    <a:pt x="96" y="8"/>
                  </a:lnTo>
                  <a:lnTo>
                    <a:pt x="112"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4" name="Freeform 93"/>
            <p:cNvSpPr>
              <a:spLocks/>
            </p:cNvSpPr>
            <p:nvPr/>
          </p:nvSpPr>
          <p:spPr bwMode="auto">
            <a:xfrm>
              <a:off x="3556037" y="2842411"/>
              <a:ext cx="77085" cy="121766"/>
            </a:xfrm>
            <a:custGeom>
              <a:avLst/>
              <a:gdLst>
                <a:gd name="T0" fmla="*/ 2147483647 w 48"/>
                <a:gd name="T1" fmla="*/ 2147483647 h 72"/>
                <a:gd name="T2" fmla="*/ 2147483647 w 48"/>
                <a:gd name="T3" fmla="*/ 2147483647 h 72"/>
                <a:gd name="T4" fmla="*/ 2147483647 w 48"/>
                <a:gd name="T5" fmla="*/ 2147483647 h 72"/>
                <a:gd name="T6" fmla="*/ 2147483647 w 48"/>
                <a:gd name="T7" fmla="*/ 2147483647 h 72"/>
                <a:gd name="T8" fmla="*/ 2147483647 w 48"/>
                <a:gd name="T9" fmla="*/ 0 h 72"/>
                <a:gd name="T10" fmla="*/ 2147483647 w 48"/>
                <a:gd name="T11" fmla="*/ 0 h 72"/>
                <a:gd name="T12" fmla="*/ 2147483647 w 48"/>
                <a:gd name="T13" fmla="*/ 0 h 72"/>
                <a:gd name="T14" fmla="*/ 2147483647 w 48"/>
                <a:gd name="T15" fmla="*/ 2147483647 h 72"/>
                <a:gd name="T16" fmla="*/ 0 w 48"/>
                <a:gd name="T17" fmla="*/ 2147483647 h 72"/>
                <a:gd name="T18" fmla="*/ 2147483647 w 48"/>
                <a:gd name="T19" fmla="*/ 2147483647 h 72"/>
                <a:gd name="T20" fmla="*/ 2147483647 w 48"/>
                <a:gd name="T21" fmla="*/ 2147483647 h 72"/>
                <a:gd name="T22" fmla="*/ 2147483647 w 48"/>
                <a:gd name="T23" fmla="*/ 2147483647 h 72"/>
                <a:gd name="T24" fmla="*/ 2147483647 w 48"/>
                <a:gd name="T25" fmla="*/ 2147483647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72">
                  <a:moveTo>
                    <a:pt x="32" y="48"/>
                  </a:moveTo>
                  <a:lnTo>
                    <a:pt x="32" y="32"/>
                  </a:lnTo>
                  <a:lnTo>
                    <a:pt x="40" y="24"/>
                  </a:lnTo>
                  <a:lnTo>
                    <a:pt x="40" y="16"/>
                  </a:lnTo>
                  <a:lnTo>
                    <a:pt x="48" y="0"/>
                  </a:lnTo>
                  <a:lnTo>
                    <a:pt x="40" y="0"/>
                  </a:lnTo>
                  <a:lnTo>
                    <a:pt x="16" y="0"/>
                  </a:lnTo>
                  <a:lnTo>
                    <a:pt x="16" y="8"/>
                  </a:lnTo>
                  <a:lnTo>
                    <a:pt x="0" y="40"/>
                  </a:lnTo>
                  <a:lnTo>
                    <a:pt x="8" y="48"/>
                  </a:lnTo>
                  <a:lnTo>
                    <a:pt x="8" y="72"/>
                  </a:lnTo>
                  <a:lnTo>
                    <a:pt x="32" y="64"/>
                  </a:lnTo>
                  <a:lnTo>
                    <a:pt x="32" y="4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5" name="Freeform 94"/>
            <p:cNvSpPr>
              <a:spLocks/>
            </p:cNvSpPr>
            <p:nvPr/>
          </p:nvSpPr>
          <p:spPr bwMode="auto">
            <a:xfrm>
              <a:off x="3671665" y="2597510"/>
              <a:ext cx="228687" cy="217538"/>
            </a:xfrm>
            <a:custGeom>
              <a:avLst/>
              <a:gdLst>
                <a:gd name="T0" fmla="*/ 2147483647 w 144"/>
                <a:gd name="T1" fmla="*/ 2147483647 h 128"/>
                <a:gd name="T2" fmla="*/ 2147483647 w 144"/>
                <a:gd name="T3" fmla="*/ 2147483647 h 128"/>
                <a:gd name="T4" fmla="*/ 2147483647 w 144"/>
                <a:gd name="T5" fmla="*/ 2147483647 h 128"/>
                <a:gd name="T6" fmla="*/ 2147483647 w 144"/>
                <a:gd name="T7" fmla="*/ 2147483647 h 128"/>
                <a:gd name="T8" fmla="*/ 2147483647 w 144"/>
                <a:gd name="T9" fmla="*/ 2147483647 h 128"/>
                <a:gd name="T10" fmla="*/ 2147483647 w 144"/>
                <a:gd name="T11" fmla="*/ 2147483647 h 128"/>
                <a:gd name="T12" fmla="*/ 2147483647 w 144"/>
                <a:gd name="T13" fmla="*/ 2147483647 h 128"/>
                <a:gd name="T14" fmla="*/ 2147483647 w 144"/>
                <a:gd name="T15" fmla="*/ 2147483647 h 128"/>
                <a:gd name="T16" fmla="*/ 2147483647 w 144"/>
                <a:gd name="T17" fmla="*/ 0 h 128"/>
                <a:gd name="T18" fmla="*/ 2147483647 w 144"/>
                <a:gd name="T19" fmla="*/ 2147483647 h 128"/>
                <a:gd name="T20" fmla="*/ 2147483647 w 144"/>
                <a:gd name="T21" fmla="*/ 2147483647 h 128"/>
                <a:gd name="T22" fmla="*/ 2147483647 w 144"/>
                <a:gd name="T23" fmla="*/ 2147483647 h 128"/>
                <a:gd name="T24" fmla="*/ 2147483647 w 144"/>
                <a:gd name="T25" fmla="*/ 2147483647 h 128"/>
                <a:gd name="T26" fmla="*/ 2147483647 w 144"/>
                <a:gd name="T27" fmla="*/ 2147483647 h 128"/>
                <a:gd name="T28" fmla="*/ 2147483647 w 144"/>
                <a:gd name="T29" fmla="*/ 2147483647 h 128"/>
                <a:gd name="T30" fmla="*/ 2147483647 w 144"/>
                <a:gd name="T31" fmla="*/ 2147483647 h 128"/>
                <a:gd name="T32" fmla="*/ 2147483647 w 144"/>
                <a:gd name="T33" fmla="*/ 2147483647 h 128"/>
                <a:gd name="T34" fmla="*/ 2147483647 w 144"/>
                <a:gd name="T35" fmla="*/ 2147483647 h 128"/>
                <a:gd name="T36" fmla="*/ 2147483647 w 144"/>
                <a:gd name="T37" fmla="*/ 2147483647 h 128"/>
                <a:gd name="T38" fmla="*/ 0 w 144"/>
                <a:gd name="T39" fmla="*/ 2147483647 h 128"/>
                <a:gd name="T40" fmla="*/ 0 w 144"/>
                <a:gd name="T41" fmla="*/ 2147483647 h 128"/>
                <a:gd name="T42" fmla="*/ 2147483647 w 144"/>
                <a:gd name="T43" fmla="*/ 2147483647 h 128"/>
                <a:gd name="T44" fmla="*/ 2147483647 w 144"/>
                <a:gd name="T45" fmla="*/ 2147483647 h 128"/>
                <a:gd name="T46" fmla="*/ 2147483647 w 144"/>
                <a:gd name="T47" fmla="*/ 2147483647 h 128"/>
                <a:gd name="T48" fmla="*/ 2147483647 w 144"/>
                <a:gd name="T49" fmla="*/ 2147483647 h 128"/>
                <a:gd name="T50" fmla="*/ 2147483647 w 144"/>
                <a:gd name="T51" fmla="*/ 2147483647 h 128"/>
                <a:gd name="T52" fmla="*/ 2147483647 w 144"/>
                <a:gd name="T53" fmla="*/ 2147483647 h 128"/>
                <a:gd name="T54" fmla="*/ 2147483647 w 144"/>
                <a:gd name="T55" fmla="*/ 2147483647 h 128"/>
                <a:gd name="T56" fmla="*/ 2147483647 w 144"/>
                <a:gd name="T57" fmla="*/ 2147483647 h 128"/>
                <a:gd name="T58" fmla="*/ 2147483647 w 144"/>
                <a:gd name="T59" fmla="*/ 2147483647 h 128"/>
                <a:gd name="T60" fmla="*/ 2147483647 w 144"/>
                <a:gd name="T61" fmla="*/ 2147483647 h 128"/>
                <a:gd name="T62" fmla="*/ 2147483647 w 144"/>
                <a:gd name="T63" fmla="*/ 2147483647 h 128"/>
                <a:gd name="T64" fmla="*/ 2147483647 w 144"/>
                <a:gd name="T65" fmla="*/ 2147483647 h 128"/>
                <a:gd name="T66" fmla="*/ 2147483647 w 144"/>
                <a:gd name="T67" fmla="*/ 2147483647 h 128"/>
                <a:gd name="T68" fmla="*/ 2147483647 w 144"/>
                <a:gd name="T69" fmla="*/ 2147483647 h 128"/>
                <a:gd name="T70" fmla="*/ 2147483647 w 144"/>
                <a:gd name="T71" fmla="*/ 2147483647 h 128"/>
                <a:gd name="T72" fmla="*/ 2147483647 w 144"/>
                <a:gd name="T73" fmla="*/ 2147483647 h 128"/>
                <a:gd name="T74" fmla="*/ 2147483647 w 144"/>
                <a:gd name="T75" fmla="*/ 2147483647 h 1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4" h="128">
                  <a:moveTo>
                    <a:pt x="144" y="56"/>
                  </a:moveTo>
                  <a:lnTo>
                    <a:pt x="144" y="40"/>
                  </a:lnTo>
                  <a:lnTo>
                    <a:pt x="128" y="24"/>
                  </a:lnTo>
                  <a:lnTo>
                    <a:pt x="120" y="24"/>
                  </a:lnTo>
                  <a:lnTo>
                    <a:pt x="112" y="24"/>
                  </a:lnTo>
                  <a:lnTo>
                    <a:pt x="112" y="16"/>
                  </a:lnTo>
                  <a:lnTo>
                    <a:pt x="104" y="24"/>
                  </a:lnTo>
                  <a:lnTo>
                    <a:pt x="88" y="8"/>
                  </a:lnTo>
                  <a:lnTo>
                    <a:pt x="88" y="0"/>
                  </a:lnTo>
                  <a:lnTo>
                    <a:pt x="80" y="8"/>
                  </a:lnTo>
                  <a:lnTo>
                    <a:pt x="72" y="16"/>
                  </a:lnTo>
                  <a:lnTo>
                    <a:pt x="56" y="24"/>
                  </a:lnTo>
                  <a:lnTo>
                    <a:pt x="56" y="32"/>
                  </a:lnTo>
                  <a:lnTo>
                    <a:pt x="40" y="32"/>
                  </a:lnTo>
                  <a:lnTo>
                    <a:pt x="40" y="24"/>
                  </a:lnTo>
                  <a:lnTo>
                    <a:pt x="32" y="24"/>
                  </a:lnTo>
                  <a:lnTo>
                    <a:pt x="40" y="40"/>
                  </a:lnTo>
                  <a:lnTo>
                    <a:pt x="24" y="40"/>
                  </a:lnTo>
                  <a:lnTo>
                    <a:pt x="16" y="40"/>
                  </a:lnTo>
                  <a:lnTo>
                    <a:pt x="0" y="40"/>
                  </a:lnTo>
                  <a:lnTo>
                    <a:pt x="0" y="48"/>
                  </a:lnTo>
                  <a:lnTo>
                    <a:pt x="24" y="56"/>
                  </a:lnTo>
                  <a:lnTo>
                    <a:pt x="40" y="72"/>
                  </a:lnTo>
                  <a:lnTo>
                    <a:pt x="40" y="80"/>
                  </a:lnTo>
                  <a:lnTo>
                    <a:pt x="32" y="112"/>
                  </a:lnTo>
                  <a:lnTo>
                    <a:pt x="32" y="120"/>
                  </a:lnTo>
                  <a:lnTo>
                    <a:pt x="48" y="128"/>
                  </a:lnTo>
                  <a:lnTo>
                    <a:pt x="88" y="128"/>
                  </a:lnTo>
                  <a:lnTo>
                    <a:pt x="96" y="120"/>
                  </a:lnTo>
                  <a:lnTo>
                    <a:pt x="128" y="120"/>
                  </a:lnTo>
                  <a:lnTo>
                    <a:pt x="144" y="112"/>
                  </a:lnTo>
                  <a:lnTo>
                    <a:pt x="128" y="96"/>
                  </a:lnTo>
                  <a:lnTo>
                    <a:pt x="136" y="80"/>
                  </a:lnTo>
                  <a:lnTo>
                    <a:pt x="128" y="72"/>
                  </a:lnTo>
                  <a:lnTo>
                    <a:pt x="128" y="80"/>
                  </a:lnTo>
                  <a:lnTo>
                    <a:pt x="120" y="72"/>
                  </a:lnTo>
                  <a:lnTo>
                    <a:pt x="136" y="56"/>
                  </a:lnTo>
                  <a:lnTo>
                    <a:pt x="144" y="5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6" name="Freeform 95"/>
            <p:cNvSpPr>
              <a:spLocks/>
            </p:cNvSpPr>
            <p:nvPr/>
          </p:nvSpPr>
          <p:spPr bwMode="auto">
            <a:xfrm>
              <a:off x="3874657" y="2706963"/>
              <a:ext cx="228687" cy="229851"/>
            </a:xfrm>
            <a:custGeom>
              <a:avLst/>
              <a:gdLst>
                <a:gd name="T0" fmla="*/ 0 w 144"/>
                <a:gd name="T1" fmla="*/ 2147483647 h 136"/>
                <a:gd name="T2" fmla="*/ 2147483647 w 144"/>
                <a:gd name="T3" fmla="*/ 2147483647 h 136"/>
                <a:gd name="T4" fmla="*/ 2147483647 w 144"/>
                <a:gd name="T5" fmla="*/ 2147483647 h 136"/>
                <a:gd name="T6" fmla="*/ 2147483647 w 144"/>
                <a:gd name="T7" fmla="*/ 2147483647 h 136"/>
                <a:gd name="T8" fmla="*/ 2147483647 w 144"/>
                <a:gd name="T9" fmla="*/ 2147483647 h 136"/>
                <a:gd name="T10" fmla="*/ 2147483647 w 144"/>
                <a:gd name="T11" fmla="*/ 2147483647 h 136"/>
                <a:gd name="T12" fmla="*/ 2147483647 w 144"/>
                <a:gd name="T13" fmla="*/ 0 h 136"/>
                <a:gd name="T14" fmla="*/ 2147483647 w 144"/>
                <a:gd name="T15" fmla="*/ 0 h 136"/>
                <a:gd name="T16" fmla="*/ 2147483647 w 144"/>
                <a:gd name="T17" fmla="*/ 0 h 136"/>
                <a:gd name="T18" fmla="*/ 2147483647 w 144"/>
                <a:gd name="T19" fmla="*/ 2147483647 h 136"/>
                <a:gd name="T20" fmla="*/ 2147483647 w 144"/>
                <a:gd name="T21" fmla="*/ 2147483647 h 136"/>
                <a:gd name="T22" fmla="*/ 2147483647 w 144"/>
                <a:gd name="T23" fmla="*/ 2147483647 h 136"/>
                <a:gd name="T24" fmla="*/ 2147483647 w 144"/>
                <a:gd name="T25" fmla="*/ 2147483647 h 136"/>
                <a:gd name="T26" fmla="*/ 2147483647 w 144"/>
                <a:gd name="T27" fmla="*/ 2147483647 h 136"/>
                <a:gd name="T28" fmla="*/ 2147483647 w 144"/>
                <a:gd name="T29" fmla="*/ 2147483647 h 136"/>
                <a:gd name="T30" fmla="*/ 2147483647 w 144"/>
                <a:gd name="T31" fmla="*/ 2147483647 h 136"/>
                <a:gd name="T32" fmla="*/ 2147483647 w 144"/>
                <a:gd name="T33" fmla="*/ 2147483647 h 136"/>
                <a:gd name="T34" fmla="*/ 2147483647 w 144"/>
                <a:gd name="T35" fmla="*/ 2147483647 h 136"/>
                <a:gd name="T36" fmla="*/ 2147483647 w 144"/>
                <a:gd name="T37" fmla="*/ 2147483647 h 136"/>
                <a:gd name="T38" fmla="*/ 2147483647 w 144"/>
                <a:gd name="T39" fmla="*/ 2147483647 h 136"/>
                <a:gd name="T40" fmla="*/ 2147483647 w 144"/>
                <a:gd name="T41" fmla="*/ 2147483647 h 136"/>
                <a:gd name="T42" fmla="*/ 2147483647 w 144"/>
                <a:gd name="T43" fmla="*/ 2147483647 h 136"/>
                <a:gd name="T44" fmla="*/ 2147483647 w 144"/>
                <a:gd name="T45" fmla="*/ 2147483647 h 136"/>
                <a:gd name="T46" fmla="*/ 2147483647 w 144"/>
                <a:gd name="T47" fmla="*/ 2147483647 h 136"/>
                <a:gd name="T48" fmla="*/ 2147483647 w 144"/>
                <a:gd name="T49" fmla="*/ 2147483647 h 136"/>
                <a:gd name="T50" fmla="*/ 2147483647 w 144"/>
                <a:gd name="T51" fmla="*/ 2147483647 h 136"/>
                <a:gd name="T52" fmla="*/ 2147483647 w 144"/>
                <a:gd name="T53" fmla="*/ 2147483647 h 136"/>
                <a:gd name="T54" fmla="*/ 2147483647 w 144"/>
                <a:gd name="T55" fmla="*/ 2147483647 h 136"/>
                <a:gd name="T56" fmla="*/ 2147483647 w 144"/>
                <a:gd name="T57" fmla="*/ 2147483647 h 136"/>
                <a:gd name="T58" fmla="*/ 2147483647 w 144"/>
                <a:gd name="T59" fmla="*/ 2147483647 h 136"/>
                <a:gd name="T60" fmla="*/ 2147483647 w 144"/>
                <a:gd name="T61" fmla="*/ 2147483647 h 136"/>
                <a:gd name="T62" fmla="*/ 2147483647 w 144"/>
                <a:gd name="T63" fmla="*/ 2147483647 h 136"/>
                <a:gd name="T64" fmla="*/ 2147483647 w 144"/>
                <a:gd name="T65" fmla="*/ 2147483647 h 136"/>
                <a:gd name="T66" fmla="*/ 2147483647 w 144"/>
                <a:gd name="T67" fmla="*/ 2147483647 h 136"/>
                <a:gd name="T68" fmla="*/ 2147483647 w 144"/>
                <a:gd name="T69" fmla="*/ 2147483647 h 136"/>
                <a:gd name="T70" fmla="*/ 2147483647 w 144"/>
                <a:gd name="T71" fmla="*/ 2147483647 h 136"/>
                <a:gd name="T72" fmla="*/ 2147483647 w 144"/>
                <a:gd name="T73" fmla="*/ 2147483647 h 136"/>
                <a:gd name="T74" fmla="*/ 0 w 144"/>
                <a:gd name="T75" fmla="*/ 2147483647 h 1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4" h="136">
                  <a:moveTo>
                    <a:pt x="0" y="32"/>
                  </a:moveTo>
                  <a:lnTo>
                    <a:pt x="8" y="16"/>
                  </a:lnTo>
                  <a:lnTo>
                    <a:pt x="24" y="8"/>
                  </a:lnTo>
                  <a:lnTo>
                    <a:pt x="32" y="16"/>
                  </a:lnTo>
                  <a:lnTo>
                    <a:pt x="32" y="8"/>
                  </a:lnTo>
                  <a:lnTo>
                    <a:pt x="40" y="8"/>
                  </a:lnTo>
                  <a:lnTo>
                    <a:pt x="48" y="0"/>
                  </a:lnTo>
                  <a:lnTo>
                    <a:pt x="64" y="0"/>
                  </a:lnTo>
                  <a:lnTo>
                    <a:pt x="72" y="0"/>
                  </a:lnTo>
                  <a:lnTo>
                    <a:pt x="88" y="8"/>
                  </a:lnTo>
                  <a:lnTo>
                    <a:pt x="88" y="16"/>
                  </a:lnTo>
                  <a:lnTo>
                    <a:pt x="88" y="24"/>
                  </a:lnTo>
                  <a:lnTo>
                    <a:pt x="80" y="16"/>
                  </a:lnTo>
                  <a:lnTo>
                    <a:pt x="72" y="24"/>
                  </a:lnTo>
                  <a:lnTo>
                    <a:pt x="72" y="40"/>
                  </a:lnTo>
                  <a:lnTo>
                    <a:pt x="88" y="56"/>
                  </a:lnTo>
                  <a:lnTo>
                    <a:pt x="96" y="72"/>
                  </a:lnTo>
                  <a:lnTo>
                    <a:pt x="104" y="80"/>
                  </a:lnTo>
                  <a:lnTo>
                    <a:pt x="120" y="80"/>
                  </a:lnTo>
                  <a:lnTo>
                    <a:pt x="112" y="80"/>
                  </a:lnTo>
                  <a:lnTo>
                    <a:pt x="144" y="104"/>
                  </a:lnTo>
                  <a:lnTo>
                    <a:pt x="128" y="96"/>
                  </a:lnTo>
                  <a:lnTo>
                    <a:pt x="120" y="112"/>
                  </a:lnTo>
                  <a:lnTo>
                    <a:pt x="128" y="112"/>
                  </a:lnTo>
                  <a:lnTo>
                    <a:pt x="128" y="120"/>
                  </a:lnTo>
                  <a:lnTo>
                    <a:pt x="120" y="120"/>
                  </a:lnTo>
                  <a:lnTo>
                    <a:pt x="120" y="136"/>
                  </a:lnTo>
                  <a:lnTo>
                    <a:pt x="112" y="136"/>
                  </a:lnTo>
                  <a:lnTo>
                    <a:pt x="120" y="120"/>
                  </a:lnTo>
                  <a:lnTo>
                    <a:pt x="112" y="104"/>
                  </a:lnTo>
                  <a:lnTo>
                    <a:pt x="88" y="88"/>
                  </a:lnTo>
                  <a:lnTo>
                    <a:pt x="72" y="80"/>
                  </a:lnTo>
                  <a:lnTo>
                    <a:pt x="64" y="72"/>
                  </a:lnTo>
                  <a:lnTo>
                    <a:pt x="56" y="72"/>
                  </a:lnTo>
                  <a:lnTo>
                    <a:pt x="40" y="48"/>
                  </a:lnTo>
                  <a:lnTo>
                    <a:pt x="24" y="40"/>
                  </a:lnTo>
                  <a:lnTo>
                    <a:pt x="16" y="48"/>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7" name="Freeform 96"/>
            <p:cNvSpPr>
              <a:spLocks/>
            </p:cNvSpPr>
            <p:nvPr/>
          </p:nvSpPr>
          <p:spPr bwMode="auto">
            <a:xfrm>
              <a:off x="4180431" y="2774003"/>
              <a:ext cx="127191" cy="82090"/>
            </a:xfrm>
            <a:custGeom>
              <a:avLst/>
              <a:gdLst>
                <a:gd name="T0" fmla="*/ 2147483647 w 80"/>
                <a:gd name="T1" fmla="*/ 0 h 48"/>
                <a:gd name="T2" fmla="*/ 2147483647 w 80"/>
                <a:gd name="T3" fmla="*/ 2147483647 h 48"/>
                <a:gd name="T4" fmla="*/ 2147483647 w 80"/>
                <a:gd name="T5" fmla="*/ 2147483647 h 48"/>
                <a:gd name="T6" fmla="*/ 2147483647 w 80"/>
                <a:gd name="T7" fmla="*/ 0 h 48"/>
                <a:gd name="T8" fmla="*/ 0 w 80"/>
                <a:gd name="T9" fmla="*/ 2147483647 h 48"/>
                <a:gd name="T10" fmla="*/ 0 w 80"/>
                <a:gd name="T11" fmla="*/ 2147483647 h 48"/>
                <a:gd name="T12" fmla="*/ 0 w 80"/>
                <a:gd name="T13" fmla="*/ 2147483647 h 48"/>
                <a:gd name="T14" fmla="*/ 2147483647 w 80"/>
                <a:gd name="T15" fmla="*/ 2147483647 h 48"/>
                <a:gd name="T16" fmla="*/ 2147483647 w 80"/>
                <a:gd name="T17" fmla="*/ 2147483647 h 48"/>
                <a:gd name="T18" fmla="*/ 2147483647 w 80"/>
                <a:gd name="T19" fmla="*/ 2147483647 h 48"/>
                <a:gd name="T20" fmla="*/ 2147483647 w 80"/>
                <a:gd name="T21" fmla="*/ 2147483647 h 48"/>
                <a:gd name="T22" fmla="*/ 2147483647 w 80"/>
                <a:gd name="T23" fmla="*/ 2147483647 h 48"/>
                <a:gd name="T24" fmla="*/ 2147483647 w 80"/>
                <a:gd name="T25" fmla="*/ 2147483647 h 48"/>
                <a:gd name="T26" fmla="*/ 2147483647 w 80"/>
                <a:gd name="T27" fmla="*/ 2147483647 h 48"/>
                <a:gd name="T28" fmla="*/ 2147483647 w 80"/>
                <a:gd name="T29" fmla="*/ 2147483647 h 48"/>
                <a:gd name="T30" fmla="*/ 2147483647 w 80"/>
                <a:gd name="T31" fmla="*/ 0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48">
                  <a:moveTo>
                    <a:pt x="56" y="0"/>
                  </a:moveTo>
                  <a:lnTo>
                    <a:pt x="40" y="8"/>
                  </a:lnTo>
                  <a:lnTo>
                    <a:pt x="16" y="8"/>
                  </a:lnTo>
                  <a:lnTo>
                    <a:pt x="8" y="0"/>
                  </a:lnTo>
                  <a:lnTo>
                    <a:pt x="0" y="8"/>
                  </a:lnTo>
                  <a:lnTo>
                    <a:pt x="0" y="24"/>
                  </a:lnTo>
                  <a:lnTo>
                    <a:pt x="0" y="32"/>
                  </a:lnTo>
                  <a:lnTo>
                    <a:pt x="8" y="48"/>
                  </a:lnTo>
                  <a:lnTo>
                    <a:pt x="24" y="40"/>
                  </a:lnTo>
                  <a:lnTo>
                    <a:pt x="40" y="48"/>
                  </a:lnTo>
                  <a:lnTo>
                    <a:pt x="48" y="40"/>
                  </a:lnTo>
                  <a:lnTo>
                    <a:pt x="72" y="40"/>
                  </a:lnTo>
                  <a:lnTo>
                    <a:pt x="64" y="24"/>
                  </a:lnTo>
                  <a:lnTo>
                    <a:pt x="72" y="16"/>
                  </a:lnTo>
                  <a:lnTo>
                    <a:pt x="80" y="8"/>
                  </a:lnTo>
                  <a:lnTo>
                    <a:pt x="56"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8" name="Freeform 97"/>
            <p:cNvSpPr>
              <a:spLocks/>
            </p:cNvSpPr>
            <p:nvPr/>
          </p:nvSpPr>
          <p:spPr bwMode="auto">
            <a:xfrm>
              <a:off x="4141888" y="2842411"/>
              <a:ext cx="114344" cy="108085"/>
            </a:xfrm>
            <a:custGeom>
              <a:avLst/>
              <a:gdLst>
                <a:gd name="T0" fmla="*/ 2147483647 w 72"/>
                <a:gd name="T1" fmla="*/ 0 h 64"/>
                <a:gd name="T2" fmla="*/ 2147483647 w 72"/>
                <a:gd name="T3" fmla="*/ 2147483647 h 64"/>
                <a:gd name="T4" fmla="*/ 2147483647 w 72"/>
                <a:gd name="T5" fmla="*/ 0 h 64"/>
                <a:gd name="T6" fmla="*/ 2147483647 w 72"/>
                <a:gd name="T7" fmla="*/ 2147483647 h 64"/>
                <a:gd name="T8" fmla="*/ 2147483647 w 72"/>
                <a:gd name="T9" fmla="*/ 2147483647 h 64"/>
                <a:gd name="T10" fmla="*/ 0 w 72"/>
                <a:gd name="T11" fmla="*/ 2147483647 h 64"/>
                <a:gd name="T12" fmla="*/ 2147483647 w 72"/>
                <a:gd name="T13" fmla="*/ 2147483647 h 64"/>
                <a:gd name="T14" fmla="*/ 2147483647 w 72"/>
                <a:gd name="T15" fmla="*/ 2147483647 h 64"/>
                <a:gd name="T16" fmla="*/ 2147483647 w 72"/>
                <a:gd name="T17" fmla="*/ 2147483647 h 64"/>
                <a:gd name="T18" fmla="*/ 2147483647 w 72"/>
                <a:gd name="T19" fmla="*/ 2147483647 h 64"/>
                <a:gd name="T20" fmla="*/ 2147483647 w 72"/>
                <a:gd name="T21" fmla="*/ 2147483647 h 64"/>
                <a:gd name="T22" fmla="*/ 2147483647 w 72"/>
                <a:gd name="T23" fmla="*/ 2147483647 h 64"/>
                <a:gd name="T24" fmla="*/ 2147483647 w 72"/>
                <a:gd name="T25" fmla="*/ 2147483647 h 64"/>
                <a:gd name="T26" fmla="*/ 2147483647 w 72"/>
                <a:gd name="T27" fmla="*/ 2147483647 h 64"/>
                <a:gd name="T28" fmla="*/ 2147483647 w 72"/>
                <a:gd name="T29" fmla="*/ 2147483647 h 64"/>
                <a:gd name="T30" fmla="*/ 2147483647 w 72"/>
                <a:gd name="T31" fmla="*/ 2147483647 h 64"/>
                <a:gd name="T32" fmla="*/ 2147483647 w 72"/>
                <a:gd name="T33" fmla="*/ 2147483647 h 64"/>
                <a:gd name="T34" fmla="*/ 2147483647 w 72"/>
                <a:gd name="T35" fmla="*/ 2147483647 h 64"/>
                <a:gd name="T36" fmla="*/ 2147483647 w 72"/>
                <a:gd name="T37" fmla="*/ 2147483647 h 64"/>
                <a:gd name="T38" fmla="*/ 2147483647 w 72"/>
                <a:gd name="T39" fmla="*/ 0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2" h="64">
                  <a:moveTo>
                    <a:pt x="72" y="0"/>
                  </a:moveTo>
                  <a:lnTo>
                    <a:pt x="64" y="8"/>
                  </a:lnTo>
                  <a:lnTo>
                    <a:pt x="48" y="0"/>
                  </a:lnTo>
                  <a:lnTo>
                    <a:pt x="32" y="8"/>
                  </a:lnTo>
                  <a:lnTo>
                    <a:pt x="8" y="16"/>
                  </a:lnTo>
                  <a:lnTo>
                    <a:pt x="0" y="32"/>
                  </a:lnTo>
                  <a:lnTo>
                    <a:pt x="16" y="48"/>
                  </a:lnTo>
                  <a:lnTo>
                    <a:pt x="32" y="48"/>
                  </a:lnTo>
                  <a:lnTo>
                    <a:pt x="48" y="64"/>
                  </a:lnTo>
                  <a:lnTo>
                    <a:pt x="48" y="56"/>
                  </a:lnTo>
                  <a:lnTo>
                    <a:pt x="56" y="56"/>
                  </a:lnTo>
                  <a:lnTo>
                    <a:pt x="40" y="40"/>
                  </a:lnTo>
                  <a:lnTo>
                    <a:pt x="32" y="24"/>
                  </a:lnTo>
                  <a:lnTo>
                    <a:pt x="32" y="16"/>
                  </a:lnTo>
                  <a:lnTo>
                    <a:pt x="40" y="24"/>
                  </a:lnTo>
                  <a:lnTo>
                    <a:pt x="40" y="16"/>
                  </a:lnTo>
                  <a:lnTo>
                    <a:pt x="48" y="8"/>
                  </a:lnTo>
                  <a:lnTo>
                    <a:pt x="64" y="16"/>
                  </a:lnTo>
                  <a:lnTo>
                    <a:pt x="72" y="16"/>
                  </a:lnTo>
                  <a:lnTo>
                    <a:pt x="72"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99" name="Freeform 98"/>
            <p:cNvSpPr>
              <a:spLocks/>
            </p:cNvSpPr>
            <p:nvPr/>
          </p:nvSpPr>
          <p:spPr bwMode="auto">
            <a:xfrm>
              <a:off x="4129040" y="2679599"/>
              <a:ext cx="191429" cy="108085"/>
            </a:xfrm>
            <a:custGeom>
              <a:avLst/>
              <a:gdLst>
                <a:gd name="T0" fmla="*/ 2147483647 w 120"/>
                <a:gd name="T1" fmla="*/ 2147483647 h 64"/>
                <a:gd name="T2" fmla="*/ 2147483647 w 120"/>
                <a:gd name="T3" fmla="*/ 2147483647 h 64"/>
                <a:gd name="T4" fmla="*/ 2147483647 w 120"/>
                <a:gd name="T5" fmla="*/ 2147483647 h 64"/>
                <a:gd name="T6" fmla="*/ 2147483647 w 120"/>
                <a:gd name="T7" fmla="*/ 2147483647 h 64"/>
                <a:gd name="T8" fmla="*/ 2147483647 w 120"/>
                <a:gd name="T9" fmla="*/ 2147483647 h 64"/>
                <a:gd name="T10" fmla="*/ 2147483647 w 120"/>
                <a:gd name="T11" fmla="*/ 2147483647 h 64"/>
                <a:gd name="T12" fmla="*/ 2147483647 w 120"/>
                <a:gd name="T13" fmla="*/ 2147483647 h 64"/>
                <a:gd name="T14" fmla="*/ 2147483647 w 120"/>
                <a:gd name="T15" fmla="*/ 2147483647 h 64"/>
                <a:gd name="T16" fmla="*/ 2147483647 w 120"/>
                <a:gd name="T17" fmla="*/ 2147483647 h 64"/>
                <a:gd name="T18" fmla="*/ 2147483647 w 120"/>
                <a:gd name="T19" fmla="*/ 2147483647 h 64"/>
                <a:gd name="T20" fmla="*/ 2147483647 w 120"/>
                <a:gd name="T21" fmla="*/ 2147483647 h 64"/>
                <a:gd name="T22" fmla="*/ 0 w 120"/>
                <a:gd name="T23" fmla="*/ 2147483647 h 64"/>
                <a:gd name="T24" fmla="*/ 2147483647 w 120"/>
                <a:gd name="T25" fmla="*/ 2147483647 h 64"/>
                <a:gd name="T26" fmla="*/ 2147483647 w 120"/>
                <a:gd name="T27" fmla="*/ 2147483647 h 64"/>
                <a:gd name="T28" fmla="*/ 2147483647 w 120"/>
                <a:gd name="T29" fmla="*/ 2147483647 h 64"/>
                <a:gd name="T30" fmla="*/ 2147483647 w 120"/>
                <a:gd name="T31" fmla="*/ 0 h 64"/>
                <a:gd name="T32" fmla="*/ 2147483647 w 120"/>
                <a:gd name="T33" fmla="*/ 2147483647 h 64"/>
                <a:gd name="T34" fmla="*/ 2147483647 w 120"/>
                <a:gd name="T35" fmla="*/ 0 h 64"/>
                <a:gd name="T36" fmla="*/ 2147483647 w 120"/>
                <a:gd name="T37" fmla="*/ 2147483647 h 64"/>
                <a:gd name="T38" fmla="*/ 2147483647 w 120"/>
                <a:gd name="T39" fmla="*/ 2147483647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 h="64">
                  <a:moveTo>
                    <a:pt x="104" y="40"/>
                  </a:moveTo>
                  <a:lnTo>
                    <a:pt x="120" y="40"/>
                  </a:lnTo>
                  <a:lnTo>
                    <a:pt x="120" y="48"/>
                  </a:lnTo>
                  <a:lnTo>
                    <a:pt x="104" y="56"/>
                  </a:lnTo>
                  <a:lnTo>
                    <a:pt x="112" y="64"/>
                  </a:lnTo>
                  <a:lnTo>
                    <a:pt x="88" y="56"/>
                  </a:lnTo>
                  <a:lnTo>
                    <a:pt x="72" y="64"/>
                  </a:lnTo>
                  <a:lnTo>
                    <a:pt x="48" y="64"/>
                  </a:lnTo>
                  <a:lnTo>
                    <a:pt x="40" y="56"/>
                  </a:lnTo>
                  <a:lnTo>
                    <a:pt x="32" y="48"/>
                  </a:lnTo>
                  <a:lnTo>
                    <a:pt x="24" y="48"/>
                  </a:lnTo>
                  <a:lnTo>
                    <a:pt x="0" y="32"/>
                  </a:lnTo>
                  <a:lnTo>
                    <a:pt x="8" y="32"/>
                  </a:lnTo>
                  <a:lnTo>
                    <a:pt x="16" y="24"/>
                  </a:lnTo>
                  <a:lnTo>
                    <a:pt x="24" y="8"/>
                  </a:lnTo>
                  <a:lnTo>
                    <a:pt x="32" y="0"/>
                  </a:lnTo>
                  <a:lnTo>
                    <a:pt x="56" y="8"/>
                  </a:lnTo>
                  <a:lnTo>
                    <a:pt x="80" y="0"/>
                  </a:lnTo>
                  <a:lnTo>
                    <a:pt x="96" y="16"/>
                  </a:lnTo>
                  <a:lnTo>
                    <a:pt x="104" y="4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0" name="Freeform 99"/>
            <p:cNvSpPr>
              <a:spLocks/>
            </p:cNvSpPr>
            <p:nvPr/>
          </p:nvSpPr>
          <p:spPr bwMode="auto">
            <a:xfrm>
              <a:off x="4014697" y="2706963"/>
              <a:ext cx="51390" cy="39677"/>
            </a:xfrm>
            <a:custGeom>
              <a:avLst/>
              <a:gdLst>
                <a:gd name="T0" fmla="*/ 0 w 32"/>
                <a:gd name="T1" fmla="*/ 2147483647 h 24"/>
                <a:gd name="T2" fmla="*/ 0 w 32"/>
                <a:gd name="T3" fmla="*/ 2147483647 h 24"/>
                <a:gd name="T4" fmla="*/ 0 w 32"/>
                <a:gd name="T5" fmla="*/ 2147483647 h 24"/>
                <a:gd name="T6" fmla="*/ 2147483647 w 32"/>
                <a:gd name="T7" fmla="*/ 0 h 24"/>
                <a:gd name="T8" fmla="*/ 2147483647 w 32"/>
                <a:gd name="T9" fmla="*/ 2147483647 h 24"/>
                <a:gd name="T10" fmla="*/ 2147483647 w 32"/>
                <a:gd name="T11" fmla="*/ 2147483647 h 24"/>
                <a:gd name="T12" fmla="*/ 2147483647 w 32"/>
                <a:gd name="T13" fmla="*/ 2147483647 h 24"/>
                <a:gd name="T14" fmla="*/ 2147483647 w 32"/>
                <a:gd name="T15" fmla="*/ 2147483647 h 24"/>
                <a:gd name="T16" fmla="*/ 0 w 32"/>
                <a:gd name="T17" fmla="*/ 2147483647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24">
                  <a:moveTo>
                    <a:pt x="0" y="24"/>
                  </a:moveTo>
                  <a:lnTo>
                    <a:pt x="0" y="16"/>
                  </a:lnTo>
                  <a:lnTo>
                    <a:pt x="0" y="8"/>
                  </a:lnTo>
                  <a:lnTo>
                    <a:pt x="24" y="0"/>
                  </a:lnTo>
                  <a:lnTo>
                    <a:pt x="32" y="8"/>
                  </a:lnTo>
                  <a:lnTo>
                    <a:pt x="16" y="16"/>
                  </a:lnTo>
                  <a:lnTo>
                    <a:pt x="16" y="24"/>
                  </a:lnTo>
                  <a:lnTo>
                    <a:pt x="8" y="16"/>
                  </a:lnTo>
                  <a:lnTo>
                    <a:pt x="0"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1" name="Freeform 100"/>
            <p:cNvSpPr>
              <a:spLocks/>
            </p:cNvSpPr>
            <p:nvPr/>
          </p:nvSpPr>
          <p:spPr bwMode="auto">
            <a:xfrm>
              <a:off x="4014697" y="2720644"/>
              <a:ext cx="101496" cy="94403"/>
            </a:xfrm>
            <a:custGeom>
              <a:avLst/>
              <a:gdLst>
                <a:gd name="T0" fmla="*/ 2147483647 w 64"/>
                <a:gd name="T1" fmla="*/ 2147483647 h 56"/>
                <a:gd name="T2" fmla="*/ 2147483647 w 64"/>
                <a:gd name="T3" fmla="*/ 2147483647 h 56"/>
                <a:gd name="T4" fmla="*/ 2147483647 w 64"/>
                <a:gd name="T5" fmla="*/ 0 h 56"/>
                <a:gd name="T6" fmla="*/ 2147483647 w 64"/>
                <a:gd name="T7" fmla="*/ 2147483647 h 56"/>
                <a:gd name="T8" fmla="*/ 2147483647 w 64"/>
                <a:gd name="T9" fmla="*/ 2147483647 h 56"/>
                <a:gd name="T10" fmla="*/ 2147483647 w 64"/>
                <a:gd name="T11" fmla="*/ 2147483647 h 56"/>
                <a:gd name="T12" fmla="*/ 0 w 64"/>
                <a:gd name="T13" fmla="*/ 2147483647 h 56"/>
                <a:gd name="T14" fmla="*/ 0 w 64"/>
                <a:gd name="T15" fmla="*/ 2147483647 h 56"/>
                <a:gd name="T16" fmla="*/ 2147483647 w 64"/>
                <a:gd name="T17" fmla="*/ 2147483647 h 56"/>
                <a:gd name="T18" fmla="*/ 2147483647 w 64"/>
                <a:gd name="T19" fmla="*/ 2147483647 h 56"/>
                <a:gd name="T20" fmla="*/ 2147483647 w 64"/>
                <a:gd name="T21" fmla="*/ 2147483647 h 56"/>
                <a:gd name="T22" fmla="*/ 2147483647 w 64"/>
                <a:gd name="T23" fmla="*/ 2147483647 h 56"/>
                <a:gd name="T24" fmla="*/ 2147483647 w 64"/>
                <a:gd name="T25" fmla="*/ 2147483647 h 56"/>
                <a:gd name="T26" fmla="*/ 2147483647 w 64"/>
                <a:gd name="T27" fmla="*/ 2147483647 h 56"/>
                <a:gd name="T28" fmla="*/ 2147483647 w 64"/>
                <a:gd name="T29" fmla="*/ 2147483647 h 56"/>
                <a:gd name="T30" fmla="*/ 2147483647 w 64"/>
                <a:gd name="T31" fmla="*/ 2147483647 h 56"/>
                <a:gd name="T32" fmla="*/ 2147483647 w 64"/>
                <a:gd name="T33" fmla="*/ 2147483647 h 56"/>
                <a:gd name="T34" fmla="*/ 2147483647 w 64"/>
                <a:gd name="T35" fmla="*/ 2147483647 h 56"/>
                <a:gd name="T36" fmla="*/ 2147483647 w 64"/>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 h="56">
                  <a:moveTo>
                    <a:pt x="56" y="8"/>
                  </a:moveTo>
                  <a:lnTo>
                    <a:pt x="48" y="8"/>
                  </a:lnTo>
                  <a:lnTo>
                    <a:pt x="32" y="0"/>
                  </a:lnTo>
                  <a:lnTo>
                    <a:pt x="16" y="8"/>
                  </a:lnTo>
                  <a:lnTo>
                    <a:pt x="16" y="16"/>
                  </a:lnTo>
                  <a:lnTo>
                    <a:pt x="8" y="8"/>
                  </a:lnTo>
                  <a:lnTo>
                    <a:pt x="0" y="16"/>
                  </a:lnTo>
                  <a:lnTo>
                    <a:pt x="0" y="24"/>
                  </a:lnTo>
                  <a:lnTo>
                    <a:pt x="8" y="16"/>
                  </a:lnTo>
                  <a:lnTo>
                    <a:pt x="16" y="24"/>
                  </a:lnTo>
                  <a:lnTo>
                    <a:pt x="16" y="40"/>
                  </a:lnTo>
                  <a:lnTo>
                    <a:pt x="56" y="56"/>
                  </a:lnTo>
                  <a:lnTo>
                    <a:pt x="32" y="32"/>
                  </a:lnTo>
                  <a:lnTo>
                    <a:pt x="24" y="24"/>
                  </a:lnTo>
                  <a:lnTo>
                    <a:pt x="32" y="16"/>
                  </a:lnTo>
                  <a:lnTo>
                    <a:pt x="56" y="24"/>
                  </a:lnTo>
                  <a:lnTo>
                    <a:pt x="64" y="24"/>
                  </a:lnTo>
                  <a:lnTo>
                    <a:pt x="64" y="16"/>
                  </a:lnTo>
                  <a:lnTo>
                    <a:pt x="56"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2" name="Freeform 101"/>
            <p:cNvSpPr>
              <a:spLocks/>
            </p:cNvSpPr>
            <p:nvPr/>
          </p:nvSpPr>
          <p:spPr bwMode="auto">
            <a:xfrm>
              <a:off x="4053239" y="2746639"/>
              <a:ext cx="75801" cy="68408"/>
            </a:xfrm>
            <a:custGeom>
              <a:avLst/>
              <a:gdLst>
                <a:gd name="T0" fmla="*/ 2147483647 w 48"/>
                <a:gd name="T1" fmla="*/ 2147483647 h 40"/>
                <a:gd name="T2" fmla="*/ 2147483647 w 48"/>
                <a:gd name="T3" fmla="*/ 2147483647 h 40"/>
                <a:gd name="T4" fmla="*/ 2147483647 w 48"/>
                <a:gd name="T5" fmla="*/ 2147483647 h 40"/>
                <a:gd name="T6" fmla="*/ 2147483647 w 48"/>
                <a:gd name="T7" fmla="*/ 2147483647 h 40"/>
                <a:gd name="T8" fmla="*/ 2147483647 w 48"/>
                <a:gd name="T9" fmla="*/ 2147483647 h 40"/>
                <a:gd name="T10" fmla="*/ 2147483647 w 48"/>
                <a:gd name="T11" fmla="*/ 2147483647 h 40"/>
                <a:gd name="T12" fmla="*/ 2147483647 w 48"/>
                <a:gd name="T13" fmla="*/ 2147483647 h 40"/>
                <a:gd name="T14" fmla="*/ 0 w 48"/>
                <a:gd name="T15" fmla="*/ 2147483647 h 40"/>
                <a:gd name="T16" fmla="*/ 2147483647 w 48"/>
                <a:gd name="T17" fmla="*/ 0 h 40"/>
                <a:gd name="T18" fmla="*/ 2147483647 w 48"/>
                <a:gd name="T19" fmla="*/ 2147483647 h 40"/>
                <a:gd name="T20" fmla="*/ 2147483647 w 48"/>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40">
                  <a:moveTo>
                    <a:pt x="40" y="8"/>
                  </a:moveTo>
                  <a:lnTo>
                    <a:pt x="40" y="16"/>
                  </a:lnTo>
                  <a:lnTo>
                    <a:pt x="48" y="24"/>
                  </a:lnTo>
                  <a:lnTo>
                    <a:pt x="40" y="24"/>
                  </a:lnTo>
                  <a:lnTo>
                    <a:pt x="32" y="32"/>
                  </a:lnTo>
                  <a:lnTo>
                    <a:pt x="32" y="40"/>
                  </a:lnTo>
                  <a:lnTo>
                    <a:pt x="8" y="16"/>
                  </a:lnTo>
                  <a:lnTo>
                    <a:pt x="0" y="8"/>
                  </a:lnTo>
                  <a:lnTo>
                    <a:pt x="8" y="0"/>
                  </a:lnTo>
                  <a:lnTo>
                    <a:pt x="32" y="8"/>
                  </a:lnTo>
                  <a:lnTo>
                    <a:pt x="4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3" name="Freeform 102"/>
            <p:cNvSpPr>
              <a:spLocks/>
            </p:cNvSpPr>
            <p:nvPr/>
          </p:nvSpPr>
          <p:spPr bwMode="auto">
            <a:xfrm>
              <a:off x="4103345" y="2787684"/>
              <a:ext cx="38543" cy="54726"/>
            </a:xfrm>
            <a:custGeom>
              <a:avLst/>
              <a:gdLst>
                <a:gd name="T0" fmla="*/ 0 w 24"/>
                <a:gd name="T1" fmla="*/ 2147483647 h 32"/>
                <a:gd name="T2" fmla="*/ 2147483647 w 24"/>
                <a:gd name="T3" fmla="*/ 2147483647 h 32"/>
                <a:gd name="T4" fmla="*/ 2147483647 w 24"/>
                <a:gd name="T5" fmla="*/ 2147483647 h 32"/>
                <a:gd name="T6" fmla="*/ 2147483647 w 24"/>
                <a:gd name="T7" fmla="*/ 2147483647 h 32"/>
                <a:gd name="T8" fmla="*/ 2147483647 w 24"/>
                <a:gd name="T9" fmla="*/ 0 h 32"/>
                <a:gd name="T10" fmla="*/ 0 w 24"/>
                <a:gd name="T11" fmla="*/ 2147483647 h 32"/>
                <a:gd name="T12" fmla="*/ 0 w 24"/>
                <a:gd name="T13" fmla="*/ 2147483647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32">
                  <a:moveTo>
                    <a:pt x="0" y="16"/>
                  </a:moveTo>
                  <a:lnTo>
                    <a:pt x="16" y="32"/>
                  </a:lnTo>
                  <a:lnTo>
                    <a:pt x="16" y="16"/>
                  </a:lnTo>
                  <a:lnTo>
                    <a:pt x="24" y="16"/>
                  </a:lnTo>
                  <a:lnTo>
                    <a:pt x="8" y="0"/>
                  </a:lnTo>
                  <a:lnTo>
                    <a:pt x="0" y="8"/>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4" name="Freeform 103"/>
            <p:cNvSpPr>
              <a:spLocks/>
            </p:cNvSpPr>
            <p:nvPr/>
          </p:nvSpPr>
          <p:spPr bwMode="auto">
            <a:xfrm>
              <a:off x="4103345" y="2732958"/>
              <a:ext cx="89933" cy="109453"/>
            </a:xfrm>
            <a:custGeom>
              <a:avLst/>
              <a:gdLst>
                <a:gd name="T0" fmla="*/ 2147483647 w 56"/>
                <a:gd name="T1" fmla="*/ 2147483647 h 64"/>
                <a:gd name="T2" fmla="*/ 2147483647 w 56"/>
                <a:gd name="T3" fmla="*/ 2147483647 h 64"/>
                <a:gd name="T4" fmla="*/ 2147483647 w 56"/>
                <a:gd name="T5" fmla="*/ 2147483647 h 64"/>
                <a:gd name="T6" fmla="*/ 2147483647 w 56"/>
                <a:gd name="T7" fmla="*/ 2147483647 h 64"/>
                <a:gd name="T8" fmla="*/ 2147483647 w 56"/>
                <a:gd name="T9" fmla="*/ 2147483647 h 64"/>
                <a:gd name="T10" fmla="*/ 2147483647 w 56"/>
                <a:gd name="T11" fmla="*/ 2147483647 h 64"/>
                <a:gd name="T12" fmla="*/ 2147483647 w 56"/>
                <a:gd name="T13" fmla="*/ 2147483647 h 64"/>
                <a:gd name="T14" fmla="*/ 2147483647 w 56"/>
                <a:gd name="T15" fmla="*/ 2147483647 h 64"/>
                <a:gd name="T16" fmla="*/ 2147483647 w 56"/>
                <a:gd name="T17" fmla="*/ 2147483647 h 64"/>
                <a:gd name="T18" fmla="*/ 0 w 56"/>
                <a:gd name="T19" fmla="*/ 0 h 64"/>
                <a:gd name="T20" fmla="*/ 2147483647 w 56"/>
                <a:gd name="T21" fmla="*/ 0 h 64"/>
                <a:gd name="T22" fmla="*/ 2147483647 w 56"/>
                <a:gd name="T23" fmla="*/ 2147483647 h 64"/>
                <a:gd name="T24" fmla="*/ 2147483647 w 56"/>
                <a:gd name="T25" fmla="*/ 2147483647 h 64"/>
                <a:gd name="T26" fmla="*/ 2147483647 w 56"/>
                <a:gd name="T27" fmla="*/ 2147483647 h 64"/>
                <a:gd name="T28" fmla="*/ 2147483647 w 56"/>
                <a:gd name="T29" fmla="*/ 2147483647 h 64"/>
                <a:gd name="T30" fmla="*/ 2147483647 w 56"/>
                <a:gd name="T31" fmla="*/ 2147483647 h 64"/>
                <a:gd name="T32" fmla="*/ 2147483647 w 56"/>
                <a:gd name="T33" fmla="*/ 2147483647 h 64"/>
                <a:gd name="T34" fmla="*/ 2147483647 w 56"/>
                <a:gd name="T35" fmla="*/ 2147483647 h 64"/>
                <a:gd name="T36" fmla="*/ 2147483647 w 56"/>
                <a:gd name="T37" fmla="*/ 2147483647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6" h="64">
                  <a:moveTo>
                    <a:pt x="24" y="64"/>
                  </a:moveTo>
                  <a:lnTo>
                    <a:pt x="24" y="48"/>
                  </a:lnTo>
                  <a:lnTo>
                    <a:pt x="16" y="48"/>
                  </a:lnTo>
                  <a:lnTo>
                    <a:pt x="24" y="48"/>
                  </a:lnTo>
                  <a:lnTo>
                    <a:pt x="8" y="32"/>
                  </a:lnTo>
                  <a:lnTo>
                    <a:pt x="16" y="32"/>
                  </a:lnTo>
                  <a:lnTo>
                    <a:pt x="8" y="24"/>
                  </a:lnTo>
                  <a:lnTo>
                    <a:pt x="8" y="16"/>
                  </a:lnTo>
                  <a:lnTo>
                    <a:pt x="8" y="8"/>
                  </a:lnTo>
                  <a:lnTo>
                    <a:pt x="0" y="0"/>
                  </a:lnTo>
                  <a:lnTo>
                    <a:pt x="16" y="0"/>
                  </a:lnTo>
                  <a:lnTo>
                    <a:pt x="40" y="16"/>
                  </a:lnTo>
                  <a:lnTo>
                    <a:pt x="48" y="16"/>
                  </a:lnTo>
                  <a:lnTo>
                    <a:pt x="56" y="24"/>
                  </a:lnTo>
                  <a:lnTo>
                    <a:pt x="48" y="32"/>
                  </a:lnTo>
                  <a:lnTo>
                    <a:pt x="48" y="48"/>
                  </a:lnTo>
                  <a:lnTo>
                    <a:pt x="48" y="56"/>
                  </a:lnTo>
                  <a:lnTo>
                    <a:pt x="40" y="56"/>
                  </a:lnTo>
                  <a:lnTo>
                    <a:pt x="24" y="6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5" name="Freeform 104"/>
            <p:cNvSpPr>
              <a:spLocks/>
            </p:cNvSpPr>
            <p:nvPr/>
          </p:nvSpPr>
          <p:spPr bwMode="auto">
            <a:xfrm>
              <a:off x="4141888" y="2828729"/>
              <a:ext cx="51390" cy="41045"/>
            </a:xfrm>
            <a:custGeom>
              <a:avLst/>
              <a:gdLst>
                <a:gd name="T0" fmla="*/ 2147483647 w 32"/>
                <a:gd name="T1" fmla="*/ 2147483647 h 24"/>
                <a:gd name="T2" fmla="*/ 2147483647 w 32"/>
                <a:gd name="T3" fmla="*/ 0 h 24"/>
                <a:gd name="T4" fmla="*/ 2147483647 w 32"/>
                <a:gd name="T5" fmla="*/ 0 h 24"/>
                <a:gd name="T6" fmla="*/ 0 w 32"/>
                <a:gd name="T7" fmla="*/ 2147483647 h 24"/>
                <a:gd name="T8" fmla="*/ 2147483647 w 32"/>
                <a:gd name="T9" fmla="*/ 2147483647 h 24"/>
                <a:gd name="T10" fmla="*/ 2147483647 w 32"/>
                <a:gd name="T11" fmla="*/ 2147483647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24">
                  <a:moveTo>
                    <a:pt x="32" y="16"/>
                  </a:moveTo>
                  <a:lnTo>
                    <a:pt x="24" y="0"/>
                  </a:lnTo>
                  <a:lnTo>
                    <a:pt x="16" y="0"/>
                  </a:lnTo>
                  <a:lnTo>
                    <a:pt x="0" y="8"/>
                  </a:lnTo>
                  <a:lnTo>
                    <a:pt x="8" y="24"/>
                  </a:lnTo>
                  <a:lnTo>
                    <a:pt x="32"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6" name="Freeform 105"/>
            <p:cNvSpPr>
              <a:spLocks/>
            </p:cNvSpPr>
            <p:nvPr/>
          </p:nvSpPr>
          <p:spPr bwMode="auto">
            <a:xfrm>
              <a:off x="4014697" y="2516788"/>
              <a:ext cx="190144" cy="135448"/>
            </a:xfrm>
            <a:custGeom>
              <a:avLst/>
              <a:gdLst>
                <a:gd name="T0" fmla="*/ 2147483647 w 120"/>
                <a:gd name="T1" fmla="*/ 2147483647 h 80"/>
                <a:gd name="T2" fmla="*/ 2147483647 w 120"/>
                <a:gd name="T3" fmla="*/ 2147483647 h 80"/>
                <a:gd name="T4" fmla="*/ 2147483647 w 120"/>
                <a:gd name="T5" fmla="*/ 2147483647 h 80"/>
                <a:gd name="T6" fmla="*/ 2147483647 w 120"/>
                <a:gd name="T7" fmla="*/ 2147483647 h 80"/>
                <a:gd name="T8" fmla="*/ 2147483647 w 120"/>
                <a:gd name="T9" fmla="*/ 2147483647 h 80"/>
                <a:gd name="T10" fmla="*/ 2147483647 w 120"/>
                <a:gd name="T11" fmla="*/ 0 h 80"/>
                <a:gd name="T12" fmla="*/ 2147483647 w 120"/>
                <a:gd name="T13" fmla="*/ 2147483647 h 80"/>
                <a:gd name="T14" fmla="*/ 2147483647 w 120"/>
                <a:gd name="T15" fmla="*/ 0 h 80"/>
                <a:gd name="T16" fmla="*/ 0 w 120"/>
                <a:gd name="T17" fmla="*/ 2147483647 h 80"/>
                <a:gd name="T18" fmla="*/ 2147483647 w 120"/>
                <a:gd name="T19" fmla="*/ 2147483647 h 80"/>
                <a:gd name="T20" fmla="*/ 2147483647 w 120"/>
                <a:gd name="T21" fmla="*/ 2147483647 h 80"/>
                <a:gd name="T22" fmla="*/ 2147483647 w 120"/>
                <a:gd name="T23" fmla="*/ 2147483647 h 80"/>
                <a:gd name="T24" fmla="*/ 2147483647 w 120"/>
                <a:gd name="T25" fmla="*/ 2147483647 h 80"/>
                <a:gd name="T26" fmla="*/ 2147483647 w 120"/>
                <a:gd name="T27" fmla="*/ 2147483647 h 80"/>
                <a:gd name="T28" fmla="*/ 2147483647 w 120"/>
                <a:gd name="T29" fmla="*/ 2147483647 h 80"/>
                <a:gd name="T30" fmla="*/ 2147483647 w 120"/>
                <a:gd name="T31" fmla="*/ 2147483647 h 80"/>
                <a:gd name="T32" fmla="*/ 2147483647 w 120"/>
                <a:gd name="T33" fmla="*/ 2147483647 h 80"/>
                <a:gd name="T34" fmla="*/ 2147483647 w 120"/>
                <a:gd name="T35" fmla="*/ 2147483647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0" h="80">
                  <a:moveTo>
                    <a:pt x="112" y="48"/>
                  </a:moveTo>
                  <a:lnTo>
                    <a:pt x="104" y="40"/>
                  </a:lnTo>
                  <a:lnTo>
                    <a:pt x="112" y="24"/>
                  </a:lnTo>
                  <a:lnTo>
                    <a:pt x="104" y="8"/>
                  </a:lnTo>
                  <a:lnTo>
                    <a:pt x="96" y="8"/>
                  </a:lnTo>
                  <a:lnTo>
                    <a:pt x="64" y="0"/>
                  </a:lnTo>
                  <a:lnTo>
                    <a:pt x="56" y="8"/>
                  </a:lnTo>
                  <a:lnTo>
                    <a:pt x="48" y="0"/>
                  </a:lnTo>
                  <a:lnTo>
                    <a:pt x="0" y="16"/>
                  </a:lnTo>
                  <a:lnTo>
                    <a:pt x="8" y="56"/>
                  </a:lnTo>
                  <a:lnTo>
                    <a:pt x="24" y="56"/>
                  </a:lnTo>
                  <a:lnTo>
                    <a:pt x="32" y="64"/>
                  </a:lnTo>
                  <a:lnTo>
                    <a:pt x="48" y="72"/>
                  </a:lnTo>
                  <a:lnTo>
                    <a:pt x="72" y="80"/>
                  </a:lnTo>
                  <a:lnTo>
                    <a:pt x="88" y="80"/>
                  </a:lnTo>
                  <a:lnTo>
                    <a:pt x="96" y="80"/>
                  </a:lnTo>
                  <a:lnTo>
                    <a:pt x="120" y="64"/>
                  </a:lnTo>
                  <a:lnTo>
                    <a:pt x="112" y="4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7" name="Freeform 106"/>
            <p:cNvSpPr>
              <a:spLocks/>
            </p:cNvSpPr>
            <p:nvPr/>
          </p:nvSpPr>
          <p:spPr bwMode="auto">
            <a:xfrm>
              <a:off x="3874657" y="2516788"/>
              <a:ext cx="152886" cy="176493"/>
            </a:xfrm>
            <a:custGeom>
              <a:avLst/>
              <a:gdLst>
                <a:gd name="T0" fmla="*/ 2147483647 w 96"/>
                <a:gd name="T1" fmla="*/ 2147483647 h 104"/>
                <a:gd name="T2" fmla="*/ 2147483647 w 96"/>
                <a:gd name="T3" fmla="*/ 0 h 104"/>
                <a:gd name="T4" fmla="*/ 2147483647 w 96"/>
                <a:gd name="T5" fmla="*/ 0 h 104"/>
                <a:gd name="T6" fmla="*/ 2147483647 w 96"/>
                <a:gd name="T7" fmla="*/ 2147483647 h 104"/>
                <a:gd name="T8" fmla="*/ 2147483647 w 96"/>
                <a:gd name="T9" fmla="*/ 2147483647 h 104"/>
                <a:gd name="T10" fmla="*/ 2147483647 w 96"/>
                <a:gd name="T11" fmla="*/ 2147483647 h 104"/>
                <a:gd name="T12" fmla="*/ 0 w 96"/>
                <a:gd name="T13" fmla="*/ 2147483647 h 104"/>
                <a:gd name="T14" fmla="*/ 0 w 96"/>
                <a:gd name="T15" fmla="*/ 2147483647 h 104"/>
                <a:gd name="T16" fmla="*/ 0 w 96"/>
                <a:gd name="T17" fmla="*/ 2147483647 h 104"/>
                <a:gd name="T18" fmla="*/ 0 w 96"/>
                <a:gd name="T19" fmla="*/ 2147483647 h 104"/>
                <a:gd name="T20" fmla="*/ 2147483647 w 96"/>
                <a:gd name="T21" fmla="*/ 2147483647 h 104"/>
                <a:gd name="T22" fmla="*/ 2147483647 w 96"/>
                <a:gd name="T23" fmla="*/ 2147483647 h 104"/>
                <a:gd name="T24" fmla="*/ 2147483647 w 96"/>
                <a:gd name="T25" fmla="*/ 2147483647 h 104"/>
                <a:gd name="T26" fmla="*/ 2147483647 w 96"/>
                <a:gd name="T27" fmla="*/ 2147483647 h 104"/>
                <a:gd name="T28" fmla="*/ 2147483647 w 96"/>
                <a:gd name="T29" fmla="*/ 2147483647 h 104"/>
                <a:gd name="T30" fmla="*/ 2147483647 w 96"/>
                <a:gd name="T31" fmla="*/ 2147483647 h 104"/>
                <a:gd name="T32" fmla="*/ 2147483647 w 96"/>
                <a:gd name="T33" fmla="*/ 2147483647 h 104"/>
                <a:gd name="T34" fmla="*/ 2147483647 w 96"/>
                <a:gd name="T35" fmla="*/ 2147483647 h 104"/>
                <a:gd name="T36" fmla="*/ 2147483647 w 96"/>
                <a:gd name="T37" fmla="*/ 2147483647 h 104"/>
                <a:gd name="T38" fmla="*/ 2147483647 w 96"/>
                <a:gd name="T39" fmla="*/ 2147483647 h 104"/>
                <a:gd name="T40" fmla="*/ 2147483647 w 96"/>
                <a:gd name="T41" fmla="*/ 2147483647 h 104"/>
                <a:gd name="T42" fmla="*/ 2147483647 w 96"/>
                <a:gd name="T43" fmla="*/ 2147483647 h 104"/>
                <a:gd name="T44" fmla="*/ 2147483647 w 96"/>
                <a:gd name="T45" fmla="*/ 2147483647 h 104"/>
                <a:gd name="T46" fmla="*/ 2147483647 w 96"/>
                <a:gd name="T47" fmla="*/ 0 h 104"/>
                <a:gd name="T48" fmla="*/ 2147483647 w 96"/>
                <a:gd name="T49" fmla="*/ 2147483647 h 104"/>
                <a:gd name="T50" fmla="*/ 2147483647 w 96"/>
                <a:gd name="T51" fmla="*/ 2147483647 h 1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96" h="104">
                  <a:moveTo>
                    <a:pt x="56" y="8"/>
                  </a:moveTo>
                  <a:lnTo>
                    <a:pt x="40" y="0"/>
                  </a:lnTo>
                  <a:lnTo>
                    <a:pt x="32" y="0"/>
                  </a:lnTo>
                  <a:lnTo>
                    <a:pt x="24" y="16"/>
                  </a:lnTo>
                  <a:lnTo>
                    <a:pt x="16" y="16"/>
                  </a:lnTo>
                  <a:lnTo>
                    <a:pt x="8" y="32"/>
                  </a:lnTo>
                  <a:lnTo>
                    <a:pt x="0" y="40"/>
                  </a:lnTo>
                  <a:lnTo>
                    <a:pt x="0" y="56"/>
                  </a:lnTo>
                  <a:lnTo>
                    <a:pt x="0" y="64"/>
                  </a:lnTo>
                  <a:lnTo>
                    <a:pt x="0" y="72"/>
                  </a:lnTo>
                  <a:lnTo>
                    <a:pt x="16" y="88"/>
                  </a:lnTo>
                  <a:lnTo>
                    <a:pt x="16" y="104"/>
                  </a:lnTo>
                  <a:lnTo>
                    <a:pt x="40" y="104"/>
                  </a:lnTo>
                  <a:lnTo>
                    <a:pt x="80" y="104"/>
                  </a:lnTo>
                  <a:lnTo>
                    <a:pt x="72" y="96"/>
                  </a:lnTo>
                  <a:lnTo>
                    <a:pt x="88" y="88"/>
                  </a:lnTo>
                  <a:lnTo>
                    <a:pt x="72" y="72"/>
                  </a:lnTo>
                  <a:lnTo>
                    <a:pt x="64" y="64"/>
                  </a:lnTo>
                  <a:lnTo>
                    <a:pt x="96" y="48"/>
                  </a:lnTo>
                  <a:lnTo>
                    <a:pt x="96" y="56"/>
                  </a:lnTo>
                  <a:lnTo>
                    <a:pt x="88" y="16"/>
                  </a:lnTo>
                  <a:lnTo>
                    <a:pt x="80" y="8"/>
                  </a:lnTo>
                  <a:lnTo>
                    <a:pt x="88" y="8"/>
                  </a:lnTo>
                  <a:lnTo>
                    <a:pt x="80" y="0"/>
                  </a:lnTo>
                  <a:lnTo>
                    <a:pt x="56" y="16"/>
                  </a:lnTo>
                  <a:lnTo>
                    <a:pt x="56"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8" name="Freeform 107"/>
            <p:cNvSpPr>
              <a:spLocks/>
            </p:cNvSpPr>
            <p:nvPr/>
          </p:nvSpPr>
          <p:spPr bwMode="auto">
            <a:xfrm>
              <a:off x="3810419" y="2597510"/>
              <a:ext cx="64238" cy="41045"/>
            </a:xfrm>
            <a:custGeom>
              <a:avLst/>
              <a:gdLst>
                <a:gd name="T0" fmla="*/ 2147483647 w 40"/>
                <a:gd name="T1" fmla="*/ 0 h 24"/>
                <a:gd name="T2" fmla="*/ 2147483647 w 40"/>
                <a:gd name="T3" fmla="*/ 0 h 24"/>
                <a:gd name="T4" fmla="*/ 2147483647 w 40"/>
                <a:gd name="T5" fmla="*/ 2147483647 h 24"/>
                <a:gd name="T6" fmla="*/ 2147483647 w 40"/>
                <a:gd name="T7" fmla="*/ 2147483647 h 24"/>
                <a:gd name="T8" fmla="*/ 2147483647 w 40"/>
                <a:gd name="T9" fmla="*/ 2147483647 h 24"/>
                <a:gd name="T10" fmla="*/ 2147483647 w 40"/>
                <a:gd name="T11" fmla="*/ 2147483647 h 24"/>
                <a:gd name="T12" fmla="*/ 2147483647 w 40"/>
                <a:gd name="T13" fmla="*/ 2147483647 h 24"/>
                <a:gd name="T14" fmla="*/ 2147483647 w 40"/>
                <a:gd name="T15" fmla="*/ 2147483647 h 24"/>
                <a:gd name="T16" fmla="*/ 0 w 40"/>
                <a:gd name="T17" fmla="*/ 2147483647 h 24"/>
                <a:gd name="T18" fmla="*/ 2147483647 w 40"/>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24">
                  <a:moveTo>
                    <a:pt x="8" y="0"/>
                  </a:moveTo>
                  <a:lnTo>
                    <a:pt x="24" y="0"/>
                  </a:lnTo>
                  <a:lnTo>
                    <a:pt x="40" y="8"/>
                  </a:lnTo>
                  <a:lnTo>
                    <a:pt x="40" y="16"/>
                  </a:lnTo>
                  <a:lnTo>
                    <a:pt x="32" y="24"/>
                  </a:lnTo>
                  <a:lnTo>
                    <a:pt x="24" y="24"/>
                  </a:lnTo>
                  <a:lnTo>
                    <a:pt x="24" y="16"/>
                  </a:lnTo>
                  <a:lnTo>
                    <a:pt x="16" y="24"/>
                  </a:lnTo>
                  <a:lnTo>
                    <a:pt x="0" y="8"/>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09" name="Freeform 108"/>
            <p:cNvSpPr>
              <a:spLocks/>
            </p:cNvSpPr>
            <p:nvPr/>
          </p:nvSpPr>
          <p:spPr bwMode="auto">
            <a:xfrm>
              <a:off x="3861809" y="2136439"/>
              <a:ext cx="407269" cy="298259"/>
            </a:xfrm>
            <a:custGeom>
              <a:avLst/>
              <a:gdLst>
                <a:gd name="T0" fmla="*/ 2147483647 w 256"/>
                <a:gd name="T1" fmla="*/ 2147483647 h 176"/>
                <a:gd name="T2" fmla="*/ 2147483647 w 256"/>
                <a:gd name="T3" fmla="*/ 2147483647 h 176"/>
                <a:gd name="T4" fmla="*/ 2147483647 w 256"/>
                <a:gd name="T5" fmla="*/ 2147483647 h 176"/>
                <a:gd name="T6" fmla="*/ 2147483647 w 256"/>
                <a:gd name="T7" fmla="*/ 2147483647 h 176"/>
                <a:gd name="T8" fmla="*/ 2147483647 w 256"/>
                <a:gd name="T9" fmla="*/ 2147483647 h 176"/>
                <a:gd name="T10" fmla="*/ 2147483647 w 256"/>
                <a:gd name="T11" fmla="*/ 2147483647 h 176"/>
                <a:gd name="T12" fmla="*/ 2147483647 w 256"/>
                <a:gd name="T13" fmla="*/ 2147483647 h 176"/>
                <a:gd name="T14" fmla="*/ 2147483647 w 256"/>
                <a:gd name="T15" fmla="*/ 2147483647 h 176"/>
                <a:gd name="T16" fmla="*/ 2147483647 w 256"/>
                <a:gd name="T17" fmla="*/ 2147483647 h 176"/>
                <a:gd name="T18" fmla="*/ 2147483647 w 256"/>
                <a:gd name="T19" fmla="*/ 2147483647 h 176"/>
                <a:gd name="T20" fmla="*/ 2147483647 w 256"/>
                <a:gd name="T21" fmla="*/ 2147483647 h 176"/>
                <a:gd name="T22" fmla="*/ 2147483647 w 256"/>
                <a:gd name="T23" fmla="*/ 2147483647 h 176"/>
                <a:gd name="T24" fmla="*/ 0 w 256"/>
                <a:gd name="T25" fmla="*/ 2147483647 h 176"/>
                <a:gd name="T26" fmla="*/ 2147483647 w 256"/>
                <a:gd name="T27" fmla="*/ 2147483647 h 176"/>
                <a:gd name="T28" fmla="*/ 2147483647 w 256"/>
                <a:gd name="T29" fmla="*/ 2147483647 h 176"/>
                <a:gd name="T30" fmla="*/ 2147483647 w 256"/>
                <a:gd name="T31" fmla="*/ 2147483647 h 176"/>
                <a:gd name="T32" fmla="*/ 2147483647 w 256"/>
                <a:gd name="T33" fmla="*/ 2147483647 h 176"/>
                <a:gd name="T34" fmla="*/ 2147483647 w 256"/>
                <a:gd name="T35" fmla="*/ 2147483647 h 176"/>
                <a:gd name="T36" fmla="*/ 2147483647 w 256"/>
                <a:gd name="T37" fmla="*/ 2147483647 h 176"/>
                <a:gd name="T38" fmla="*/ 2147483647 w 256"/>
                <a:gd name="T39" fmla="*/ 2147483647 h 176"/>
                <a:gd name="T40" fmla="*/ 2147483647 w 256"/>
                <a:gd name="T41" fmla="*/ 2147483647 h 176"/>
                <a:gd name="T42" fmla="*/ 2147483647 w 256"/>
                <a:gd name="T43" fmla="*/ 2147483647 h 176"/>
                <a:gd name="T44" fmla="*/ 2147483647 w 256"/>
                <a:gd name="T45" fmla="*/ 2147483647 h 176"/>
                <a:gd name="T46" fmla="*/ 2147483647 w 256"/>
                <a:gd name="T47" fmla="*/ 0 h 176"/>
                <a:gd name="T48" fmla="*/ 2147483647 w 256"/>
                <a:gd name="T49" fmla="*/ 2147483647 h 176"/>
                <a:gd name="T50" fmla="*/ 2147483647 w 256"/>
                <a:gd name="T51" fmla="*/ 0 h 176"/>
                <a:gd name="T52" fmla="*/ 2147483647 w 256"/>
                <a:gd name="T53" fmla="*/ 2147483647 h 176"/>
                <a:gd name="T54" fmla="*/ 2147483647 w 256"/>
                <a:gd name="T55" fmla="*/ 2147483647 h 176"/>
                <a:gd name="T56" fmla="*/ 2147483647 w 256"/>
                <a:gd name="T57" fmla="*/ 2147483647 h 176"/>
                <a:gd name="T58" fmla="*/ 2147483647 w 256"/>
                <a:gd name="T59" fmla="*/ 2147483647 h 176"/>
                <a:gd name="T60" fmla="*/ 2147483647 w 256"/>
                <a:gd name="T61" fmla="*/ 2147483647 h 176"/>
                <a:gd name="T62" fmla="*/ 2147483647 w 256"/>
                <a:gd name="T63" fmla="*/ 2147483647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56" h="176">
                  <a:moveTo>
                    <a:pt x="152" y="32"/>
                  </a:moveTo>
                  <a:lnTo>
                    <a:pt x="152" y="40"/>
                  </a:lnTo>
                  <a:lnTo>
                    <a:pt x="136" y="32"/>
                  </a:lnTo>
                  <a:lnTo>
                    <a:pt x="128" y="40"/>
                  </a:lnTo>
                  <a:lnTo>
                    <a:pt x="120" y="40"/>
                  </a:lnTo>
                  <a:lnTo>
                    <a:pt x="112" y="56"/>
                  </a:lnTo>
                  <a:lnTo>
                    <a:pt x="96" y="64"/>
                  </a:lnTo>
                  <a:lnTo>
                    <a:pt x="88" y="88"/>
                  </a:lnTo>
                  <a:lnTo>
                    <a:pt x="96" y="96"/>
                  </a:lnTo>
                  <a:lnTo>
                    <a:pt x="72" y="96"/>
                  </a:lnTo>
                  <a:lnTo>
                    <a:pt x="72" y="112"/>
                  </a:lnTo>
                  <a:lnTo>
                    <a:pt x="80" y="136"/>
                  </a:lnTo>
                  <a:lnTo>
                    <a:pt x="72" y="136"/>
                  </a:lnTo>
                  <a:lnTo>
                    <a:pt x="80" y="152"/>
                  </a:lnTo>
                  <a:lnTo>
                    <a:pt x="72" y="152"/>
                  </a:lnTo>
                  <a:lnTo>
                    <a:pt x="64" y="168"/>
                  </a:lnTo>
                  <a:lnTo>
                    <a:pt x="64" y="160"/>
                  </a:lnTo>
                  <a:lnTo>
                    <a:pt x="56" y="160"/>
                  </a:lnTo>
                  <a:lnTo>
                    <a:pt x="24" y="176"/>
                  </a:lnTo>
                  <a:lnTo>
                    <a:pt x="8" y="176"/>
                  </a:lnTo>
                  <a:lnTo>
                    <a:pt x="8" y="168"/>
                  </a:lnTo>
                  <a:lnTo>
                    <a:pt x="8" y="160"/>
                  </a:lnTo>
                  <a:lnTo>
                    <a:pt x="0" y="160"/>
                  </a:lnTo>
                  <a:lnTo>
                    <a:pt x="8" y="152"/>
                  </a:lnTo>
                  <a:lnTo>
                    <a:pt x="0" y="144"/>
                  </a:lnTo>
                  <a:lnTo>
                    <a:pt x="0" y="136"/>
                  </a:lnTo>
                  <a:lnTo>
                    <a:pt x="0" y="128"/>
                  </a:lnTo>
                  <a:lnTo>
                    <a:pt x="24" y="112"/>
                  </a:lnTo>
                  <a:lnTo>
                    <a:pt x="32" y="112"/>
                  </a:lnTo>
                  <a:lnTo>
                    <a:pt x="40" y="96"/>
                  </a:lnTo>
                  <a:lnTo>
                    <a:pt x="48" y="104"/>
                  </a:lnTo>
                  <a:lnTo>
                    <a:pt x="72" y="80"/>
                  </a:lnTo>
                  <a:lnTo>
                    <a:pt x="88" y="56"/>
                  </a:lnTo>
                  <a:lnTo>
                    <a:pt x="112" y="40"/>
                  </a:lnTo>
                  <a:lnTo>
                    <a:pt x="80" y="48"/>
                  </a:lnTo>
                  <a:lnTo>
                    <a:pt x="104" y="40"/>
                  </a:lnTo>
                  <a:lnTo>
                    <a:pt x="96" y="32"/>
                  </a:lnTo>
                  <a:lnTo>
                    <a:pt x="112" y="24"/>
                  </a:lnTo>
                  <a:lnTo>
                    <a:pt x="112" y="32"/>
                  </a:lnTo>
                  <a:lnTo>
                    <a:pt x="120" y="32"/>
                  </a:lnTo>
                  <a:lnTo>
                    <a:pt x="128" y="32"/>
                  </a:lnTo>
                  <a:lnTo>
                    <a:pt x="120" y="32"/>
                  </a:lnTo>
                  <a:lnTo>
                    <a:pt x="120" y="24"/>
                  </a:lnTo>
                  <a:lnTo>
                    <a:pt x="136" y="16"/>
                  </a:lnTo>
                  <a:lnTo>
                    <a:pt x="160" y="16"/>
                  </a:lnTo>
                  <a:lnTo>
                    <a:pt x="176" y="8"/>
                  </a:lnTo>
                  <a:lnTo>
                    <a:pt x="192" y="8"/>
                  </a:lnTo>
                  <a:lnTo>
                    <a:pt x="200" y="0"/>
                  </a:lnTo>
                  <a:lnTo>
                    <a:pt x="200" y="8"/>
                  </a:lnTo>
                  <a:lnTo>
                    <a:pt x="208" y="8"/>
                  </a:lnTo>
                  <a:lnTo>
                    <a:pt x="216" y="8"/>
                  </a:lnTo>
                  <a:lnTo>
                    <a:pt x="224" y="0"/>
                  </a:lnTo>
                  <a:lnTo>
                    <a:pt x="232" y="8"/>
                  </a:lnTo>
                  <a:lnTo>
                    <a:pt x="256" y="8"/>
                  </a:lnTo>
                  <a:lnTo>
                    <a:pt x="232" y="16"/>
                  </a:lnTo>
                  <a:lnTo>
                    <a:pt x="256" y="24"/>
                  </a:lnTo>
                  <a:lnTo>
                    <a:pt x="240" y="32"/>
                  </a:lnTo>
                  <a:lnTo>
                    <a:pt x="240" y="24"/>
                  </a:lnTo>
                  <a:lnTo>
                    <a:pt x="224" y="16"/>
                  </a:lnTo>
                  <a:lnTo>
                    <a:pt x="208" y="16"/>
                  </a:lnTo>
                  <a:lnTo>
                    <a:pt x="208" y="32"/>
                  </a:lnTo>
                  <a:lnTo>
                    <a:pt x="200" y="32"/>
                  </a:lnTo>
                  <a:lnTo>
                    <a:pt x="176" y="32"/>
                  </a:lnTo>
                  <a:lnTo>
                    <a:pt x="160" y="24"/>
                  </a:lnTo>
                  <a:lnTo>
                    <a:pt x="152"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0" name="Freeform 109"/>
            <p:cNvSpPr>
              <a:spLocks/>
            </p:cNvSpPr>
            <p:nvPr/>
          </p:nvSpPr>
          <p:spPr bwMode="auto">
            <a:xfrm>
              <a:off x="3963305" y="2191166"/>
              <a:ext cx="204277" cy="311941"/>
            </a:xfrm>
            <a:custGeom>
              <a:avLst/>
              <a:gdLst>
                <a:gd name="T0" fmla="*/ 0 w 128"/>
                <a:gd name="T1" fmla="*/ 2147483647 h 184"/>
                <a:gd name="T2" fmla="*/ 2147483647 w 128"/>
                <a:gd name="T3" fmla="*/ 2147483647 h 184"/>
                <a:gd name="T4" fmla="*/ 2147483647 w 128"/>
                <a:gd name="T5" fmla="*/ 2147483647 h 184"/>
                <a:gd name="T6" fmla="*/ 2147483647 w 128"/>
                <a:gd name="T7" fmla="*/ 2147483647 h 184"/>
                <a:gd name="T8" fmla="*/ 2147483647 w 128"/>
                <a:gd name="T9" fmla="*/ 2147483647 h 184"/>
                <a:gd name="T10" fmla="*/ 2147483647 w 128"/>
                <a:gd name="T11" fmla="*/ 2147483647 h 184"/>
                <a:gd name="T12" fmla="*/ 2147483647 w 128"/>
                <a:gd name="T13" fmla="*/ 2147483647 h 184"/>
                <a:gd name="T14" fmla="*/ 2147483647 w 128"/>
                <a:gd name="T15" fmla="*/ 2147483647 h 184"/>
                <a:gd name="T16" fmla="*/ 2147483647 w 128"/>
                <a:gd name="T17" fmla="*/ 2147483647 h 184"/>
                <a:gd name="T18" fmla="*/ 2147483647 w 128"/>
                <a:gd name="T19" fmla="*/ 2147483647 h 184"/>
                <a:gd name="T20" fmla="*/ 2147483647 w 128"/>
                <a:gd name="T21" fmla="*/ 2147483647 h 184"/>
                <a:gd name="T22" fmla="*/ 2147483647 w 128"/>
                <a:gd name="T23" fmla="*/ 2147483647 h 184"/>
                <a:gd name="T24" fmla="*/ 2147483647 w 128"/>
                <a:gd name="T25" fmla="*/ 2147483647 h 184"/>
                <a:gd name="T26" fmla="*/ 2147483647 w 128"/>
                <a:gd name="T27" fmla="*/ 0 h 184"/>
                <a:gd name="T28" fmla="*/ 2147483647 w 128"/>
                <a:gd name="T29" fmla="*/ 2147483647 h 184"/>
                <a:gd name="T30" fmla="*/ 2147483647 w 128"/>
                <a:gd name="T31" fmla="*/ 0 h 184"/>
                <a:gd name="T32" fmla="*/ 2147483647 w 128"/>
                <a:gd name="T33" fmla="*/ 2147483647 h 184"/>
                <a:gd name="T34" fmla="*/ 2147483647 w 128"/>
                <a:gd name="T35" fmla="*/ 2147483647 h 184"/>
                <a:gd name="T36" fmla="*/ 2147483647 w 128"/>
                <a:gd name="T37" fmla="*/ 2147483647 h 184"/>
                <a:gd name="T38" fmla="*/ 2147483647 w 128"/>
                <a:gd name="T39" fmla="*/ 2147483647 h 184"/>
                <a:gd name="T40" fmla="*/ 2147483647 w 128"/>
                <a:gd name="T41" fmla="*/ 2147483647 h 184"/>
                <a:gd name="T42" fmla="*/ 2147483647 w 128"/>
                <a:gd name="T43" fmla="*/ 2147483647 h 184"/>
                <a:gd name="T44" fmla="*/ 2147483647 w 128"/>
                <a:gd name="T45" fmla="*/ 2147483647 h 184"/>
                <a:gd name="T46" fmla="*/ 2147483647 w 128"/>
                <a:gd name="T47" fmla="*/ 2147483647 h 184"/>
                <a:gd name="T48" fmla="*/ 2147483647 w 128"/>
                <a:gd name="T49" fmla="*/ 2147483647 h 184"/>
                <a:gd name="T50" fmla="*/ 2147483647 w 128"/>
                <a:gd name="T51" fmla="*/ 2147483647 h 184"/>
                <a:gd name="T52" fmla="*/ 2147483647 w 128"/>
                <a:gd name="T53" fmla="*/ 2147483647 h 184"/>
                <a:gd name="T54" fmla="*/ 2147483647 w 128"/>
                <a:gd name="T55" fmla="*/ 2147483647 h 184"/>
                <a:gd name="T56" fmla="*/ 2147483647 w 128"/>
                <a:gd name="T57" fmla="*/ 2147483647 h 184"/>
                <a:gd name="T58" fmla="*/ 2147483647 w 128"/>
                <a:gd name="T59" fmla="*/ 2147483647 h 184"/>
                <a:gd name="T60" fmla="*/ 2147483647 w 128"/>
                <a:gd name="T61" fmla="*/ 2147483647 h 184"/>
                <a:gd name="T62" fmla="*/ 0 w 128"/>
                <a:gd name="T63" fmla="*/ 2147483647 h 184"/>
                <a:gd name="T64" fmla="*/ 0 w 128"/>
                <a:gd name="T65" fmla="*/ 2147483647 h 1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8" h="184">
                  <a:moveTo>
                    <a:pt x="0" y="136"/>
                  </a:moveTo>
                  <a:lnTo>
                    <a:pt x="8" y="120"/>
                  </a:lnTo>
                  <a:lnTo>
                    <a:pt x="16" y="120"/>
                  </a:lnTo>
                  <a:lnTo>
                    <a:pt x="8" y="104"/>
                  </a:lnTo>
                  <a:lnTo>
                    <a:pt x="16" y="104"/>
                  </a:lnTo>
                  <a:lnTo>
                    <a:pt x="8" y="80"/>
                  </a:lnTo>
                  <a:lnTo>
                    <a:pt x="8" y="64"/>
                  </a:lnTo>
                  <a:lnTo>
                    <a:pt x="32" y="64"/>
                  </a:lnTo>
                  <a:lnTo>
                    <a:pt x="24" y="56"/>
                  </a:lnTo>
                  <a:lnTo>
                    <a:pt x="32" y="32"/>
                  </a:lnTo>
                  <a:lnTo>
                    <a:pt x="48" y="24"/>
                  </a:lnTo>
                  <a:lnTo>
                    <a:pt x="56" y="8"/>
                  </a:lnTo>
                  <a:lnTo>
                    <a:pt x="64" y="8"/>
                  </a:lnTo>
                  <a:lnTo>
                    <a:pt x="72" y="0"/>
                  </a:lnTo>
                  <a:lnTo>
                    <a:pt x="88" y="8"/>
                  </a:lnTo>
                  <a:lnTo>
                    <a:pt x="88" y="0"/>
                  </a:lnTo>
                  <a:lnTo>
                    <a:pt x="120" y="8"/>
                  </a:lnTo>
                  <a:lnTo>
                    <a:pt x="128" y="40"/>
                  </a:lnTo>
                  <a:lnTo>
                    <a:pt x="112" y="40"/>
                  </a:lnTo>
                  <a:lnTo>
                    <a:pt x="104" y="56"/>
                  </a:lnTo>
                  <a:lnTo>
                    <a:pt x="64" y="88"/>
                  </a:lnTo>
                  <a:lnTo>
                    <a:pt x="64" y="104"/>
                  </a:lnTo>
                  <a:lnTo>
                    <a:pt x="80" y="120"/>
                  </a:lnTo>
                  <a:lnTo>
                    <a:pt x="72" y="128"/>
                  </a:lnTo>
                  <a:lnTo>
                    <a:pt x="80" y="128"/>
                  </a:lnTo>
                  <a:lnTo>
                    <a:pt x="64" y="136"/>
                  </a:lnTo>
                  <a:lnTo>
                    <a:pt x="56" y="168"/>
                  </a:lnTo>
                  <a:lnTo>
                    <a:pt x="40" y="168"/>
                  </a:lnTo>
                  <a:lnTo>
                    <a:pt x="32" y="184"/>
                  </a:lnTo>
                  <a:lnTo>
                    <a:pt x="24" y="184"/>
                  </a:lnTo>
                  <a:lnTo>
                    <a:pt x="16" y="168"/>
                  </a:lnTo>
                  <a:lnTo>
                    <a:pt x="0" y="128"/>
                  </a:lnTo>
                  <a:lnTo>
                    <a:pt x="0" y="13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1" name="Freeform 110"/>
            <p:cNvSpPr>
              <a:spLocks/>
            </p:cNvSpPr>
            <p:nvPr/>
          </p:nvSpPr>
          <p:spPr bwMode="auto">
            <a:xfrm>
              <a:off x="4103345" y="2163802"/>
              <a:ext cx="191429" cy="231219"/>
            </a:xfrm>
            <a:custGeom>
              <a:avLst/>
              <a:gdLst>
                <a:gd name="T0" fmla="*/ 2147483647 w 120"/>
                <a:gd name="T1" fmla="*/ 2147483647 h 136"/>
                <a:gd name="T2" fmla="*/ 2147483647 w 120"/>
                <a:gd name="T3" fmla="*/ 2147483647 h 136"/>
                <a:gd name="T4" fmla="*/ 2147483647 w 120"/>
                <a:gd name="T5" fmla="*/ 2147483647 h 136"/>
                <a:gd name="T6" fmla="*/ 2147483647 w 120"/>
                <a:gd name="T7" fmla="*/ 2147483647 h 136"/>
                <a:gd name="T8" fmla="*/ 2147483647 w 120"/>
                <a:gd name="T9" fmla="*/ 2147483647 h 136"/>
                <a:gd name="T10" fmla="*/ 2147483647 w 120"/>
                <a:gd name="T11" fmla="*/ 2147483647 h 136"/>
                <a:gd name="T12" fmla="*/ 2147483647 w 120"/>
                <a:gd name="T13" fmla="*/ 2147483647 h 136"/>
                <a:gd name="T14" fmla="*/ 2147483647 w 120"/>
                <a:gd name="T15" fmla="*/ 2147483647 h 136"/>
                <a:gd name="T16" fmla="*/ 2147483647 w 120"/>
                <a:gd name="T17" fmla="*/ 2147483647 h 136"/>
                <a:gd name="T18" fmla="*/ 2147483647 w 120"/>
                <a:gd name="T19" fmla="*/ 2147483647 h 136"/>
                <a:gd name="T20" fmla="*/ 2147483647 w 120"/>
                <a:gd name="T21" fmla="*/ 2147483647 h 136"/>
                <a:gd name="T22" fmla="*/ 2147483647 w 120"/>
                <a:gd name="T23" fmla="*/ 2147483647 h 136"/>
                <a:gd name="T24" fmla="*/ 2147483647 w 120"/>
                <a:gd name="T25" fmla="*/ 2147483647 h 136"/>
                <a:gd name="T26" fmla="*/ 2147483647 w 120"/>
                <a:gd name="T27" fmla="*/ 2147483647 h 136"/>
                <a:gd name="T28" fmla="*/ 2147483647 w 120"/>
                <a:gd name="T29" fmla="*/ 2147483647 h 136"/>
                <a:gd name="T30" fmla="*/ 2147483647 w 120"/>
                <a:gd name="T31" fmla="*/ 2147483647 h 136"/>
                <a:gd name="T32" fmla="*/ 2147483647 w 120"/>
                <a:gd name="T33" fmla="*/ 2147483647 h 136"/>
                <a:gd name="T34" fmla="*/ 2147483647 w 120"/>
                <a:gd name="T35" fmla="*/ 2147483647 h 136"/>
                <a:gd name="T36" fmla="*/ 2147483647 w 120"/>
                <a:gd name="T37" fmla="*/ 2147483647 h 136"/>
                <a:gd name="T38" fmla="*/ 2147483647 w 120"/>
                <a:gd name="T39" fmla="*/ 2147483647 h 136"/>
                <a:gd name="T40" fmla="*/ 2147483647 w 120"/>
                <a:gd name="T41" fmla="*/ 2147483647 h 136"/>
                <a:gd name="T42" fmla="*/ 0 w 120"/>
                <a:gd name="T43" fmla="*/ 2147483647 h 136"/>
                <a:gd name="T44" fmla="*/ 2147483647 w 120"/>
                <a:gd name="T45" fmla="*/ 2147483647 h 136"/>
                <a:gd name="T46" fmla="*/ 2147483647 w 120"/>
                <a:gd name="T47" fmla="*/ 2147483647 h 136"/>
                <a:gd name="T48" fmla="*/ 2147483647 w 120"/>
                <a:gd name="T49" fmla="*/ 2147483647 h 136"/>
                <a:gd name="T50" fmla="*/ 2147483647 w 120"/>
                <a:gd name="T51" fmla="*/ 2147483647 h 136"/>
                <a:gd name="T52" fmla="*/ 2147483647 w 120"/>
                <a:gd name="T53" fmla="*/ 0 h 136"/>
                <a:gd name="T54" fmla="*/ 2147483647 w 120"/>
                <a:gd name="T55" fmla="*/ 0 h 136"/>
                <a:gd name="T56" fmla="*/ 2147483647 w 120"/>
                <a:gd name="T57" fmla="*/ 2147483647 h 136"/>
                <a:gd name="T58" fmla="*/ 2147483647 w 120"/>
                <a:gd name="T59" fmla="*/ 2147483647 h 1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136">
                  <a:moveTo>
                    <a:pt x="88" y="16"/>
                  </a:moveTo>
                  <a:lnTo>
                    <a:pt x="80" y="16"/>
                  </a:lnTo>
                  <a:lnTo>
                    <a:pt x="80" y="24"/>
                  </a:lnTo>
                  <a:lnTo>
                    <a:pt x="96" y="32"/>
                  </a:lnTo>
                  <a:lnTo>
                    <a:pt x="96" y="40"/>
                  </a:lnTo>
                  <a:lnTo>
                    <a:pt x="104" y="56"/>
                  </a:lnTo>
                  <a:lnTo>
                    <a:pt x="104" y="64"/>
                  </a:lnTo>
                  <a:lnTo>
                    <a:pt x="112" y="72"/>
                  </a:lnTo>
                  <a:lnTo>
                    <a:pt x="112" y="80"/>
                  </a:lnTo>
                  <a:lnTo>
                    <a:pt x="120" y="96"/>
                  </a:lnTo>
                  <a:lnTo>
                    <a:pt x="88" y="128"/>
                  </a:lnTo>
                  <a:lnTo>
                    <a:pt x="48" y="136"/>
                  </a:lnTo>
                  <a:lnTo>
                    <a:pt x="24" y="128"/>
                  </a:lnTo>
                  <a:lnTo>
                    <a:pt x="24" y="112"/>
                  </a:lnTo>
                  <a:lnTo>
                    <a:pt x="16" y="96"/>
                  </a:lnTo>
                  <a:lnTo>
                    <a:pt x="24" y="96"/>
                  </a:lnTo>
                  <a:lnTo>
                    <a:pt x="56" y="64"/>
                  </a:lnTo>
                  <a:lnTo>
                    <a:pt x="56" y="56"/>
                  </a:lnTo>
                  <a:lnTo>
                    <a:pt x="48" y="56"/>
                  </a:lnTo>
                  <a:lnTo>
                    <a:pt x="40" y="56"/>
                  </a:lnTo>
                  <a:lnTo>
                    <a:pt x="32" y="24"/>
                  </a:lnTo>
                  <a:lnTo>
                    <a:pt x="0" y="16"/>
                  </a:lnTo>
                  <a:lnTo>
                    <a:pt x="8" y="8"/>
                  </a:lnTo>
                  <a:lnTo>
                    <a:pt x="24" y="16"/>
                  </a:lnTo>
                  <a:lnTo>
                    <a:pt x="48" y="16"/>
                  </a:lnTo>
                  <a:lnTo>
                    <a:pt x="56" y="16"/>
                  </a:lnTo>
                  <a:lnTo>
                    <a:pt x="56" y="0"/>
                  </a:lnTo>
                  <a:lnTo>
                    <a:pt x="72" y="0"/>
                  </a:lnTo>
                  <a:lnTo>
                    <a:pt x="88" y="8"/>
                  </a:lnTo>
                  <a:lnTo>
                    <a:pt x="88"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2" name="Freeform 111"/>
            <p:cNvSpPr>
              <a:spLocks/>
            </p:cNvSpPr>
            <p:nvPr/>
          </p:nvSpPr>
          <p:spPr bwMode="auto">
            <a:xfrm>
              <a:off x="1393785" y="2083081"/>
              <a:ext cx="1360561" cy="759330"/>
            </a:xfrm>
            <a:custGeom>
              <a:avLst/>
              <a:gdLst>
                <a:gd name="T0" fmla="*/ 2147483647 w 856"/>
                <a:gd name="T1" fmla="*/ 2147483647 h 448"/>
                <a:gd name="T2" fmla="*/ 2147483647 w 856"/>
                <a:gd name="T3" fmla="*/ 2147483647 h 448"/>
                <a:gd name="T4" fmla="*/ 2147483647 w 856"/>
                <a:gd name="T5" fmla="*/ 2147483647 h 448"/>
                <a:gd name="T6" fmla="*/ 2147483647 w 856"/>
                <a:gd name="T7" fmla="*/ 2147483647 h 448"/>
                <a:gd name="T8" fmla="*/ 2147483647 w 856"/>
                <a:gd name="T9" fmla="*/ 2147483647 h 448"/>
                <a:gd name="T10" fmla="*/ 2147483647 w 856"/>
                <a:gd name="T11" fmla="*/ 2147483647 h 448"/>
                <a:gd name="T12" fmla="*/ 2147483647 w 856"/>
                <a:gd name="T13" fmla="*/ 2147483647 h 448"/>
                <a:gd name="T14" fmla="*/ 2147483647 w 856"/>
                <a:gd name="T15" fmla="*/ 2147483647 h 448"/>
                <a:gd name="T16" fmla="*/ 2147483647 w 856"/>
                <a:gd name="T17" fmla="*/ 2147483647 h 448"/>
                <a:gd name="T18" fmla="*/ 2147483647 w 856"/>
                <a:gd name="T19" fmla="*/ 2147483647 h 448"/>
                <a:gd name="T20" fmla="*/ 2147483647 w 856"/>
                <a:gd name="T21" fmla="*/ 2147483647 h 448"/>
                <a:gd name="T22" fmla="*/ 2147483647 w 856"/>
                <a:gd name="T23" fmla="*/ 2147483647 h 448"/>
                <a:gd name="T24" fmla="*/ 2147483647 w 856"/>
                <a:gd name="T25" fmla="*/ 2147483647 h 448"/>
                <a:gd name="T26" fmla="*/ 2147483647 w 856"/>
                <a:gd name="T27" fmla="*/ 2147483647 h 448"/>
                <a:gd name="T28" fmla="*/ 2147483647 w 856"/>
                <a:gd name="T29" fmla="*/ 2147483647 h 448"/>
                <a:gd name="T30" fmla="*/ 2147483647 w 856"/>
                <a:gd name="T31" fmla="*/ 2147483647 h 448"/>
                <a:gd name="T32" fmla="*/ 2147483647 w 856"/>
                <a:gd name="T33" fmla="*/ 2147483647 h 448"/>
                <a:gd name="T34" fmla="*/ 2147483647 w 856"/>
                <a:gd name="T35" fmla="*/ 2147483647 h 448"/>
                <a:gd name="T36" fmla="*/ 2147483647 w 856"/>
                <a:gd name="T37" fmla="*/ 2147483647 h 448"/>
                <a:gd name="T38" fmla="*/ 2147483647 w 856"/>
                <a:gd name="T39" fmla="*/ 2147483647 h 448"/>
                <a:gd name="T40" fmla="*/ 2147483647 w 856"/>
                <a:gd name="T41" fmla="*/ 2147483647 h 448"/>
                <a:gd name="T42" fmla="*/ 2147483647 w 856"/>
                <a:gd name="T43" fmla="*/ 2147483647 h 448"/>
                <a:gd name="T44" fmla="*/ 2147483647 w 856"/>
                <a:gd name="T45" fmla="*/ 2147483647 h 448"/>
                <a:gd name="T46" fmla="*/ 2147483647 w 856"/>
                <a:gd name="T47" fmla="*/ 2147483647 h 448"/>
                <a:gd name="T48" fmla="*/ 2147483647 w 856"/>
                <a:gd name="T49" fmla="*/ 2147483647 h 448"/>
                <a:gd name="T50" fmla="*/ 2147483647 w 856"/>
                <a:gd name="T51" fmla="*/ 2147483647 h 448"/>
                <a:gd name="T52" fmla="*/ 2147483647 w 856"/>
                <a:gd name="T53" fmla="*/ 2147483647 h 448"/>
                <a:gd name="T54" fmla="*/ 2147483647 w 856"/>
                <a:gd name="T55" fmla="*/ 2147483647 h 448"/>
                <a:gd name="T56" fmla="*/ 2147483647 w 856"/>
                <a:gd name="T57" fmla="*/ 2147483647 h 448"/>
                <a:gd name="T58" fmla="*/ 2147483647 w 856"/>
                <a:gd name="T59" fmla="*/ 2147483647 h 448"/>
                <a:gd name="T60" fmla="*/ 2147483647 w 856"/>
                <a:gd name="T61" fmla="*/ 2147483647 h 448"/>
                <a:gd name="T62" fmla="*/ 2147483647 w 856"/>
                <a:gd name="T63" fmla="*/ 2147483647 h 448"/>
                <a:gd name="T64" fmla="*/ 2147483647 w 856"/>
                <a:gd name="T65" fmla="*/ 2147483647 h 448"/>
                <a:gd name="T66" fmla="*/ 2147483647 w 856"/>
                <a:gd name="T67" fmla="*/ 0 h 448"/>
                <a:gd name="T68" fmla="*/ 2147483647 w 856"/>
                <a:gd name="T69" fmla="*/ 2147483647 h 448"/>
                <a:gd name="T70" fmla="*/ 2147483647 w 856"/>
                <a:gd name="T71" fmla="*/ 2147483647 h 448"/>
                <a:gd name="T72" fmla="*/ 2147483647 w 856"/>
                <a:gd name="T73" fmla="*/ 2147483647 h 448"/>
                <a:gd name="T74" fmla="*/ 2147483647 w 856"/>
                <a:gd name="T75" fmla="*/ 2147483647 h 448"/>
                <a:gd name="T76" fmla="*/ 2147483647 w 856"/>
                <a:gd name="T77" fmla="*/ 2147483647 h 448"/>
                <a:gd name="T78" fmla="*/ 2147483647 w 856"/>
                <a:gd name="T79" fmla="*/ 2147483647 h 448"/>
                <a:gd name="T80" fmla="*/ 2147483647 w 856"/>
                <a:gd name="T81" fmla="*/ 2147483647 h 448"/>
                <a:gd name="T82" fmla="*/ 2147483647 w 856"/>
                <a:gd name="T83" fmla="*/ 2147483647 h 448"/>
                <a:gd name="T84" fmla="*/ 2147483647 w 856"/>
                <a:gd name="T85" fmla="*/ 2147483647 h 448"/>
                <a:gd name="T86" fmla="*/ 2147483647 w 856"/>
                <a:gd name="T87" fmla="*/ 2147483647 h 448"/>
                <a:gd name="T88" fmla="*/ 2147483647 w 856"/>
                <a:gd name="T89" fmla="*/ 2147483647 h 448"/>
                <a:gd name="T90" fmla="*/ 2147483647 w 856"/>
                <a:gd name="T91" fmla="*/ 2147483647 h 448"/>
                <a:gd name="T92" fmla="*/ 2147483647 w 856"/>
                <a:gd name="T93" fmla="*/ 2147483647 h 448"/>
                <a:gd name="T94" fmla="*/ 2147483647 w 856"/>
                <a:gd name="T95" fmla="*/ 2147483647 h 448"/>
                <a:gd name="T96" fmla="*/ 2147483647 w 856"/>
                <a:gd name="T97" fmla="*/ 2147483647 h 448"/>
                <a:gd name="T98" fmla="*/ 2147483647 w 856"/>
                <a:gd name="T99" fmla="*/ 2147483647 h 448"/>
                <a:gd name="T100" fmla="*/ 2147483647 w 856"/>
                <a:gd name="T101" fmla="*/ 2147483647 h 448"/>
                <a:gd name="T102" fmla="*/ 2147483647 w 856"/>
                <a:gd name="T103" fmla="*/ 2147483647 h 448"/>
                <a:gd name="T104" fmla="*/ 2147483647 w 856"/>
                <a:gd name="T105" fmla="*/ 2147483647 h 448"/>
                <a:gd name="T106" fmla="*/ 2147483647 w 856"/>
                <a:gd name="T107" fmla="*/ 2147483647 h 448"/>
                <a:gd name="T108" fmla="*/ 2147483647 w 856"/>
                <a:gd name="T109" fmla="*/ 2147483647 h 448"/>
                <a:gd name="T110" fmla="*/ 2147483647 w 856"/>
                <a:gd name="T111" fmla="*/ 2147483647 h 448"/>
                <a:gd name="T112" fmla="*/ 2147483647 w 856"/>
                <a:gd name="T113" fmla="*/ 2147483647 h 448"/>
                <a:gd name="T114" fmla="*/ 2147483647 w 856"/>
                <a:gd name="T115" fmla="*/ 2147483647 h 448"/>
                <a:gd name="T116" fmla="*/ 2147483647 w 856"/>
                <a:gd name="T117" fmla="*/ 2147483647 h 448"/>
                <a:gd name="T118" fmla="*/ 2147483647 w 856"/>
                <a:gd name="T119" fmla="*/ 2147483647 h 448"/>
                <a:gd name="T120" fmla="*/ 2147483647 w 856"/>
                <a:gd name="T121" fmla="*/ 2147483647 h 448"/>
                <a:gd name="T122" fmla="*/ 2147483647 w 856"/>
                <a:gd name="T123" fmla="*/ 2147483647 h 448"/>
                <a:gd name="T124" fmla="*/ 2147483647 w 856"/>
                <a:gd name="T125" fmla="*/ 2147483647 h 4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56" h="448">
                  <a:moveTo>
                    <a:pt x="680" y="392"/>
                  </a:moveTo>
                  <a:lnTo>
                    <a:pt x="712" y="392"/>
                  </a:lnTo>
                  <a:lnTo>
                    <a:pt x="704" y="392"/>
                  </a:lnTo>
                  <a:lnTo>
                    <a:pt x="712" y="392"/>
                  </a:lnTo>
                  <a:lnTo>
                    <a:pt x="688" y="408"/>
                  </a:lnTo>
                  <a:lnTo>
                    <a:pt x="688" y="424"/>
                  </a:lnTo>
                  <a:lnTo>
                    <a:pt x="712" y="408"/>
                  </a:lnTo>
                  <a:lnTo>
                    <a:pt x="752" y="392"/>
                  </a:lnTo>
                  <a:lnTo>
                    <a:pt x="768" y="384"/>
                  </a:lnTo>
                  <a:lnTo>
                    <a:pt x="768" y="376"/>
                  </a:lnTo>
                  <a:lnTo>
                    <a:pt x="768" y="368"/>
                  </a:lnTo>
                  <a:lnTo>
                    <a:pt x="752" y="384"/>
                  </a:lnTo>
                  <a:lnTo>
                    <a:pt x="728" y="384"/>
                  </a:lnTo>
                  <a:lnTo>
                    <a:pt x="712" y="376"/>
                  </a:lnTo>
                  <a:lnTo>
                    <a:pt x="720" y="360"/>
                  </a:lnTo>
                  <a:lnTo>
                    <a:pt x="712" y="360"/>
                  </a:lnTo>
                  <a:lnTo>
                    <a:pt x="704" y="352"/>
                  </a:lnTo>
                  <a:lnTo>
                    <a:pt x="736" y="344"/>
                  </a:lnTo>
                  <a:lnTo>
                    <a:pt x="728" y="336"/>
                  </a:lnTo>
                  <a:lnTo>
                    <a:pt x="680" y="344"/>
                  </a:lnTo>
                  <a:lnTo>
                    <a:pt x="640" y="368"/>
                  </a:lnTo>
                  <a:lnTo>
                    <a:pt x="672" y="344"/>
                  </a:lnTo>
                  <a:lnTo>
                    <a:pt x="696" y="336"/>
                  </a:lnTo>
                  <a:lnTo>
                    <a:pt x="704" y="336"/>
                  </a:lnTo>
                  <a:lnTo>
                    <a:pt x="712" y="320"/>
                  </a:lnTo>
                  <a:lnTo>
                    <a:pt x="744" y="320"/>
                  </a:lnTo>
                  <a:lnTo>
                    <a:pt x="792" y="320"/>
                  </a:lnTo>
                  <a:lnTo>
                    <a:pt x="816" y="304"/>
                  </a:lnTo>
                  <a:lnTo>
                    <a:pt x="856" y="296"/>
                  </a:lnTo>
                  <a:lnTo>
                    <a:pt x="856" y="280"/>
                  </a:lnTo>
                  <a:lnTo>
                    <a:pt x="856" y="272"/>
                  </a:lnTo>
                  <a:lnTo>
                    <a:pt x="848" y="272"/>
                  </a:lnTo>
                  <a:lnTo>
                    <a:pt x="848" y="264"/>
                  </a:lnTo>
                  <a:lnTo>
                    <a:pt x="832" y="264"/>
                  </a:lnTo>
                  <a:lnTo>
                    <a:pt x="848" y="256"/>
                  </a:lnTo>
                  <a:lnTo>
                    <a:pt x="832" y="256"/>
                  </a:lnTo>
                  <a:lnTo>
                    <a:pt x="832" y="248"/>
                  </a:lnTo>
                  <a:lnTo>
                    <a:pt x="816" y="248"/>
                  </a:lnTo>
                  <a:lnTo>
                    <a:pt x="824" y="240"/>
                  </a:lnTo>
                  <a:lnTo>
                    <a:pt x="808" y="232"/>
                  </a:lnTo>
                  <a:lnTo>
                    <a:pt x="824" y="224"/>
                  </a:lnTo>
                  <a:lnTo>
                    <a:pt x="808" y="176"/>
                  </a:lnTo>
                  <a:lnTo>
                    <a:pt x="792" y="184"/>
                  </a:lnTo>
                  <a:lnTo>
                    <a:pt x="792" y="192"/>
                  </a:lnTo>
                  <a:lnTo>
                    <a:pt x="760" y="208"/>
                  </a:lnTo>
                  <a:lnTo>
                    <a:pt x="752" y="192"/>
                  </a:lnTo>
                  <a:lnTo>
                    <a:pt x="760" y="168"/>
                  </a:lnTo>
                  <a:lnTo>
                    <a:pt x="744" y="168"/>
                  </a:lnTo>
                  <a:lnTo>
                    <a:pt x="744" y="160"/>
                  </a:lnTo>
                  <a:lnTo>
                    <a:pt x="728" y="152"/>
                  </a:lnTo>
                  <a:lnTo>
                    <a:pt x="696" y="144"/>
                  </a:lnTo>
                  <a:lnTo>
                    <a:pt x="680" y="152"/>
                  </a:lnTo>
                  <a:lnTo>
                    <a:pt x="680" y="160"/>
                  </a:lnTo>
                  <a:lnTo>
                    <a:pt x="672" y="168"/>
                  </a:lnTo>
                  <a:lnTo>
                    <a:pt x="672" y="176"/>
                  </a:lnTo>
                  <a:lnTo>
                    <a:pt x="664" y="184"/>
                  </a:lnTo>
                  <a:lnTo>
                    <a:pt x="648" y="200"/>
                  </a:lnTo>
                  <a:lnTo>
                    <a:pt x="656" y="208"/>
                  </a:lnTo>
                  <a:lnTo>
                    <a:pt x="640" y="240"/>
                  </a:lnTo>
                  <a:lnTo>
                    <a:pt x="600" y="256"/>
                  </a:lnTo>
                  <a:lnTo>
                    <a:pt x="592" y="296"/>
                  </a:lnTo>
                  <a:lnTo>
                    <a:pt x="568" y="304"/>
                  </a:lnTo>
                  <a:lnTo>
                    <a:pt x="568" y="312"/>
                  </a:lnTo>
                  <a:lnTo>
                    <a:pt x="552" y="280"/>
                  </a:lnTo>
                  <a:lnTo>
                    <a:pt x="576" y="256"/>
                  </a:lnTo>
                  <a:lnTo>
                    <a:pt x="544" y="248"/>
                  </a:lnTo>
                  <a:lnTo>
                    <a:pt x="496" y="224"/>
                  </a:lnTo>
                  <a:lnTo>
                    <a:pt x="480" y="224"/>
                  </a:lnTo>
                  <a:lnTo>
                    <a:pt x="488" y="200"/>
                  </a:lnTo>
                  <a:lnTo>
                    <a:pt x="472" y="200"/>
                  </a:lnTo>
                  <a:lnTo>
                    <a:pt x="472" y="192"/>
                  </a:lnTo>
                  <a:lnTo>
                    <a:pt x="504" y="168"/>
                  </a:lnTo>
                  <a:lnTo>
                    <a:pt x="528" y="152"/>
                  </a:lnTo>
                  <a:lnTo>
                    <a:pt x="536" y="144"/>
                  </a:lnTo>
                  <a:lnTo>
                    <a:pt x="560" y="144"/>
                  </a:lnTo>
                  <a:lnTo>
                    <a:pt x="576" y="128"/>
                  </a:lnTo>
                  <a:lnTo>
                    <a:pt x="592" y="128"/>
                  </a:lnTo>
                  <a:lnTo>
                    <a:pt x="616" y="112"/>
                  </a:lnTo>
                  <a:lnTo>
                    <a:pt x="640" y="96"/>
                  </a:lnTo>
                  <a:lnTo>
                    <a:pt x="648" y="96"/>
                  </a:lnTo>
                  <a:lnTo>
                    <a:pt x="664" y="96"/>
                  </a:lnTo>
                  <a:lnTo>
                    <a:pt x="696" y="88"/>
                  </a:lnTo>
                  <a:lnTo>
                    <a:pt x="704" y="80"/>
                  </a:lnTo>
                  <a:lnTo>
                    <a:pt x="696" y="80"/>
                  </a:lnTo>
                  <a:lnTo>
                    <a:pt x="720" y="56"/>
                  </a:lnTo>
                  <a:lnTo>
                    <a:pt x="704" y="56"/>
                  </a:lnTo>
                  <a:lnTo>
                    <a:pt x="712" y="56"/>
                  </a:lnTo>
                  <a:lnTo>
                    <a:pt x="688" y="48"/>
                  </a:lnTo>
                  <a:lnTo>
                    <a:pt x="672" y="72"/>
                  </a:lnTo>
                  <a:lnTo>
                    <a:pt x="640" y="88"/>
                  </a:lnTo>
                  <a:lnTo>
                    <a:pt x="640" y="80"/>
                  </a:lnTo>
                  <a:lnTo>
                    <a:pt x="648" y="64"/>
                  </a:lnTo>
                  <a:lnTo>
                    <a:pt x="648" y="56"/>
                  </a:lnTo>
                  <a:lnTo>
                    <a:pt x="632" y="64"/>
                  </a:lnTo>
                  <a:lnTo>
                    <a:pt x="624" y="56"/>
                  </a:lnTo>
                  <a:lnTo>
                    <a:pt x="616" y="48"/>
                  </a:lnTo>
                  <a:lnTo>
                    <a:pt x="632" y="48"/>
                  </a:lnTo>
                  <a:lnTo>
                    <a:pt x="624" y="24"/>
                  </a:lnTo>
                  <a:lnTo>
                    <a:pt x="640" y="24"/>
                  </a:lnTo>
                  <a:lnTo>
                    <a:pt x="640" y="16"/>
                  </a:lnTo>
                  <a:lnTo>
                    <a:pt x="656" y="16"/>
                  </a:lnTo>
                  <a:lnTo>
                    <a:pt x="688" y="0"/>
                  </a:lnTo>
                  <a:lnTo>
                    <a:pt x="664" y="0"/>
                  </a:lnTo>
                  <a:lnTo>
                    <a:pt x="640" y="8"/>
                  </a:lnTo>
                  <a:lnTo>
                    <a:pt x="616" y="24"/>
                  </a:lnTo>
                  <a:lnTo>
                    <a:pt x="584" y="40"/>
                  </a:lnTo>
                  <a:lnTo>
                    <a:pt x="584" y="48"/>
                  </a:lnTo>
                  <a:lnTo>
                    <a:pt x="600" y="56"/>
                  </a:lnTo>
                  <a:lnTo>
                    <a:pt x="584" y="64"/>
                  </a:lnTo>
                  <a:lnTo>
                    <a:pt x="560" y="80"/>
                  </a:lnTo>
                  <a:lnTo>
                    <a:pt x="552" y="80"/>
                  </a:lnTo>
                  <a:lnTo>
                    <a:pt x="560" y="72"/>
                  </a:lnTo>
                  <a:lnTo>
                    <a:pt x="576" y="64"/>
                  </a:lnTo>
                  <a:lnTo>
                    <a:pt x="576" y="56"/>
                  </a:lnTo>
                  <a:lnTo>
                    <a:pt x="568" y="48"/>
                  </a:lnTo>
                  <a:lnTo>
                    <a:pt x="536" y="64"/>
                  </a:lnTo>
                  <a:lnTo>
                    <a:pt x="552" y="64"/>
                  </a:lnTo>
                  <a:lnTo>
                    <a:pt x="528" y="80"/>
                  </a:lnTo>
                  <a:lnTo>
                    <a:pt x="504" y="80"/>
                  </a:lnTo>
                  <a:lnTo>
                    <a:pt x="480" y="72"/>
                  </a:lnTo>
                  <a:lnTo>
                    <a:pt x="480" y="64"/>
                  </a:lnTo>
                  <a:lnTo>
                    <a:pt x="440" y="72"/>
                  </a:lnTo>
                  <a:lnTo>
                    <a:pt x="448" y="72"/>
                  </a:lnTo>
                  <a:lnTo>
                    <a:pt x="440" y="80"/>
                  </a:lnTo>
                  <a:lnTo>
                    <a:pt x="424" y="72"/>
                  </a:lnTo>
                  <a:lnTo>
                    <a:pt x="392" y="80"/>
                  </a:lnTo>
                  <a:lnTo>
                    <a:pt x="368" y="80"/>
                  </a:lnTo>
                  <a:lnTo>
                    <a:pt x="392" y="72"/>
                  </a:lnTo>
                  <a:lnTo>
                    <a:pt x="392" y="64"/>
                  </a:lnTo>
                  <a:lnTo>
                    <a:pt x="352" y="56"/>
                  </a:lnTo>
                  <a:lnTo>
                    <a:pt x="344" y="48"/>
                  </a:lnTo>
                  <a:lnTo>
                    <a:pt x="328" y="48"/>
                  </a:lnTo>
                  <a:lnTo>
                    <a:pt x="312" y="56"/>
                  </a:lnTo>
                  <a:lnTo>
                    <a:pt x="304" y="56"/>
                  </a:lnTo>
                  <a:lnTo>
                    <a:pt x="312" y="48"/>
                  </a:lnTo>
                  <a:lnTo>
                    <a:pt x="296" y="56"/>
                  </a:lnTo>
                  <a:lnTo>
                    <a:pt x="288" y="56"/>
                  </a:lnTo>
                  <a:lnTo>
                    <a:pt x="296" y="48"/>
                  </a:lnTo>
                  <a:lnTo>
                    <a:pt x="288" y="40"/>
                  </a:lnTo>
                  <a:lnTo>
                    <a:pt x="264" y="48"/>
                  </a:lnTo>
                  <a:lnTo>
                    <a:pt x="216" y="56"/>
                  </a:lnTo>
                  <a:lnTo>
                    <a:pt x="200" y="56"/>
                  </a:lnTo>
                  <a:lnTo>
                    <a:pt x="184" y="64"/>
                  </a:lnTo>
                  <a:lnTo>
                    <a:pt x="152" y="56"/>
                  </a:lnTo>
                  <a:lnTo>
                    <a:pt x="0" y="176"/>
                  </a:lnTo>
                  <a:lnTo>
                    <a:pt x="16" y="176"/>
                  </a:lnTo>
                  <a:lnTo>
                    <a:pt x="8" y="184"/>
                  </a:lnTo>
                  <a:lnTo>
                    <a:pt x="16" y="192"/>
                  </a:lnTo>
                  <a:lnTo>
                    <a:pt x="48" y="184"/>
                  </a:lnTo>
                  <a:lnTo>
                    <a:pt x="48" y="200"/>
                  </a:lnTo>
                  <a:lnTo>
                    <a:pt x="40" y="232"/>
                  </a:lnTo>
                  <a:lnTo>
                    <a:pt x="48" y="240"/>
                  </a:lnTo>
                  <a:lnTo>
                    <a:pt x="40" y="256"/>
                  </a:lnTo>
                  <a:lnTo>
                    <a:pt x="16" y="264"/>
                  </a:lnTo>
                  <a:lnTo>
                    <a:pt x="16" y="288"/>
                  </a:lnTo>
                  <a:lnTo>
                    <a:pt x="24" y="288"/>
                  </a:lnTo>
                  <a:lnTo>
                    <a:pt x="16" y="304"/>
                  </a:lnTo>
                  <a:lnTo>
                    <a:pt x="32" y="320"/>
                  </a:lnTo>
                  <a:lnTo>
                    <a:pt x="48" y="336"/>
                  </a:lnTo>
                  <a:lnTo>
                    <a:pt x="368" y="336"/>
                  </a:lnTo>
                  <a:lnTo>
                    <a:pt x="376" y="336"/>
                  </a:lnTo>
                  <a:lnTo>
                    <a:pt x="384" y="344"/>
                  </a:lnTo>
                  <a:lnTo>
                    <a:pt x="432" y="352"/>
                  </a:lnTo>
                  <a:lnTo>
                    <a:pt x="424" y="352"/>
                  </a:lnTo>
                  <a:lnTo>
                    <a:pt x="456" y="336"/>
                  </a:lnTo>
                  <a:lnTo>
                    <a:pt x="472" y="344"/>
                  </a:lnTo>
                  <a:lnTo>
                    <a:pt x="472" y="352"/>
                  </a:lnTo>
                  <a:lnTo>
                    <a:pt x="488" y="352"/>
                  </a:lnTo>
                  <a:lnTo>
                    <a:pt x="480" y="376"/>
                  </a:lnTo>
                  <a:lnTo>
                    <a:pt x="520" y="384"/>
                  </a:lnTo>
                  <a:lnTo>
                    <a:pt x="528" y="400"/>
                  </a:lnTo>
                  <a:lnTo>
                    <a:pt x="520" y="408"/>
                  </a:lnTo>
                  <a:lnTo>
                    <a:pt x="504" y="392"/>
                  </a:lnTo>
                  <a:lnTo>
                    <a:pt x="488" y="424"/>
                  </a:lnTo>
                  <a:lnTo>
                    <a:pt x="480" y="424"/>
                  </a:lnTo>
                  <a:lnTo>
                    <a:pt x="464" y="448"/>
                  </a:lnTo>
                  <a:lnTo>
                    <a:pt x="488" y="432"/>
                  </a:lnTo>
                  <a:lnTo>
                    <a:pt x="528" y="432"/>
                  </a:lnTo>
                  <a:lnTo>
                    <a:pt x="520" y="424"/>
                  </a:lnTo>
                  <a:lnTo>
                    <a:pt x="512" y="424"/>
                  </a:lnTo>
                  <a:lnTo>
                    <a:pt x="520" y="416"/>
                  </a:lnTo>
                  <a:lnTo>
                    <a:pt x="552" y="416"/>
                  </a:lnTo>
                  <a:lnTo>
                    <a:pt x="568" y="408"/>
                  </a:lnTo>
                  <a:lnTo>
                    <a:pt x="584" y="400"/>
                  </a:lnTo>
                  <a:lnTo>
                    <a:pt x="624" y="400"/>
                  </a:lnTo>
                  <a:lnTo>
                    <a:pt x="640" y="392"/>
                  </a:lnTo>
                  <a:lnTo>
                    <a:pt x="664" y="360"/>
                  </a:lnTo>
                  <a:lnTo>
                    <a:pt x="680" y="368"/>
                  </a:lnTo>
                  <a:lnTo>
                    <a:pt x="672" y="392"/>
                  </a:lnTo>
                  <a:lnTo>
                    <a:pt x="680" y="39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3" name="Freeform 112"/>
            <p:cNvSpPr>
              <a:spLocks/>
            </p:cNvSpPr>
            <p:nvPr/>
          </p:nvSpPr>
          <p:spPr bwMode="auto">
            <a:xfrm>
              <a:off x="820782" y="2136439"/>
              <a:ext cx="814538" cy="394031"/>
            </a:xfrm>
            <a:custGeom>
              <a:avLst/>
              <a:gdLst>
                <a:gd name="T0" fmla="*/ 2147483647 w 512"/>
                <a:gd name="T1" fmla="*/ 2147483647 h 232"/>
                <a:gd name="T2" fmla="*/ 2147483647 w 512"/>
                <a:gd name="T3" fmla="*/ 2147483647 h 232"/>
                <a:gd name="T4" fmla="*/ 2147483647 w 512"/>
                <a:gd name="T5" fmla="*/ 2147483647 h 232"/>
                <a:gd name="T6" fmla="*/ 2147483647 w 512"/>
                <a:gd name="T7" fmla="*/ 2147483647 h 232"/>
                <a:gd name="T8" fmla="*/ 2147483647 w 512"/>
                <a:gd name="T9" fmla="*/ 2147483647 h 232"/>
                <a:gd name="T10" fmla="*/ 2147483647 w 512"/>
                <a:gd name="T11" fmla="*/ 2147483647 h 232"/>
                <a:gd name="T12" fmla="*/ 2147483647 w 512"/>
                <a:gd name="T13" fmla="*/ 2147483647 h 232"/>
                <a:gd name="T14" fmla="*/ 2147483647 w 512"/>
                <a:gd name="T15" fmla="*/ 2147483647 h 232"/>
                <a:gd name="T16" fmla="*/ 2147483647 w 512"/>
                <a:gd name="T17" fmla="*/ 2147483647 h 232"/>
                <a:gd name="T18" fmla="*/ 2147483647 w 512"/>
                <a:gd name="T19" fmla="*/ 2147483647 h 232"/>
                <a:gd name="T20" fmla="*/ 2147483647 w 512"/>
                <a:gd name="T21" fmla="*/ 2147483647 h 232"/>
                <a:gd name="T22" fmla="*/ 2147483647 w 512"/>
                <a:gd name="T23" fmla="*/ 2147483647 h 232"/>
                <a:gd name="T24" fmla="*/ 2147483647 w 512"/>
                <a:gd name="T25" fmla="*/ 2147483647 h 232"/>
                <a:gd name="T26" fmla="*/ 2147483647 w 512"/>
                <a:gd name="T27" fmla="*/ 2147483647 h 232"/>
                <a:gd name="T28" fmla="*/ 2147483647 w 512"/>
                <a:gd name="T29" fmla="*/ 2147483647 h 232"/>
                <a:gd name="T30" fmla="*/ 2147483647 w 512"/>
                <a:gd name="T31" fmla="*/ 2147483647 h 232"/>
                <a:gd name="T32" fmla="*/ 2147483647 w 512"/>
                <a:gd name="T33" fmla="*/ 2147483647 h 232"/>
                <a:gd name="T34" fmla="*/ 2147483647 w 512"/>
                <a:gd name="T35" fmla="*/ 2147483647 h 232"/>
                <a:gd name="T36" fmla="*/ 2147483647 w 512"/>
                <a:gd name="T37" fmla="*/ 2147483647 h 232"/>
                <a:gd name="T38" fmla="*/ 2147483647 w 512"/>
                <a:gd name="T39" fmla="*/ 2147483647 h 232"/>
                <a:gd name="T40" fmla="*/ 2147483647 w 512"/>
                <a:gd name="T41" fmla="*/ 2147483647 h 232"/>
                <a:gd name="T42" fmla="*/ 2147483647 w 512"/>
                <a:gd name="T43" fmla="*/ 2147483647 h 232"/>
                <a:gd name="T44" fmla="*/ 0 w 512"/>
                <a:gd name="T45" fmla="*/ 2147483647 h 232"/>
                <a:gd name="T46" fmla="*/ 2147483647 w 512"/>
                <a:gd name="T47" fmla="*/ 2147483647 h 232"/>
                <a:gd name="T48" fmla="*/ 2147483647 w 512"/>
                <a:gd name="T49" fmla="*/ 2147483647 h 232"/>
                <a:gd name="T50" fmla="*/ 2147483647 w 512"/>
                <a:gd name="T51" fmla="*/ 2147483647 h 232"/>
                <a:gd name="T52" fmla="*/ 2147483647 w 512"/>
                <a:gd name="T53" fmla="*/ 2147483647 h 232"/>
                <a:gd name="T54" fmla="*/ 2147483647 w 512"/>
                <a:gd name="T55" fmla="*/ 2147483647 h 232"/>
                <a:gd name="T56" fmla="*/ 2147483647 w 512"/>
                <a:gd name="T57" fmla="*/ 2147483647 h 232"/>
                <a:gd name="T58" fmla="*/ 2147483647 w 512"/>
                <a:gd name="T59" fmla="*/ 2147483647 h 232"/>
                <a:gd name="T60" fmla="*/ 2147483647 w 512"/>
                <a:gd name="T61" fmla="*/ 2147483647 h 232"/>
                <a:gd name="T62" fmla="*/ 2147483647 w 512"/>
                <a:gd name="T63" fmla="*/ 2147483647 h 232"/>
                <a:gd name="T64" fmla="*/ 2147483647 w 512"/>
                <a:gd name="T65" fmla="*/ 2147483647 h 232"/>
                <a:gd name="T66" fmla="*/ 2147483647 w 512"/>
                <a:gd name="T67" fmla="*/ 2147483647 h 232"/>
                <a:gd name="T68" fmla="*/ 2147483647 w 512"/>
                <a:gd name="T69" fmla="*/ 2147483647 h 232"/>
                <a:gd name="T70" fmla="*/ 2147483647 w 512"/>
                <a:gd name="T71" fmla="*/ 0 h 232"/>
                <a:gd name="T72" fmla="*/ 2147483647 w 512"/>
                <a:gd name="T73" fmla="*/ 2147483647 h 232"/>
                <a:gd name="T74" fmla="*/ 2147483647 w 512"/>
                <a:gd name="T75" fmla="*/ 2147483647 h 232"/>
                <a:gd name="T76" fmla="*/ 2147483647 w 512"/>
                <a:gd name="T77" fmla="*/ 2147483647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2" h="232">
                  <a:moveTo>
                    <a:pt x="360" y="144"/>
                  </a:moveTo>
                  <a:lnTo>
                    <a:pt x="376" y="144"/>
                  </a:lnTo>
                  <a:lnTo>
                    <a:pt x="368" y="152"/>
                  </a:lnTo>
                  <a:lnTo>
                    <a:pt x="376" y="160"/>
                  </a:lnTo>
                  <a:lnTo>
                    <a:pt x="408" y="152"/>
                  </a:lnTo>
                  <a:lnTo>
                    <a:pt x="408" y="168"/>
                  </a:lnTo>
                  <a:lnTo>
                    <a:pt x="400" y="200"/>
                  </a:lnTo>
                  <a:lnTo>
                    <a:pt x="408" y="208"/>
                  </a:lnTo>
                  <a:lnTo>
                    <a:pt x="400" y="224"/>
                  </a:lnTo>
                  <a:lnTo>
                    <a:pt x="392" y="224"/>
                  </a:lnTo>
                  <a:lnTo>
                    <a:pt x="384" y="224"/>
                  </a:lnTo>
                  <a:lnTo>
                    <a:pt x="384" y="208"/>
                  </a:lnTo>
                  <a:lnTo>
                    <a:pt x="392" y="208"/>
                  </a:lnTo>
                  <a:lnTo>
                    <a:pt x="384" y="200"/>
                  </a:lnTo>
                  <a:lnTo>
                    <a:pt x="384" y="216"/>
                  </a:lnTo>
                  <a:lnTo>
                    <a:pt x="376" y="224"/>
                  </a:lnTo>
                  <a:lnTo>
                    <a:pt x="368" y="216"/>
                  </a:lnTo>
                  <a:lnTo>
                    <a:pt x="376" y="200"/>
                  </a:lnTo>
                  <a:lnTo>
                    <a:pt x="368" y="200"/>
                  </a:lnTo>
                  <a:lnTo>
                    <a:pt x="376" y="192"/>
                  </a:lnTo>
                  <a:lnTo>
                    <a:pt x="384" y="192"/>
                  </a:lnTo>
                  <a:lnTo>
                    <a:pt x="392" y="192"/>
                  </a:lnTo>
                  <a:lnTo>
                    <a:pt x="392" y="184"/>
                  </a:lnTo>
                  <a:lnTo>
                    <a:pt x="376" y="192"/>
                  </a:lnTo>
                  <a:lnTo>
                    <a:pt x="392" y="168"/>
                  </a:lnTo>
                  <a:lnTo>
                    <a:pt x="384" y="176"/>
                  </a:lnTo>
                  <a:lnTo>
                    <a:pt x="360" y="200"/>
                  </a:lnTo>
                  <a:lnTo>
                    <a:pt x="376" y="176"/>
                  </a:lnTo>
                  <a:lnTo>
                    <a:pt x="360" y="160"/>
                  </a:lnTo>
                  <a:lnTo>
                    <a:pt x="368" y="152"/>
                  </a:lnTo>
                  <a:lnTo>
                    <a:pt x="352" y="152"/>
                  </a:lnTo>
                  <a:lnTo>
                    <a:pt x="320" y="152"/>
                  </a:lnTo>
                  <a:lnTo>
                    <a:pt x="304" y="136"/>
                  </a:lnTo>
                  <a:lnTo>
                    <a:pt x="288" y="136"/>
                  </a:lnTo>
                  <a:lnTo>
                    <a:pt x="264" y="152"/>
                  </a:lnTo>
                  <a:lnTo>
                    <a:pt x="224" y="160"/>
                  </a:lnTo>
                  <a:lnTo>
                    <a:pt x="256" y="136"/>
                  </a:lnTo>
                  <a:lnTo>
                    <a:pt x="280" y="136"/>
                  </a:lnTo>
                  <a:lnTo>
                    <a:pt x="272" y="136"/>
                  </a:lnTo>
                  <a:lnTo>
                    <a:pt x="208" y="160"/>
                  </a:lnTo>
                  <a:lnTo>
                    <a:pt x="200" y="160"/>
                  </a:lnTo>
                  <a:lnTo>
                    <a:pt x="200" y="168"/>
                  </a:lnTo>
                  <a:lnTo>
                    <a:pt x="192" y="168"/>
                  </a:lnTo>
                  <a:lnTo>
                    <a:pt x="136" y="192"/>
                  </a:lnTo>
                  <a:lnTo>
                    <a:pt x="96" y="208"/>
                  </a:lnTo>
                  <a:lnTo>
                    <a:pt x="0" y="232"/>
                  </a:lnTo>
                  <a:lnTo>
                    <a:pt x="136" y="184"/>
                  </a:lnTo>
                  <a:lnTo>
                    <a:pt x="152" y="168"/>
                  </a:lnTo>
                  <a:lnTo>
                    <a:pt x="136" y="168"/>
                  </a:lnTo>
                  <a:lnTo>
                    <a:pt x="112" y="168"/>
                  </a:lnTo>
                  <a:lnTo>
                    <a:pt x="128" y="152"/>
                  </a:lnTo>
                  <a:lnTo>
                    <a:pt x="104" y="152"/>
                  </a:lnTo>
                  <a:lnTo>
                    <a:pt x="112" y="128"/>
                  </a:lnTo>
                  <a:lnTo>
                    <a:pt x="152" y="112"/>
                  </a:lnTo>
                  <a:lnTo>
                    <a:pt x="200" y="104"/>
                  </a:lnTo>
                  <a:lnTo>
                    <a:pt x="224" y="80"/>
                  </a:lnTo>
                  <a:lnTo>
                    <a:pt x="200" y="88"/>
                  </a:lnTo>
                  <a:lnTo>
                    <a:pt x="176" y="88"/>
                  </a:lnTo>
                  <a:lnTo>
                    <a:pt x="168" y="88"/>
                  </a:lnTo>
                  <a:lnTo>
                    <a:pt x="176" y="80"/>
                  </a:lnTo>
                  <a:lnTo>
                    <a:pt x="168" y="72"/>
                  </a:lnTo>
                  <a:lnTo>
                    <a:pt x="216" y="64"/>
                  </a:lnTo>
                  <a:lnTo>
                    <a:pt x="224" y="64"/>
                  </a:lnTo>
                  <a:lnTo>
                    <a:pt x="216" y="64"/>
                  </a:lnTo>
                  <a:lnTo>
                    <a:pt x="248" y="64"/>
                  </a:lnTo>
                  <a:lnTo>
                    <a:pt x="240" y="56"/>
                  </a:lnTo>
                  <a:lnTo>
                    <a:pt x="248" y="48"/>
                  </a:lnTo>
                  <a:lnTo>
                    <a:pt x="240" y="40"/>
                  </a:lnTo>
                  <a:lnTo>
                    <a:pt x="248" y="32"/>
                  </a:lnTo>
                  <a:lnTo>
                    <a:pt x="280" y="32"/>
                  </a:lnTo>
                  <a:lnTo>
                    <a:pt x="320" y="16"/>
                  </a:lnTo>
                  <a:lnTo>
                    <a:pt x="392" y="0"/>
                  </a:lnTo>
                  <a:lnTo>
                    <a:pt x="400" y="0"/>
                  </a:lnTo>
                  <a:lnTo>
                    <a:pt x="400" y="8"/>
                  </a:lnTo>
                  <a:lnTo>
                    <a:pt x="416" y="8"/>
                  </a:lnTo>
                  <a:lnTo>
                    <a:pt x="424" y="8"/>
                  </a:lnTo>
                  <a:lnTo>
                    <a:pt x="496" y="16"/>
                  </a:lnTo>
                  <a:lnTo>
                    <a:pt x="512" y="24"/>
                  </a:lnTo>
                  <a:lnTo>
                    <a:pt x="360" y="14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4" name="Freeform 113"/>
            <p:cNvSpPr>
              <a:spLocks/>
            </p:cNvSpPr>
            <p:nvPr/>
          </p:nvSpPr>
          <p:spPr bwMode="auto">
            <a:xfrm>
              <a:off x="1368090" y="3072262"/>
              <a:ext cx="560156" cy="461071"/>
            </a:xfrm>
            <a:custGeom>
              <a:avLst/>
              <a:gdLst>
                <a:gd name="T0" fmla="*/ 0 w 352"/>
                <a:gd name="T1" fmla="*/ 2147483647 h 272"/>
                <a:gd name="T2" fmla="*/ 2147483647 w 352"/>
                <a:gd name="T3" fmla="*/ 2147483647 h 272"/>
                <a:gd name="T4" fmla="*/ 2147483647 w 352"/>
                <a:gd name="T5" fmla="*/ 2147483647 h 272"/>
                <a:gd name="T6" fmla="*/ 2147483647 w 352"/>
                <a:gd name="T7" fmla="*/ 2147483647 h 272"/>
                <a:gd name="T8" fmla="*/ 2147483647 w 352"/>
                <a:gd name="T9" fmla="*/ 2147483647 h 272"/>
                <a:gd name="T10" fmla="*/ 2147483647 w 352"/>
                <a:gd name="T11" fmla="*/ 2147483647 h 272"/>
                <a:gd name="T12" fmla="*/ 2147483647 w 352"/>
                <a:gd name="T13" fmla="*/ 2147483647 h 272"/>
                <a:gd name="T14" fmla="*/ 2147483647 w 352"/>
                <a:gd name="T15" fmla="*/ 2147483647 h 272"/>
                <a:gd name="T16" fmla="*/ 2147483647 w 352"/>
                <a:gd name="T17" fmla="*/ 2147483647 h 272"/>
                <a:gd name="T18" fmla="*/ 2147483647 w 352"/>
                <a:gd name="T19" fmla="*/ 2147483647 h 272"/>
                <a:gd name="T20" fmla="*/ 2147483647 w 352"/>
                <a:gd name="T21" fmla="*/ 2147483647 h 272"/>
                <a:gd name="T22" fmla="*/ 2147483647 w 352"/>
                <a:gd name="T23" fmla="*/ 2147483647 h 272"/>
                <a:gd name="T24" fmla="*/ 2147483647 w 352"/>
                <a:gd name="T25" fmla="*/ 2147483647 h 272"/>
                <a:gd name="T26" fmla="*/ 2147483647 w 352"/>
                <a:gd name="T27" fmla="*/ 2147483647 h 272"/>
                <a:gd name="T28" fmla="*/ 2147483647 w 352"/>
                <a:gd name="T29" fmla="*/ 2147483647 h 272"/>
                <a:gd name="T30" fmla="*/ 2147483647 w 352"/>
                <a:gd name="T31" fmla="*/ 2147483647 h 272"/>
                <a:gd name="T32" fmla="*/ 2147483647 w 352"/>
                <a:gd name="T33" fmla="*/ 2147483647 h 272"/>
                <a:gd name="T34" fmla="*/ 2147483647 w 352"/>
                <a:gd name="T35" fmla="*/ 2147483647 h 272"/>
                <a:gd name="T36" fmla="*/ 2147483647 w 352"/>
                <a:gd name="T37" fmla="*/ 2147483647 h 272"/>
                <a:gd name="T38" fmla="*/ 2147483647 w 352"/>
                <a:gd name="T39" fmla="*/ 2147483647 h 272"/>
                <a:gd name="T40" fmla="*/ 2147483647 w 352"/>
                <a:gd name="T41" fmla="*/ 2147483647 h 272"/>
                <a:gd name="T42" fmla="*/ 2147483647 w 352"/>
                <a:gd name="T43" fmla="*/ 2147483647 h 272"/>
                <a:gd name="T44" fmla="*/ 2147483647 w 352"/>
                <a:gd name="T45" fmla="*/ 2147483647 h 272"/>
                <a:gd name="T46" fmla="*/ 2147483647 w 352"/>
                <a:gd name="T47" fmla="*/ 2147483647 h 272"/>
                <a:gd name="T48" fmla="*/ 2147483647 w 352"/>
                <a:gd name="T49" fmla="*/ 2147483647 h 272"/>
                <a:gd name="T50" fmla="*/ 2147483647 w 352"/>
                <a:gd name="T51" fmla="*/ 2147483647 h 272"/>
                <a:gd name="T52" fmla="*/ 2147483647 w 352"/>
                <a:gd name="T53" fmla="*/ 2147483647 h 272"/>
                <a:gd name="T54" fmla="*/ 2147483647 w 352"/>
                <a:gd name="T55" fmla="*/ 2147483647 h 272"/>
                <a:gd name="T56" fmla="*/ 2147483647 w 352"/>
                <a:gd name="T57" fmla="*/ 2147483647 h 272"/>
                <a:gd name="T58" fmla="*/ 2147483647 w 352"/>
                <a:gd name="T59" fmla="*/ 2147483647 h 272"/>
                <a:gd name="T60" fmla="*/ 2147483647 w 352"/>
                <a:gd name="T61" fmla="*/ 2147483647 h 272"/>
                <a:gd name="T62" fmla="*/ 2147483647 w 352"/>
                <a:gd name="T63" fmla="*/ 2147483647 h 272"/>
                <a:gd name="T64" fmla="*/ 2147483647 w 352"/>
                <a:gd name="T65" fmla="*/ 2147483647 h 272"/>
                <a:gd name="T66" fmla="*/ 0 w 352"/>
                <a:gd name="T67" fmla="*/ 0 h 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2" h="272">
                  <a:moveTo>
                    <a:pt x="0" y="0"/>
                  </a:moveTo>
                  <a:lnTo>
                    <a:pt x="0" y="48"/>
                  </a:lnTo>
                  <a:lnTo>
                    <a:pt x="16" y="64"/>
                  </a:lnTo>
                  <a:lnTo>
                    <a:pt x="8" y="72"/>
                  </a:lnTo>
                  <a:lnTo>
                    <a:pt x="0" y="72"/>
                  </a:lnTo>
                  <a:lnTo>
                    <a:pt x="8" y="80"/>
                  </a:lnTo>
                  <a:lnTo>
                    <a:pt x="32" y="96"/>
                  </a:lnTo>
                  <a:lnTo>
                    <a:pt x="32" y="104"/>
                  </a:lnTo>
                  <a:lnTo>
                    <a:pt x="24" y="120"/>
                  </a:lnTo>
                  <a:lnTo>
                    <a:pt x="48" y="136"/>
                  </a:lnTo>
                  <a:lnTo>
                    <a:pt x="48" y="152"/>
                  </a:lnTo>
                  <a:lnTo>
                    <a:pt x="56" y="144"/>
                  </a:lnTo>
                  <a:lnTo>
                    <a:pt x="48" y="128"/>
                  </a:lnTo>
                  <a:lnTo>
                    <a:pt x="40" y="96"/>
                  </a:lnTo>
                  <a:lnTo>
                    <a:pt x="16" y="40"/>
                  </a:lnTo>
                  <a:lnTo>
                    <a:pt x="24" y="16"/>
                  </a:lnTo>
                  <a:lnTo>
                    <a:pt x="40" y="16"/>
                  </a:lnTo>
                  <a:lnTo>
                    <a:pt x="40" y="24"/>
                  </a:lnTo>
                  <a:lnTo>
                    <a:pt x="48" y="56"/>
                  </a:lnTo>
                  <a:lnTo>
                    <a:pt x="56" y="72"/>
                  </a:lnTo>
                  <a:lnTo>
                    <a:pt x="56" y="80"/>
                  </a:lnTo>
                  <a:lnTo>
                    <a:pt x="72" y="96"/>
                  </a:lnTo>
                  <a:lnTo>
                    <a:pt x="64" y="104"/>
                  </a:lnTo>
                  <a:lnTo>
                    <a:pt x="80" y="112"/>
                  </a:lnTo>
                  <a:lnTo>
                    <a:pt x="104" y="152"/>
                  </a:lnTo>
                  <a:lnTo>
                    <a:pt x="112" y="168"/>
                  </a:lnTo>
                  <a:lnTo>
                    <a:pt x="96" y="184"/>
                  </a:lnTo>
                  <a:lnTo>
                    <a:pt x="104" y="192"/>
                  </a:lnTo>
                  <a:lnTo>
                    <a:pt x="120" y="216"/>
                  </a:lnTo>
                  <a:lnTo>
                    <a:pt x="144" y="224"/>
                  </a:lnTo>
                  <a:lnTo>
                    <a:pt x="152" y="232"/>
                  </a:lnTo>
                  <a:lnTo>
                    <a:pt x="192" y="248"/>
                  </a:lnTo>
                  <a:lnTo>
                    <a:pt x="208" y="256"/>
                  </a:lnTo>
                  <a:lnTo>
                    <a:pt x="224" y="248"/>
                  </a:lnTo>
                  <a:lnTo>
                    <a:pt x="240" y="248"/>
                  </a:lnTo>
                  <a:lnTo>
                    <a:pt x="264" y="272"/>
                  </a:lnTo>
                  <a:lnTo>
                    <a:pt x="280" y="248"/>
                  </a:lnTo>
                  <a:lnTo>
                    <a:pt x="288" y="248"/>
                  </a:lnTo>
                  <a:lnTo>
                    <a:pt x="280" y="232"/>
                  </a:lnTo>
                  <a:lnTo>
                    <a:pt x="288" y="224"/>
                  </a:lnTo>
                  <a:lnTo>
                    <a:pt x="312" y="224"/>
                  </a:lnTo>
                  <a:lnTo>
                    <a:pt x="320" y="216"/>
                  </a:lnTo>
                  <a:lnTo>
                    <a:pt x="328" y="224"/>
                  </a:lnTo>
                  <a:lnTo>
                    <a:pt x="328" y="216"/>
                  </a:lnTo>
                  <a:lnTo>
                    <a:pt x="352" y="168"/>
                  </a:lnTo>
                  <a:lnTo>
                    <a:pt x="336" y="168"/>
                  </a:lnTo>
                  <a:lnTo>
                    <a:pt x="304" y="176"/>
                  </a:lnTo>
                  <a:lnTo>
                    <a:pt x="296" y="200"/>
                  </a:lnTo>
                  <a:lnTo>
                    <a:pt x="280" y="208"/>
                  </a:lnTo>
                  <a:lnTo>
                    <a:pt x="288" y="216"/>
                  </a:lnTo>
                  <a:lnTo>
                    <a:pt x="280" y="216"/>
                  </a:lnTo>
                  <a:lnTo>
                    <a:pt x="272" y="216"/>
                  </a:lnTo>
                  <a:lnTo>
                    <a:pt x="240" y="216"/>
                  </a:lnTo>
                  <a:lnTo>
                    <a:pt x="224" y="200"/>
                  </a:lnTo>
                  <a:lnTo>
                    <a:pt x="208" y="152"/>
                  </a:lnTo>
                  <a:lnTo>
                    <a:pt x="216" y="128"/>
                  </a:lnTo>
                  <a:lnTo>
                    <a:pt x="224" y="104"/>
                  </a:lnTo>
                  <a:lnTo>
                    <a:pt x="200" y="96"/>
                  </a:lnTo>
                  <a:lnTo>
                    <a:pt x="184" y="48"/>
                  </a:lnTo>
                  <a:lnTo>
                    <a:pt x="168" y="40"/>
                  </a:lnTo>
                  <a:lnTo>
                    <a:pt x="160" y="56"/>
                  </a:lnTo>
                  <a:lnTo>
                    <a:pt x="152" y="56"/>
                  </a:lnTo>
                  <a:lnTo>
                    <a:pt x="144" y="40"/>
                  </a:lnTo>
                  <a:lnTo>
                    <a:pt x="144" y="32"/>
                  </a:lnTo>
                  <a:lnTo>
                    <a:pt x="136" y="16"/>
                  </a:lnTo>
                  <a:lnTo>
                    <a:pt x="72" y="24"/>
                  </a:lnTo>
                  <a:lnTo>
                    <a:pt x="32"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5" name="Freeform 114"/>
            <p:cNvSpPr>
              <a:spLocks/>
            </p:cNvSpPr>
            <p:nvPr/>
          </p:nvSpPr>
          <p:spPr bwMode="auto">
            <a:xfrm>
              <a:off x="1303852" y="2652236"/>
              <a:ext cx="1171701" cy="610200"/>
            </a:xfrm>
            <a:custGeom>
              <a:avLst/>
              <a:gdLst>
                <a:gd name="T0" fmla="*/ 2147483647 w 736"/>
                <a:gd name="T1" fmla="*/ 2147483647 h 360"/>
                <a:gd name="T2" fmla="*/ 2147483647 w 736"/>
                <a:gd name="T3" fmla="*/ 2147483647 h 360"/>
                <a:gd name="T4" fmla="*/ 2147483647 w 736"/>
                <a:gd name="T5" fmla="*/ 2147483647 h 360"/>
                <a:gd name="T6" fmla="*/ 2147483647 w 736"/>
                <a:gd name="T7" fmla="*/ 2147483647 h 360"/>
                <a:gd name="T8" fmla="*/ 2147483647 w 736"/>
                <a:gd name="T9" fmla="*/ 2147483647 h 360"/>
                <a:gd name="T10" fmla="*/ 2147483647 w 736"/>
                <a:gd name="T11" fmla="*/ 2147483647 h 360"/>
                <a:gd name="T12" fmla="*/ 2147483647 w 736"/>
                <a:gd name="T13" fmla="*/ 2147483647 h 360"/>
                <a:gd name="T14" fmla="*/ 2147483647 w 736"/>
                <a:gd name="T15" fmla="*/ 2147483647 h 360"/>
                <a:gd name="T16" fmla="*/ 2147483647 w 736"/>
                <a:gd name="T17" fmla="*/ 2147483647 h 360"/>
                <a:gd name="T18" fmla="*/ 2147483647 w 736"/>
                <a:gd name="T19" fmla="*/ 2147483647 h 360"/>
                <a:gd name="T20" fmla="*/ 2147483647 w 736"/>
                <a:gd name="T21" fmla="*/ 2147483647 h 360"/>
                <a:gd name="T22" fmla="*/ 2147483647 w 736"/>
                <a:gd name="T23" fmla="*/ 2147483647 h 360"/>
                <a:gd name="T24" fmla="*/ 2147483647 w 736"/>
                <a:gd name="T25" fmla="*/ 2147483647 h 360"/>
                <a:gd name="T26" fmla="*/ 2147483647 w 736"/>
                <a:gd name="T27" fmla="*/ 2147483647 h 360"/>
                <a:gd name="T28" fmla="*/ 2147483647 w 736"/>
                <a:gd name="T29" fmla="*/ 2147483647 h 360"/>
                <a:gd name="T30" fmla="*/ 2147483647 w 736"/>
                <a:gd name="T31" fmla="*/ 2147483647 h 360"/>
                <a:gd name="T32" fmla="*/ 2147483647 w 736"/>
                <a:gd name="T33" fmla="*/ 2147483647 h 360"/>
                <a:gd name="T34" fmla="*/ 2147483647 w 736"/>
                <a:gd name="T35" fmla="*/ 2147483647 h 360"/>
                <a:gd name="T36" fmla="*/ 2147483647 w 736"/>
                <a:gd name="T37" fmla="*/ 2147483647 h 360"/>
                <a:gd name="T38" fmla="*/ 2147483647 w 736"/>
                <a:gd name="T39" fmla="*/ 2147483647 h 360"/>
                <a:gd name="T40" fmla="*/ 2147483647 w 736"/>
                <a:gd name="T41" fmla="*/ 2147483647 h 360"/>
                <a:gd name="T42" fmla="*/ 2147483647 w 736"/>
                <a:gd name="T43" fmla="*/ 2147483647 h 360"/>
                <a:gd name="T44" fmla="*/ 2147483647 w 736"/>
                <a:gd name="T45" fmla="*/ 2147483647 h 360"/>
                <a:gd name="T46" fmla="*/ 2147483647 w 736"/>
                <a:gd name="T47" fmla="*/ 2147483647 h 360"/>
                <a:gd name="T48" fmla="*/ 2147483647 w 736"/>
                <a:gd name="T49" fmla="*/ 2147483647 h 360"/>
                <a:gd name="T50" fmla="*/ 2147483647 w 736"/>
                <a:gd name="T51" fmla="*/ 2147483647 h 360"/>
                <a:gd name="T52" fmla="*/ 2147483647 w 736"/>
                <a:gd name="T53" fmla="*/ 2147483647 h 360"/>
                <a:gd name="T54" fmla="*/ 2147483647 w 736"/>
                <a:gd name="T55" fmla="*/ 2147483647 h 360"/>
                <a:gd name="T56" fmla="*/ 2147483647 w 736"/>
                <a:gd name="T57" fmla="*/ 2147483647 h 360"/>
                <a:gd name="T58" fmla="*/ 2147483647 w 736"/>
                <a:gd name="T59" fmla="*/ 2147483647 h 360"/>
                <a:gd name="T60" fmla="*/ 2147483647 w 736"/>
                <a:gd name="T61" fmla="*/ 2147483647 h 360"/>
                <a:gd name="T62" fmla="*/ 2147483647 w 736"/>
                <a:gd name="T63" fmla="*/ 2147483647 h 360"/>
                <a:gd name="T64" fmla="*/ 2147483647 w 736"/>
                <a:gd name="T65" fmla="*/ 2147483647 h 360"/>
                <a:gd name="T66" fmla="*/ 2147483647 w 736"/>
                <a:gd name="T67" fmla="*/ 0 h 360"/>
                <a:gd name="T68" fmla="*/ 2147483647 w 736"/>
                <a:gd name="T69" fmla="*/ 2147483647 h 360"/>
                <a:gd name="T70" fmla="*/ 2147483647 w 736"/>
                <a:gd name="T71" fmla="*/ 2147483647 h 360"/>
                <a:gd name="T72" fmla="*/ 2147483647 w 736"/>
                <a:gd name="T73" fmla="*/ 2147483647 h 360"/>
                <a:gd name="T74" fmla="*/ 2147483647 w 736"/>
                <a:gd name="T75" fmla="*/ 2147483647 h 360"/>
                <a:gd name="T76" fmla="*/ 2147483647 w 736"/>
                <a:gd name="T77" fmla="*/ 2147483647 h 360"/>
                <a:gd name="T78" fmla="*/ 2147483647 w 736"/>
                <a:gd name="T79" fmla="*/ 2147483647 h 360"/>
                <a:gd name="T80" fmla="*/ 2147483647 w 736"/>
                <a:gd name="T81" fmla="*/ 2147483647 h 360"/>
                <a:gd name="T82" fmla="*/ 2147483647 w 736"/>
                <a:gd name="T83" fmla="*/ 2147483647 h 360"/>
                <a:gd name="T84" fmla="*/ 2147483647 w 736"/>
                <a:gd name="T85" fmla="*/ 2147483647 h 360"/>
                <a:gd name="T86" fmla="*/ 2147483647 w 736"/>
                <a:gd name="T87" fmla="*/ 2147483647 h 360"/>
                <a:gd name="T88" fmla="*/ 2147483647 w 736"/>
                <a:gd name="T89" fmla="*/ 2147483647 h 360"/>
                <a:gd name="T90" fmla="*/ 2147483647 w 736"/>
                <a:gd name="T91" fmla="*/ 2147483647 h 3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6" h="360">
                  <a:moveTo>
                    <a:pt x="272" y="320"/>
                  </a:moveTo>
                  <a:lnTo>
                    <a:pt x="312" y="296"/>
                  </a:lnTo>
                  <a:lnTo>
                    <a:pt x="304" y="296"/>
                  </a:lnTo>
                  <a:lnTo>
                    <a:pt x="312" y="288"/>
                  </a:lnTo>
                  <a:lnTo>
                    <a:pt x="312" y="296"/>
                  </a:lnTo>
                  <a:lnTo>
                    <a:pt x="320" y="296"/>
                  </a:lnTo>
                  <a:lnTo>
                    <a:pt x="344" y="296"/>
                  </a:lnTo>
                  <a:lnTo>
                    <a:pt x="352" y="288"/>
                  </a:lnTo>
                  <a:lnTo>
                    <a:pt x="352" y="304"/>
                  </a:lnTo>
                  <a:lnTo>
                    <a:pt x="376" y="296"/>
                  </a:lnTo>
                  <a:lnTo>
                    <a:pt x="376" y="304"/>
                  </a:lnTo>
                  <a:lnTo>
                    <a:pt x="384" y="304"/>
                  </a:lnTo>
                  <a:lnTo>
                    <a:pt x="376" y="296"/>
                  </a:lnTo>
                  <a:lnTo>
                    <a:pt x="384" y="288"/>
                  </a:lnTo>
                  <a:lnTo>
                    <a:pt x="368" y="288"/>
                  </a:lnTo>
                  <a:lnTo>
                    <a:pt x="376" y="280"/>
                  </a:lnTo>
                  <a:lnTo>
                    <a:pt x="376" y="288"/>
                  </a:lnTo>
                  <a:lnTo>
                    <a:pt x="400" y="280"/>
                  </a:lnTo>
                  <a:lnTo>
                    <a:pt x="424" y="280"/>
                  </a:lnTo>
                  <a:lnTo>
                    <a:pt x="432" y="288"/>
                  </a:lnTo>
                  <a:lnTo>
                    <a:pt x="432" y="296"/>
                  </a:lnTo>
                  <a:lnTo>
                    <a:pt x="456" y="288"/>
                  </a:lnTo>
                  <a:lnTo>
                    <a:pt x="464" y="304"/>
                  </a:lnTo>
                  <a:lnTo>
                    <a:pt x="464" y="336"/>
                  </a:lnTo>
                  <a:lnTo>
                    <a:pt x="472" y="360"/>
                  </a:lnTo>
                  <a:lnTo>
                    <a:pt x="480" y="360"/>
                  </a:lnTo>
                  <a:lnTo>
                    <a:pt x="488" y="352"/>
                  </a:lnTo>
                  <a:lnTo>
                    <a:pt x="488" y="336"/>
                  </a:lnTo>
                  <a:lnTo>
                    <a:pt x="488" y="272"/>
                  </a:lnTo>
                  <a:lnTo>
                    <a:pt x="504" y="248"/>
                  </a:lnTo>
                  <a:lnTo>
                    <a:pt x="576" y="208"/>
                  </a:lnTo>
                  <a:lnTo>
                    <a:pt x="584" y="200"/>
                  </a:lnTo>
                  <a:lnTo>
                    <a:pt x="568" y="200"/>
                  </a:lnTo>
                  <a:lnTo>
                    <a:pt x="576" y="192"/>
                  </a:lnTo>
                  <a:lnTo>
                    <a:pt x="584" y="200"/>
                  </a:lnTo>
                  <a:lnTo>
                    <a:pt x="576" y="184"/>
                  </a:lnTo>
                  <a:lnTo>
                    <a:pt x="584" y="168"/>
                  </a:lnTo>
                  <a:lnTo>
                    <a:pt x="576" y="160"/>
                  </a:lnTo>
                  <a:lnTo>
                    <a:pt x="584" y="168"/>
                  </a:lnTo>
                  <a:lnTo>
                    <a:pt x="592" y="144"/>
                  </a:lnTo>
                  <a:lnTo>
                    <a:pt x="584" y="160"/>
                  </a:lnTo>
                  <a:lnTo>
                    <a:pt x="592" y="160"/>
                  </a:lnTo>
                  <a:lnTo>
                    <a:pt x="592" y="168"/>
                  </a:lnTo>
                  <a:lnTo>
                    <a:pt x="584" y="176"/>
                  </a:lnTo>
                  <a:lnTo>
                    <a:pt x="600" y="160"/>
                  </a:lnTo>
                  <a:lnTo>
                    <a:pt x="600" y="144"/>
                  </a:lnTo>
                  <a:lnTo>
                    <a:pt x="608" y="152"/>
                  </a:lnTo>
                  <a:lnTo>
                    <a:pt x="616" y="144"/>
                  </a:lnTo>
                  <a:lnTo>
                    <a:pt x="624" y="128"/>
                  </a:lnTo>
                  <a:lnTo>
                    <a:pt x="664" y="120"/>
                  </a:lnTo>
                  <a:lnTo>
                    <a:pt x="664" y="112"/>
                  </a:lnTo>
                  <a:lnTo>
                    <a:pt x="680" y="112"/>
                  </a:lnTo>
                  <a:lnTo>
                    <a:pt x="680" y="104"/>
                  </a:lnTo>
                  <a:lnTo>
                    <a:pt x="672" y="112"/>
                  </a:lnTo>
                  <a:lnTo>
                    <a:pt x="672" y="104"/>
                  </a:lnTo>
                  <a:lnTo>
                    <a:pt x="688" y="80"/>
                  </a:lnTo>
                  <a:lnTo>
                    <a:pt x="712" y="72"/>
                  </a:lnTo>
                  <a:lnTo>
                    <a:pt x="728" y="72"/>
                  </a:lnTo>
                  <a:lnTo>
                    <a:pt x="736" y="56"/>
                  </a:lnTo>
                  <a:lnTo>
                    <a:pt x="728" y="56"/>
                  </a:lnTo>
                  <a:lnTo>
                    <a:pt x="736" y="32"/>
                  </a:lnTo>
                  <a:lnTo>
                    <a:pt x="720" y="24"/>
                  </a:lnTo>
                  <a:lnTo>
                    <a:pt x="696" y="56"/>
                  </a:lnTo>
                  <a:lnTo>
                    <a:pt x="680" y="64"/>
                  </a:lnTo>
                  <a:lnTo>
                    <a:pt x="640" y="64"/>
                  </a:lnTo>
                  <a:lnTo>
                    <a:pt x="624" y="72"/>
                  </a:lnTo>
                  <a:lnTo>
                    <a:pt x="616" y="88"/>
                  </a:lnTo>
                  <a:lnTo>
                    <a:pt x="576" y="88"/>
                  </a:lnTo>
                  <a:lnTo>
                    <a:pt x="584" y="96"/>
                  </a:lnTo>
                  <a:lnTo>
                    <a:pt x="536" y="112"/>
                  </a:lnTo>
                  <a:lnTo>
                    <a:pt x="520" y="112"/>
                  </a:lnTo>
                  <a:lnTo>
                    <a:pt x="536" y="88"/>
                  </a:lnTo>
                  <a:lnTo>
                    <a:pt x="536" y="80"/>
                  </a:lnTo>
                  <a:lnTo>
                    <a:pt x="528" y="80"/>
                  </a:lnTo>
                  <a:lnTo>
                    <a:pt x="536" y="72"/>
                  </a:lnTo>
                  <a:lnTo>
                    <a:pt x="536" y="56"/>
                  </a:lnTo>
                  <a:lnTo>
                    <a:pt x="528" y="56"/>
                  </a:lnTo>
                  <a:lnTo>
                    <a:pt x="504" y="64"/>
                  </a:lnTo>
                  <a:lnTo>
                    <a:pt x="496" y="80"/>
                  </a:lnTo>
                  <a:lnTo>
                    <a:pt x="480" y="104"/>
                  </a:lnTo>
                  <a:lnTo>
                    <a:pt x="472" y="112"/>
                  </a:lnTo>
                  <a:lnTo>
                    <a:pt x="464" y="112"/>
                  </a:lnTo>
                  <a:lnTo>
                    <a:pt x="464" y="104"/>
                  </a:lnTo>
                  <a:lnTo>
                    <a:pt x="472" y="88"/>
                  </a:lnTo>
                  <a:lnTo>
                    <a:pt x="496" y="64"/>
                  </a:lnTo>
                  <a:lnTo>
                    <a:pt x="480" y="72"/>
                  </a:lnTo>
                  <a:lnTo>
                    <a:pt x="504" y="48"/>
                  </a:lnTo>
                  <a:lnTo>
                    <a:pt x="536" y="48"/>
                  </a:lnTo>
                  <a:lnTo>
                    <a:pt x="536" y="40"/>
                  </a:lnTo>
                  <a:lnTo>
                    <a:pt x="528" y="40"/>
                  </a:lnTo>
                  <a:lnTo>
                    <a:pt x="536" y="40"/>
                  </a:lnTo>
                  <a:lnTo>
                    <a:pt x="504" y="40"/>
                  </a:lnTo>
                  <a:lnTo>
                    <a:pt x="504" y="32"/>
                  </a:lnTo>
                  <a:lnTo>
                    <a:pt x="488" y="40"/>
                  </a:lnTo>
                  <a:lnTo>
                    <a:pt x="504" y="24"/>
                  </a:lnTo>
                  <a:lnTo>
                    <a:pt x="464" y="40"/>
                  </a:lnTo>
                  <a:lnTo>
                    <a:pt x="464" y="32"/>
                  </a:lnTo>
                  <a:lnTo>
                    <a:pt x="448" y="40"/>
                  </a:lnTo>
                  <a:lnTo>
                    <a:pt x="480" y="16"/>
                  </a:lnTo>
                  <a:lnTo>
                    <a:pt x="488" y="16"/>
                  </a:lnTo>
                  <a:lnTo>
                    <a:pt x="440" y="8"/>
                  </a:lnTo>
                  <a:lnTo>
                    <a:pt x="432" y="0"/>
                  </a:lnTo>
                  <a:lnTo>
                    <a:pt x="424" y="0"/>
                  </a:lnTo>
                  <a:lnTo>
                    <a:pt x="104" y="0"/>
                  </a:lnTo>
                  <a:lnTo>
                    <a:pt x="104" y="8"/>
                  </a:lnTo>
                  <a:lnTo>
                    <a:pt x="96" y="24"/>
                  </a:lnTo>
                  <a:lnTo>
                    <a:pt x="88" y="24"/>
                  </a:lnTo>
                  <a:lnTo>
                    <a:pt x="96" y="16"/>
                  </a:lnTo>
                  <a:lnTo>
                    <a:pt x="80" y="8"/>
                  </a:lnTo>
                  <a:lnTo>
                    <a:pt x="72" y="16"/>
                  </a:lnTo>
                  <a:lnTo>
                    <a:pt x="64" y="48"/>
                  </a:lnTo>
                  <a:lnTo>
                    <a:pt x="24" y="96"/>
                  </a:lnTo>
                  <a:lnTo>
                    <a:pt x="16" y="112"/>
                  </a:lnTo>
                  <a:lnTo>
                    <a:pt x="8" y="136"/>
                  </a:lnTo>
                  <a:lnTo>
                    <a:pt x="8" y="144"/>
                  </a:lnTo>
                  <a:lnTo>
                    <a:pt x="0" y="152"/>
                  </a:lnTo>
                  <a:lnTo>
                    <a:pt x="8" y="160"/>
                  </a:lnTo>
                  <a:lnTo>
                    <a:pt x="0" y="168"/>
                  </a:lnTo>
                  <a:lnTo>
                    <a:pt x="16" y="168"/>
                  </a:lnTo>
                  <a:lnTo>
                    <a:pt x="8" y="176"/>
                  </a:lnTo>
                  <a:lnTo>
                    <a:pt x="8" y="184"/>
                  </a:lnTo>
                  <a:lnTo>
                    <a:pt x="8" y="192"/>
                  </a:lnTo>
                  <a:lnTo>
                    <a:pt x="16" y="208"/>
                  </a:lnTo>
                  <a:lnTo>
                    <a:pt x="8" y="216"/>
                  </a:lnTo>
                  <a:lnTo>
                    <a:pt x="32" y="224"/>
                  </a:lnTo>
                  <a:lnTo>
                    <a:pt x="32" y="232"/>
                  </a:lnTo>
                  <a:lnTo>
                    <a:pt x="40" y="240"/>
                  </a:lnTo>
                  <a:lnTo>
                    <a:pt x="40" y="248"/>
                  </a:lnTo>
                  <a:lnTo>
                    <a:pt x="72" y="248"/>
                  </a:lnTo>
                  <a:lnTo>
                    <a:pt x="112" y="272"/>
                  </a:lnTo>
                  <a:lnTo>
                    <a:pt x="176" y="264"/>
                  </a:lnTo>
                  <a:lnTo>
                    <a:pt x="184" y="280"/>
                  </a:lnTo>
                  <a:lnTo>
                    <a:pt x="184" y="288"/>
                  </a:lnTo>
                  <a:lnTo>
                    <a:pt x="192" y="304"/>
                  </a:lnTo>
                  <a:lnTo>
                    <a:pt x="200" y="304"/>
                  </a:lnTo>
                  <a:lnTo>
                    <a:pt x="208" y="288"/>
                  </a:lnTo>
                  <a:lnTo>
                    <a:pt x="224" y="296"/>
                  </a:lnTo>
                  <a:lnTo>
                    <a:pt x="240" y="344"/>
                  </a:lnTo>
                  <a:lnTo>
                    <a:pt x="264" y="352"/>
                  </a:lnTo>
                  <a:lnTo>
                    <a:pt x="272" y="32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6" name="Freeform 115"/>
            <p:cNvSpPr>
              <a:spLocks/>
            </p:cNvSpPr>
            <p:nvPr/>
          </p:nvSpPr>
          <p:spPr bwMode="auto">
            <a:xfrm>
              <a:off x="1788206" y="3452611"/>
              <a:ext cx="88648" cy="108085"/>
            </a:xfrm>
            <a:custGeom>
              <a:avLst/>
              <a:gdLst>
                <a:gd name="T0" fmla="*/ 2147483647 w 56"/>
                <a:gd name="T1" fmla="*/ 2147483647 h 64"/>
                <a:gd name="T2" fmla="*/ 2147483647 w 56"/>
                <a:gd name="T3" fmla="*/ 2147483647 h 64"/>
                <a:gd name="T4" fmla="*/ 0 w 56"/>
                <a:gd name="T5" fmla="*/ 2147483647 h 64"/>
                <a:gd name="T6" fmla="*/ 0 w 56"/>
                <a:gd name="T7" fmla="*/ 2147483647 h 64"/>
                <a:gd name="T8" fmla="*/ 2147483647 w 56"/>
                <a:gd name="T9" fmla="*/ 2147483647 h 64"/>
                <a:gd name="T10" fmla="*/ 2147483647 w 56"/>
                <a:gd name="T11" fmla="*/ 2147483647 h 64"/>
                <a:gd name="T12" fmla="*/ 2147483647 w 56"/>
                <a:gd name="T13" fmla="*/ 2147483647 h 64"/>
                <a:gd name="T14" fmla="*/ 2147483647 w 56"/>
                <a:gd name="T15" fmla="*/ 0 h 64"/>
                <a:gd name="T16" fmla="*/ 2147483647 w 56"/>
                <a:gd name="T17" fmla="*/ 0 h 64"/>
                <a:gd name="T18" fmla="*/ 2147483647 w 56"/>
                <a:gd name="T19" fmla="*/ 2147483647 h 64"/>
                <a:gd name="T20" fmla="*/ 2147483647 w 56"/>
                <a:gd name="T21" fmla="*/ 2147483647 h 64"/>
                <a:gd name="T22" fmla="*/ 2147483647 w 56"/>
                <a:gd name="T23" fmla="*/ 2147483647 h 64"/>
                <a:gd name="T24" fmla="*/ 2147483647 w 56"/>
                <a:gd name="T25" fmla="*/ 2147483647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64">
                  <a:moveTo>
                    <a:pt x="32" y="48"/>
                  </a:moveTo>
                  <a:lnTo>
                    <a:pt x="24" y="64"/>
                  </a:lnTo>
                  <a:lnTo>
                    <a:pt x="0" y="56"/>
                  </a:lnTo>
                  <a:lnTo>
                    <a:pt x="0" y="48"/>
                  </a:lnTo>
                  <a:lnTo>
                    <a:pt x="16" y="24"/>
                  </a:lnTo>
                  <a:lnTo>
                    <a:pt x="24" y="24"/>
                  </a:lnTo>
                  <a:lnTo>
                    <a:pt x="16" y="8"/>
                  </a:lnTo>
                  <a:lnTo>
                    <a:pt x="24" y="0"/>
                  </a:lnTo>
                  <a:lnTo>
                    <a:pt x="48" y="0"/>
                  </a:lnTo>
                  <a:lnTo>
                    <a:pt x="40" y="24"/>
                  </a:lnTo>
                  <a:lnTo>
                    <a:pt x="48" y="32"/>
                  </a:lnTo>
                  <a:lnTo>
                    <a:pt x="56" y="32"/>
                  </a:lnTo>
                  <a:lnTo>
                    <a:pt x="32" y="4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7" name="Freeform 116"/>
            <p:cNvSpPr>
              <a:spLocks/>
            </p:cNvSpPr>
            <p:nvPr/>
          </p:nvSpPr>
          <p:spPr bwMode="auto">
            <a:xfrm>
              <a:off x="1826749" y="3533332"/>
              <a:ext cx="50106" cy="41045"/>
            </a:xfrm>
            <a:custGeom>
              <a:avLst/>
              <a:gdLst>
                <a:gd name="T0" fmla="*/ 2147483647 w 32"/>
                <a:gd name="T1" fmla="*/ 2147483647 h 24"/>
                <a:gd name="T2" fmla="*/ 2147483647 w 32"/>
                <a:gd name="T3" fmla="*/ 0 h 24"/>
                <a:gd name="T4" fmla="*/ 0 w 32"/>
                <a:gd name="T5" fmla="*/ 2147483647 h 24"/>
                <a:gd name="T6" fmla="*/ 2147483647 w 32"/>
                <a:gd name="T7" fmla="*/ 2147483647 h 24"/>
                <a:gd name="T8" fmla="*/ 2147483647 w 32"/>
                <a:gd name="T9" fmla="*/ 2147483647 h 24"/>
                <a:gd name="T10" fmla="*/ 2147483647 w 32"/>
                <a:gd name="T11" fmla="*/ 2147483647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24">
                  <a:moveTo>
                    <a:pt x="32" y="16"/>
                  </a:moveTo>
                  <a:lnTo>
                    <a:pt x="8" y="0"/>
                  </a:lnTo>
                  <a:lnTo>
                    <a:pt x="0" y="16"/>
                  </a:lnTo>
                  <a:lnTo>
                    <a:pt x="8" y="16"/>
                  </a:lnTo>
                  <a:lnTo>
                    <a:pt x="32" y="24"/>
                  </a:lnTo>
                  <a:lnTo>
                    <a:pt x="32"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8" name="Freeform 117"/>
            <p:cNvSpPr>
              <a:spLocks/>
            </p:cNvSpPr>
            <p:nvPr/>
          </p:nvSpPr>
          <p:spPr bwMode="auto">
            <a:xfrm>
              <a:off x="2029741" y="3668780"/>
              <a:ext cx="12848" cy="13682"/>
            </a:xfrm>
            <a:custGeom>
              <a:avLst/>
              <a:gdLst>
                <a:gd name="T0" fmla="*/ 0 w 8"/>
                <a:gd name="T1" fmla="*/ 0 h 8"/>
                <a:gd name="T2" fmla="*/ 2147483647 w 8"/>
                <a:gd name="T3" fmla="*/ 0 h 8"/>
                <a:gd name="T4" fmla="*/ 2147483647 w 8"/>
                <a:gd name="T5" fmla="*/ 2147483647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0"/>
                  </a:lnTo>
                  <a:lnTo>
                    <a:pt x="8"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19" name="Freeform 118"/>
            <p:cNvSpPr>
              <a:spLocks/>
            </p:cNvSpPr>
            <p:nvPr/>
          </p:nvSpPr>
          <p:spPr bwMode="auto">
            <a:xfrm>
              <a:off x="2029741" y="3668780"/>
              <a:ext cx="12848" cy="13682"/>
            </a:xfrm>
            <a:custGeom>
              <a:avLst/>
              <a:gdLst>
                <a:gd name="T0" fmla="*/ 0 w 8"/>
                <a:gd name="T1" fmla="*/ 0 h 8"/>
                <a:gd name="T2" fmla="*/ 2147483647 w 8"/>
                <a:gd name="T3" fmla="*/ 0 h 8"/>
                <a:gd name="T4" fmla="*/ 2147483647 w 8"/>
                <a:gd name="T5" fmla="*/ 2147483647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0"/>
                  </a:lnTo>
                  <a:lnTo>
                    <a:pt x="8"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0" name="Freeform 119"/>
            <p:cNvSpPr>
              <a:spLocks/>
            </p:cNvSpPr>
            <p:nvPr/>
          </p:nvSpPr>
          <p:spPr bwMode="auto">
            <a:xfrm>
              <a:off x="2042588" y="3668780"/>
              <a:ext cx="50106" cy="54726"/>
            </a:xfrm>
            <a:custGeom>
              <a:avLst/>
              <a:gdLst>
                <a:gd name="T0" fmla="*/ 2147483647 w 32"/>
                <a:gd name="T1" fmla="*/ 2147483647 h 32"/>
                <a:gd name="T2" fmla="*/ 2147483647 w 32"/>
                <a:gd name="T3" fmla="*/ 0 h 32"/>
                <a:gd name="T4" fmla="*/ 2147483647 w 32"/>
                <a:gd name="T5" fmla="*/ 0 h 32"/>
                <a:gd name="T6" fmla="*/ 0 w 32"/>
                <a:gd name="T7" fmla="*/ 0 h 32"/>
                <a:gd name="T8" fmla="*/ 0 w 32"/>
                <a:gd name="T9" fmla="*/ 2147483647 h 32"/>
                <a:gd name="T10" fmla="*/ 2147483647 w 32"/>
                <a:gd name="T11" fmla="*/ 2147483647 h 32"/>
                <a:gd name="T12" fmla="*/ 2147483647 w 32"/>
                <a:gd name="T13" fmla="*/ 2147483647 h 32"/>
                <a:gd name="T14" fmla="*/ 2147483647 w 32"/>
                <a:gd name="T15" fmla="*/ 2147483647 h 32"/>
                <a:gd name="T16" fmla="*/ 2147483647 w 32"/>
                <a:gd name="T17" fmla="*/ 2147483647 h 32"/>
                <a:gd name="T18" fmla="*/ 2147483647 w 32"/>
                <a:gd name="T19" fmla="*/ 2147483647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2">
                  <a:moveTo>
                    <a:pt x="32" y="16"/>
                  </a:moveTo>
                  <a:lnTo>
                    <a:pt x="16" y="0"/>
                  </a:lnTo>
                  <a:lnTo>
                    <a:pt x="8" y="0"/>
                  </a:lnTo>
                  <a:lnTo>
                    <a:pt x="0" y="0"/>
                  </a:lnTo>
                  <a:lnTo>
                    <a:pt x="0" y="8"/>
                  </a:lnTo>
                  <a:lnTo>
                    <a:pt x="16" y="16"/>
                  </a:lnTo>
                  <a:lnTo>
                    <a:pt x="16" y="24"/>
                  </a:lnTo>
                  <a:lnTo>
                    <a:pt x="24" y="32"/>
                  </a:lnTo>
                  <a:lnTo>
                    <a:pt x="32" y="24"/>
                  </a:lnTo>
                  <a:lnTo>
                    <a:pt x="32"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1" name="Freeform 120"/>
            <p:cNvSpPr>
              <a:spLocks/>
            </p:cNvSpPr>
            <p:nvPr/>
          </p:nvSpPr>
          <p:spPr bwMode="auto">
            <a:xfrm>
              <a:off x="1965503" y="3668780"/>
              <a:ext cx="77085" cy="54726"/>
            </a:xfrm>
            <a:custGeom>
              <a:avLst/>
              <a:gdLst>
                <a:gd name="T0" fmla="*/ 2147483647 w 48"/>
                <a:gd name="T1" fmla="*/ 0 h 32"/>
                <a:gd name="T2" fmla="*/ 2147483647 w 48"/>
                <a:gd name="T3" fmla="*/ 2147483647 h 32"/>
                <a:gd name="T4" fmla="*/ 2147483647 w 48"/>
                <a:gd name="T5" fmla="*/ 2147483647 h 32"/>
                <a:gd name="T6" fmla="*/ 2147483647 w 48"/>
                <a:gd name="T7" fmla="*/ 0 h 32"/>
                <a:gd name="T8" fmla="*/ 2147483647 w 48"/>
                <a:gd name="T9" fmla="*/ 2147483647 h 32"/>
                <a:gd name="T10" fmla="*/ 2147483647 w 48"/>
                <a:gd name="T11" fmla="*/ 2147483647 h 32"/>
                <a:gd name="T12" fmla="*/ 2147483647 w 48"/>
                <a:gd name="T13" fmla="*/ 2147483647 h 32"/>
                <a:gd name="T14" fmla="*/ 2147483647 w 48"/>
                <a:gd name="T15" fmla="*/ 2147483647 h 32"/>
                <a:gd name="T16" fmla="*/ 2147483647 w 48"/>
                <a:gd name="T17" fmla="*/ 2147483647 h 32"/>
                <a:gd name="T18" fmla="*/ 0 w 48"/>
                <a:gd name="T19" fmla="*/ 2147483647 h 32"/>
                <a:gd name="T20" fmla="*/ 2147483647 w 48"/>
                <a:gd name="T21" fmla="*/ 0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32">
                  <a:moveTo>
                    <a:pt x="8" y="0"/>
                  </a:moveTo>
                  <a:lnTo>
                    <a:pt x="16" y="8"/>
                  </a:lnTo>
                  <a:lnTo>
                    <a:pt x="24" y="8"/>
                  </a:lnTo>
                  <a:lnTo>
                    <a:pt x="40" y="0"/>
                  </a:lnTo>
                  <a:lnTo>
                    <a:pt x="48" y="8"/>
                  </a:lnTo>
                  <a:lnTo>
                    <a:pt x="32" y="16"/>
                  </a:lnTo>
                  <a:lnTo>
                    <a:pt x="40" y="32"/>
                  </a:lnTo>
                  <a:lnTo>
                    <a:pt x="32" y="32"/>
                  </a:lnTo>
                  <a:lnTo>
                    <a:pt x="24" y="24"/>
                  </a:lnTo>
                  <a:lnTo>
                    <a:pt x="0" y="16"/>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2" name="Freeform 121"/>
            <p:cNvSpPr>
              <a:spLocks/>
            </p:cNvSpPr>
            <p:nvPr/>
          </p:nvSpPr>
          <p:spPr bwMode="auto">
            <a:xfrm>
              <a:off x="1915397" y="3627736"/>
              <a:ext cx="62953" cy="68408"/>
            </a:xfrm>
            <a:custGeom>
              <a:avLst/>
              <a:gdLst>
                <a:gd name="T0" fmla="*/ 2147483647 w 40"/>
                <a:gd name="T1" fmla="*/ 2147483647 h 40"/>
                <a:gd name="T2" fmla="*/ 2147483647 w 40"/>
                <a:gd name="T3" fmla="*/ 2147483647 h 40"/>
                <a:gd name="T4" fmla="*/ 2147483647 w 40"/>
                <a:gd name="T5" fmla="*/ 0 h 40"/>
                <a:gd name="T6" fmla="*/ 0 w 40"/>
                <a:gd name="T7" fmla="*/ 0 h 40"/>
                <a:gd name="T8" fmla="*/ 0 w 40"/>
                <a:gd name="T9" fmla="*/ 2147483647 h 40"/>
                <a:gd name="T10" fmla="*/ 2147483647 w 40"/>
                <a:gd name="T11" fmla="*/ 2147483647 h 40"/>
                <a:gd name="T12" fmla="*/ 2147483647 w 40"/>
                <a:gd name="T13" fmla="*/ 2147483647 h 40"/>
                <a:gd name="T14" fmla="*/ 2147483647 w 40"/>
                <a:gd name="T15" fmla="*/ 2147483647 h 40"/>
                <a:gd name="T16" fmla="*/ 2147483647 w 40"/>
                <a:gd name="T17" fmla="*/ 2147483647 h 40"/>
                <a:gd name="T18" fmla="*/ 2147483647 w 40"/>
                <a:gd name="T19" fmla="*/ 2147483647 h 40"/>
                <a:gd name="T20" fmla="*/ 2147483647 w 40"/>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 h="40">
                  <a:moveTo>
                    <a:pt x="40" y="24"/>
                  </a:moveTo>
                  <a:lnTo>
                    <a:pt x="32" y="16"/>
                  </a:lnTo>
                  <a:lnTo>
                    <a:pt x="24" y="0"/>
                  </a:lnTo>
                  <a:lnTo>
                    <a:pt x="0" y="0"/>
                  </a:lnTo>
                  <a:lnTo>
                    <a:pt x="0" y="16"/>
                  </a:lnTo>
                  <a:lnTo>
                    <a:pt x="8" y="24"/>
                  </a:lnTo>
                  <a:lnTo>
                    <a:pt x="8" y="16"/>
                  </a:lnTo>
                  <a:lnTo>
                    <a:pt x="24" y="32"/>
                  </a:lnTo>
                  <a:lnTo>
                    <a:pt x="24" y="40"/>
                  </a:lnTo>
                  <a:lnTo>
                    <a:pt x="32" y="40"/>
                  </a:lnTo>
                  <a:lnTo>
                    <a:pt x="4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3" name="Freeform 122"/>
            <p:cNvSpPr>
              <a:spLocks/>
            </p:cNvSpPr>
            <p:nvPr/>
          </p:nvSpPr>
          <p:spPr bwMode="auto">
            <a:xfrm>
              <a:off x="1889702" y="3519651"/>
              <a:ext cx="88648" cy="108085"/>
            </a:xfrm>
            <a:custGeom>
              <a:avLst/>
              <a:gdLst>
                <a:gd name="T0" fmla="*/ 2147483647 w 56"/>
                <a:gd name="T1" fmla="*/ 2147483647 h 64"/>
                <a:gd name="T2" fmla="*/ 2147483647 w 56"/>
                <a:gd name="T3" fmla="*/ 2147483647 h 64"/>
                <a:gd name="T4" fmla="*/ 2147483647 w 56"/>
                <a:gd name="T5" fmla="*/ 0 h 64"/>
                <a:gd name="T6" fmla="*/ 2147483647 w 56"/>
                <a:gd name="T7" fmla="*/ 2147483647 h 64"/>
                <a:gd name="T8" fmla="*/ 0 w 56"/>
                <a:gd name="T9" fmla="*/ 2147483647 h 64"/>
                <a:gd name="T10" fmla="*/ 0 w 56"/>
                <a:gd name="T11" fmla="*/ 2147483647 h 64"/>
                <a:gd name="T12" fmla="*/ 2147483647 w 56"/>
                <a:gd name="T13" fmla="*/ 2147483647 h 64"/>
                <a:gd name="T14" fmla="*/ 2147483647 w 56"/>
                <a:gd name="T15" fmla="*/ 2147483647 h 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64">
                  <a:moveTo>
                    <a:pt x="40" y="64"/>
                  </a:moveTo>
                  <a:lnTo>
                    <a:pt x="56" y="16"/>
                  </a:lnTo>
                  <a:lnTo>
                    <a:pt x="56" y="0"/>
                  </a:lnTo>
                  <a:lnTo>
                    <a:pt x="32" y="8"/>
                  </a:lnTo>
                  <a:lnTo>
                    <a:pt x="0" y="32"/>
                  </a:lnTo>
                  <a:lnTo>
                    <a:pt x="0" y="40"/>
                  </a:lnTo>
                  <a:lnTo>
                    <a:pt x="16" y="64"/>
                  </a:lnTo>
                  <a:lnTo>
                    <a:pt x="40"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4" name="Freeform 123"/>
            <p:cNvSpPr>
              <a:spLocks/>
            </p:cNvSpPr>
            <p:nvPr/>
          </p:nvSpPr>
          <p:spPr bwMode="auto">
            <a:xfrm>
              <a:off x="1838312" y="3505969"/>
              <a:ext cx="140039" cy="68408"/>
            </a:xfrm>
            <a:custGeom>
              <a:avLst/>
              <a:gdLst>
                <a:gd name="T0" fmla="*/ 2147483647 w 88"/>
                <a:gd name="T1" fmla="*/ 0 h 40"/>
                <a:gd name="T2" fmla="*/ 2147483647 w 88"/>
                <a:gd name="T3" fmla="*/ 0 h 40"/>
                <a:gd name="T4" fmla="*/ 2147483647 w 88"/>
                <a:gd name="T5" fmla="*/ 2147483647 h 40"/>
                <a:gd name="T6" fmla="*/ 2147483647 w 88"/>
                <a:gd name="T7" fmla="*/ 2147483647 h 40"/>
                <a:gd name="T8" fmla="*/ 2147483647 w 88"/>
                <a:gd name="T9" fmla="*/ 2147483647 h 40"/>
                <a:gd name="T10" fmla="*/ 2147483647 w 88"/>
                <a:gd name="T11" fmla="*/ 2147483647 h 40"/>
                <a:gd name="T12" fmla="*/ 0 w 88"/>
                <a:gd name="T13" fmla="*/ 2147483647 h 40"/>
                <a:gd name="T14" fmla="*/ 2147483647 w 88"/>
                <a:gd name="T15" fmla="*/ 0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40">
                  <a:moveTo>
                    <a:pt x="24" y="0"/>
                  </a:moveTo>
                  <a:lnTo>
                    <a:pt x="64" y="0"/>
                  </a:lnTo>
                  <a:lnTo>
                    <a:pt x="88" y="8"/>
                  </a:lnTo>
                  <a:lnTo>
                    <a:pt x="64" y="16"/>
                  </a:lnTo>
                  <a:lnTo>
                    <a:pt x="32" y="40"/>
                  </a:lnTo>
                  <a:lnTo>
                    <a:pt x="24" y="32"/>
                  </a:lnTo>
                  <a:lnTo>
                    <a:pt x="0" y="16"/>
                  </a:lnTo>
                  <a:lnTo>
                    <a:pt x="24"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5" name="Freeform 124"/>
            <p:cNvSpPr>
              <a:spLocks/>
            </p:cNvSpPr>
            <p:nvPr/>
          </p:nvSpPr>
          <p:spPr bwMode="auto">
            <a:xfrm>
              <a:off x="2221171" y="3397884"/>
              <a:ext cx="75801" cy="68408"/>
            </a:xfrm>
            <a:custGeom>
              <a:avLst/>
              <a:gdLst>
                <a:gd name="T0" fmla="*/ 2147483647 w 48"/>
                <a:gd name="T1" fmla="*/ 0 h 40"/>
                <a:gd name="T2" fmla="*/ 2147483647 w 48"/>
                <a:gd name="T3" fmla="*/ 2147483647 h 40"/>
                <a:gd name="T4" fmla="*/ 2147483647 w 48"/>
                <a:gd name="T5" fmla="*/ 2147483647 h 40"/>
                <a:gd name="T6" fmla="*/ 2147483647 w 48"/>
                <a:gd name="T7" fmla="*/ 2147483647 h 40"/>
                <a:gd name="T8" fmla="*/ 2147483647 w 48"/>
                <a:gd name="T9" fmla="*/ 2147483647 h 40"/>
                <a:gd name="T10" fmla="*/ 2147483647 w 48"/>
                <a:gd name="T11" fmla="*/ 2147483647 h 40"/>
                <a:gd name="T12" fmla="*/ 2147483647 w 48"/>
                <a:gd name="T13" fmla="*/ 2147483647 h 40"/>
                <a:gd name="T14" fmla="*/ 2147483647 w 48"/>
                <a:gd name="T15" fmla="*/ 2147483647 h 40"/>
                <a:gd name="T16" fmla="*/ 2147483647 w 48"/>
                <a:gd name="T17" fmla="*/ 2147483647 h 40"/>
                <a:gd name="T18" fmla="*/ 2147483647 w 48"/>
                <a:gd name="T19" fmla="*/ 2147483647 h 40"/>
                <a:gd name="T20" fmla="*/ 2147483647 w 48"/>
                <a:gd name="T21" fmla="*/ 2147483647 h 40"/>
                <a:gd name="T22" fmla="*/ 2147483647 w 48"/>
                <a:gd name="T23" fmla="*/ 2147483647 h 40"/>
                <a:gd name="T24" fmla="*/ 0 w 48"/>
                <a:gd name="T25" fmla="*/ 2147483647 h 40"/>
                <a:gd name="T26" fmla="*/ 2147483647 w 48"/>
                <a:gd name="T27" fmla="*/ 0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8" h="40">
                  <a:moveTo>
                    <a:pt x="8" y="0"/>
                  </a:moveTo>
                  <a:lnTo>
                    <a:pt x="32" y="8"/>
                  </a:lnTo>
                  <a:lnTo>
                    <a:pt x="40" y="8"/>
                  </a:lnTo>
                  <a:lnTo>
                    <a:pt x="32" y="16"/>
                  </a:lnTo>
                  <a:lnTo>
                    <a:pt x="48" y="16"/>
                  </a:lnTo>
                  <a:lnTo>
                    <a:pt x="48" y="24"/>
                  </a:lnTo>
                  <a:lnTo>
                    <a:pt x="48" y="32"/>
                  </a:lnTo>
                  <a:lnTo>
                    <a:pt x="40" y="24"/>
                  </a:lnTo>
                  <a:lnTo>
                    <a:pt x="16" y="24"/>
                  </a:lnTo>
                  <a:lnTo>
                    <a:pt x="24" y="24"/>
                  </a:lnTo>
                  <a:lnTo>
                    <a:pt x="16" y="24"/>
                  </a:lnTo>
                  <a:lnTo>
                    <a:pt x="8" y="40"/>
                  </a:lnTo>
                  <a:lnTo>
                    <a:pt x="0" y="32"/>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6" name="Freeform 125"/>
            <p:cNvSpPr>
              <a:spLocks/>
            </p:cNvSpPr>
            <p:nvPr/>
          </p:nvSpPr>
          <p:spPr bwMode="auto">
            <a:xfrm>
              <a:off x="2169781" y="3397884"/>
              <a:ext cx="62953" cy="54726"/>
            </a:xfrm>
            <a:custGeom>
              <a:avLst/>
              <a:gdLst>
                <a:gd name="T0" fmla="*/ 2147483647 w 40"/>
                <a:gd name="T1" fmla="*/ 0 h 32"/>
                <a:gd name="T2" fmla="*/ 2147483647 w 40"/>
                <a:gd name="T3" fmla="*/ 0 h 32"/>
                <a:gd name="T4" fmla="*/ 2147483647 w 40"/>
                <a:gd name="T5" fmla="*/ 2147483647 h 32"/>
                <a:gd name="T6" fmla="*/ 2147483647 w 40"/>
                <a:gd name="T7" fmla="*/ 2147483647 h 32"/>
                <a:gd name="T8" fmla="*/ 2147483647 w 40"/>
                <a:gd name="T9" fmla="*/ 2147483647 h 32"/>
                <a:gd name="T10" fmla="*/ 2147483647 w 40"/>
                <a:gd name="T11" fmla="*/ 2147483647 h 32"/>
                <a:gd name="T12" fmla="*/ 2147483647 w 40"/>
                <a:gd name="T13" fmla="*/ 2147483647 h 32"/>
                <a:gd name="T14" fmla="*/ 0 w 40"/>
                <a:gd name="T15" fmla="*/ 2147483647 h 32"/>
                <a:gd name="T16" fmla="*/ 2147483647 w 40"/>
                <a:gd name="T17" fmla="*/ 2147483647 h 32"/>
                <a:gd name="T18" fmla="*/ 2147483647 w 40"/>
                <a:gd name="T19" fmla="*/ 2147483647 h 32"/>
                <a:gd name="T20" fmla="*/ 2147483647 w 40"/>
                <a:gd name="T21" fmla="*/ 0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0" h="32">
                  <a:moveTo>
                    <a:pt x="40" y="0"/>
                  </a:moveTo>
                  <a:lnTo>
                    <a:pt x="24" y="0"/>
                  </a:lnTo>
                  <a:lnTo>
                    <a:pt x="16" y="8"/>
                  </a:lnTo>
                  <a:lnTo>
                    <a:pt x="24" y="8"/>
                  </a:lnTo>
                  <a:lnTo>
                    <a:pt x="32" y="24"/>
                  </a:lnTo>
                  <a:lnTo>
                    <a:pt x="16" y="24"/>
                  </a:lnTo>
                  <a:lnTo>
                    <a:pt x="8" y="24"/>
                  </a:lnTo>
                  <a:lnTo>
                    <a:pt x="0" y="24"/>
                  </a:lnTo>
                  <a:lnTo>
                    <a:pt x="8" y="32"/>
                  </a:lnTo>
                  <a:lnTo>
                    <a:pt x="32" y="32"/>
                  </a:lnTo>
                  <a:lnTo>
                    <a:pt x="4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7" name="Freeform 126"/>
            <p:cNvSpPr>
              <a:spLocks/>
            </p:cNvSpPr>
            <p:nvPr/>
          </p:nvSpPr>
          <p:spPr bwMode="auto">
            <a:xfrm>
              <a:off x="2564202" y="4685325"/>
              <a:ext cx="101496" cy="121766"/>
            </a:xfrm>
            <a:custGeom>
              <a:avLst/>
              <a:gdLst>
                <a:gd name="T0" fmla="*/ 0 w 64"/>
                <a:gd name="T1" fmla="*/ 2147483647 h 72"/>
                <a:gd name="T2" fmla="*/ 0 w 64"/>
                <a:gd name="T3" fmla="*/ 0 h 72"/>
                <a:gd name="T4" fmla="*/ 2147483647 w 64"/>
                <a:gd name="T5" fmla="*/ 0 h 72"/>
                <a:gd name="T6" fmla="*/ 2147483647 w 64"/>
                <a:gd name="T7" fmla="*/ 2147483647 h 72"/>
                <a:gd name="T8" fmla="*/ 2147483647 w 64"/>
                <a:gd name="T9" fmla="*/ 2147483647 h 72"/>
                <a:gd name="T10" fmla="*/ 2147483647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0 w 64"/>
                <a:gd name="T21" fmla="*/ 2147483647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 h="72">
                  <a:moveTo>
                    <a:pt x="0" y="56"/>
                  </a:moveTo>
                  <a:lnTo>
                    <a:pt x="0" y="0"/>
                  </a:lnTo>
                  <a:lnTo>
                    <a:pt x="8" y="0"/>
                  </a:lnTo>
                  <a:lnTo>
                    <a:pt x="24" y="16"/>
                  </a:lnTo>
                  <a:lnTo>
                    <a:pt x="24" y="8"/>
                  </a:lnTo>
                  <a:lnTo>
                    <a:pt x="56" y="24"/>
                  </a:lnTo>
                  <a:lnTo>
                    <a:pt x="64" y="40"/>
                  </a:lnTo>
                  <a:lnTo>
                    <a:pt x="64" y="56"/>
                  </a:lnTo>
                  <a:lnTo>
                    <a:pt x="56" y="64"/>
                  </a:lnTo>
                  <a:lnTo>
                    <a:pt x="32" y="72"/>
                  </a:lnTo>
                  <a:lnTo>
                    <a:pt x="0" y="5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8" name="Freeform 127"/>
            <p:cNvSpPr>
              <a:spLocks/>
            </p:cNvSpPr>
            <p:nvPr/>
          </p:nvSpPr>
          <p:spPr bwMode="auto">
            <a:xfrm>
              <a:off x="2169781" y="3776865"/>
              <a:ext cx="814538" cy="1004231"/>
            </a:xfrm>
            <a:custGeom>
              <a:avLst/>
              <a:gdLst>
                <a:gd name="T0" fmla="*/ 2147483647 w 512"/>
                <a:gd name="T1" fmla="*/ 2147483647 h 592"/>
                <a:gd name="T2" fmla="*/ 2147483647 w 512"/>
                <a:gd name="T3" fmla="*/ 2147483647 h 592"/>
                <a:gd name="T4" fmla="*/ 2147483647 w 512"/>
                <a:gd name="T5" fmla="*/ 2147483647 h 592"/>
                <a:gd name="T6" fmla="*/ 2147483647 w 512"/>
                <a:gd name="T7" fmla="*/ 2147483647 h 592"/>
                <a:gd name="T8" fmla="*/ 2147483647 w 512"/>
                <a:gd name="T9" fmla="*/ 2147483647 h 592"/>
                <a:gd name="T10" fmla="*/ 2147483647 w 512"/>
                <a:gd name="T11" fmla="*/ 0 h 592"/>
                <a:gd name="T12" fmla="*/ 2147483647 w 512"/>
                <a:gd name="T13" fmla="*/ 2147483647 h 592"/>
                <a:gd name="T14" fmla="*/ 2147483647 w 512"/>
                <a:gd name="T15" fmla="*/ 2147483647 h 592"/>
                <a:gd name="T16" fmla="*/ 2147483647 w 512"/>
                <a:gd name="T17" fmla="*/ 2147483647 h 592"/>
                <a:gd name="T18" fmla="*/ 2147483647 w 512"/>
                <a:gd name="T19" fmla="*/ 2147483647 h 592"/>
                <a:gd name="T20" fmla="*/ 2147483647 w 512"/>
                <a:gd name="T21" fmla="*/ 2147483647 h 592"/>
                <a:gd name="T22" fmla="*/ 2147483647 w 512"/>
                <a:gd name="T23" fmla="*/ 2147483647 h 592"/>
                <a:gd name="T24" fmla="*/ 2147483647 w 512"/>
                <a:gd name="T25" fmla="*/ 2147483647 h 592"/>
                <a:gd name="T26" fmla="*/ 2147483647 w 512"/>
                <a:gd name="T27" fmla="*/ 2147483647 h 592"/>
                <a:gd name="T28" fmla="*/ 2147483647 w 512"/>
                <a:gd name="T29" fmla="*/ 2147483647 h 592"/>
                <a:gd name="T30" fmla="*/ 0 w 512"/>
                <a:gd name="T31" fmla="*/ 2147483647 h 592"/>
                <a:gd name="T32" fmla="*/ 2147483647 w 512"/>
                <a:gd name="T33" fmla="*/ 2147483647 h 592"/>
                <a:gd name="T34" fmla="*/ 2147483647 w 512"/>
                <a:gd name="T35" fmla="*/ 2147483647 h 592"/>
                <a:gd name="T36" fmla="*/ 2147483647 w 512"/>
                <a:gd name="T37" fmla="*/ 2147483647 h 592"/>
                <a:gd name="T38" fmla="*/ 2147483647 w 512"/>
                <a:gd name="T39" fmla="*/ 2147483647 h 592"/>
                <a:gd name="T40" fmla="*/ 2147483647 w 512"/>
                <a:gd name="T41" fmla="*/ 2147483647 h 592"/>
                <a:gd name="T42" fmla="*/ 2147483647 w 512"/>
                <a:gd name="T43" fmla="*/ 2147483647 h 592"/>
                <a:gd name="T44" fmla="*/ 2147483647 w 512"/>
                <a:gd name="T45" fmla="*/ 2147483647 h 592"/>
                <a:gd name="T46" fmla="*/ 2147483647 w 512"/>
                <a:gd name="T47" fmla="*/ 2147483647 h 592"/>
                <a:gd name="T48" fmla="*/ 2147483647 w 512"/>
                <a:gd name="T49" fmla="*/ 2147483647 h 592"/>
                <a:gd name="T50" fmla="*/ 2147483647 w 512"/>
                <a:gd name="T51" fmla="*/ 2147483647 h 592"/>
                <a:gd name="T52" fmla="*/ 2147483647 w 512"/>
                <a:gd name="T53" fmla="*/ 2147483647 h 592"/>
                <a:gd name="T54" fmla="*/ 2147483647 w 512"/>
                <a:gd name="T55" fmla="*/ 2147483647 h 592"/>
                <a:gd name="T56" fmla="*/ 2147483647 w 512"/>
                <a:gd name="T57" fmla="*/ 2147483647 h 592"/>
                <a:gd name="T58" fmla="*/ 2147483647 w 512"/>
                <a:gd name="T59" fmla="*/ 2147483647 h 592"/>
                <a:gd name="T60" fmla="*/ 2147483647 w 512"/>
                <a:gd name="T61" fmla="*/ 2147483647 h 592"/>
                <a:gd name="T62" fmla="*/ 2147483647 w 512"/>
                <a:gd name="T63" fmla="*/ 2147483647 h 592"/>
                <a:gd name="T64" fmla="*/ 2147483647 w 512"/>
                <a:gd name="T65" fmla="*/ 2147483647 h 592"/>
                <a:gd name="T66" fmla="*/ 2147483647 w 512"/>
                <a:gd name="T67" fmla="*/ 2147483647 h 592"/>
                <a:gd name="T68" fmla="*/ 2147483647 w 512"/>
                <a:gd name="T69" fmla="*/ 2147483647 h 592"/>
                <a:gd name="T70" fmla="*/ 2147483647 w 512"/>
                <a:gd name="T71" fmla="*/ 2147483647 h 592"/>
                <a:gd name="T72" fmla="*/ 2147483647 w 512"/>
                <a:gd name="T73" fmla="*/ 2147483647 h 592"/>
                <a:gd name="T74" fmla="*/ 2147483647 w 512"/>
                <a:gd name="T75" fmla="*/ 2147483647 h 592"/>
                <a:gd name="T76" fmla="*/ 2147483647 w 512"/>
                <a:gd name="T77" fmla="*/ 2147483647 h 592"/>
                <a:gd name="T78" fmla="*/ 2147483647 w 512"/>
                <a:gd name="T79" fmla="*/ 2147483647 h 592"/>
                <a:gd name="T80" fmla="*/ 2147483647 w 512"/>
                <a:gd name="T81" fmla="*/ 2147483647 h 592"/>
                <a:gd name="T82" fmla="*/ 2147483647 w 512"/>
                <a:gd name="T83" fmla="*/ 2147483647 h 592"/>
                <a:gd name="T84" fmla="*/ 2147483647 w 512"/>
                <a:gd name="T85" fmla="*/ 2147483647 h 592"/>
                <a:gd name="T86" fmla="*/ 2147483647 w 512"/>
                <a:gd name="T87" fmla="*/ 2147483647 h 592"/>
                <a:gd name="T88" fmla="*/ 2147483647 w 512"/>
                <a:gd name="T89" fmla="*/ 2147483647 h 592"/>
                <a:gd name="T90" fmla="*/ 2147483647 w 512"/>
                <a:gd name="T91" fmla="*/ 2147483647 h 592"/>
                <a:gd name="T92" fmla="*/ 2147483647 w 512"/>
                <a:gd name="T93" fmla="*/ 2147483647 h 592"/>
                <a:gd name="T94" fmla="*/ 2147483647 w 512"/>
                <a:gd name="T95" fmla="*/ 2147483647 h 592"/>
                <a:gd name="T96" fmla="*/ 2147483647 w 512"/>
                <a:gd name="T97" fmla="*/ 2147483647 h 592"/>
                <a:gd name="T98" fmla="*/ 2147483647 w 512"/>
                <a:gd name="T99" fmla="*/ 2147483647 h 592"/>
                <a:gd name="T100" fmla="*/ 2147483647 w 512"/>
                <a:gd name="T101" fmla="*/ 2147483647 h 592"/>
                <a:gd name="T102" fmla="*/ 2147483647 w 512"/>
                <a:gd name="T103" fmla="*/ 2147483647 h 592"/>
                <a:gd name="T104" fmla="*/ 2147483647 w 512"/>
                <a:gd name="T105" fmla="*/ 2147483647 h 592"/>
                <a:gd name="T106" fmla="*/ 2147483647 w 512"/>
                <a:gd name="T107" fmla="*/ 2147483647 h 592"/>
                <a:gd name="T108" fmla="*/ 2147483647 w 512"/>
                <a:gd name="T109" fmla="*/ 2147483647 h 592"/>
                <a:gd name="T110" fmla="*/ 2147483647 w 512"/>
                <a:gd name="T111" fmla="*/ 2147483647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2" h="592">
                  <a:moveTo>
                    <a:pt x="288" y="16"/>
                  </a:moveTo>
                  <a:lnTo>
                    <a:pt x="272" y="48"/>
                  </a:lnTo>
                  <a:lnTo>
                    <a:pt x="256" y="48"/>
                  </a:lnTo>
                  <a:lnTo>
                    <a:pt x="232" y="40"/>
                  </a:lnTo>
                  <a:lnTo>
                    <a:pt x="232" y="48"/>
                  </a:lnTo>
                  <a:lnTo>
                    <a:pt x="224" y="48"/>
                  </a:lnTo>
                  <a:lnTo>
                    <a:pt x="216" y="48"/>
                  </a:lnTo>
                  <a:lnTo>
                    <a:pt x="192" y="56"/>
                  </a:lnTo>
                  <a:lnTo>
                    <a:pt x="184" y="56"/>
                  </a:lnTo>
                  <a:lnTo>
                    <a:pt x="176" y="40"/>
                  </a:lnTo>
                  <a:lnTo>
                    <a:pt x="184" y="16"/>
                  </a:lnTo>
                  <a:lnTo>
                    <a:pt x="176" y="0"/>
                  </a:lnTo>
                  <a:lnTo>
                    <a:pt x="168" y="0"/>
                  </a:lnTo>
                  <a:lnTo>
                    <a:pt x="168" y="8"/>
                  </a:lnTo>
                  <a:lnTo>
                    <a:pt x="136" y="24"/>
                  </a:lnTo>
                  <a:lnTo>
                    <a:pt x="112" y="16"/>
                  </a:lnTo>
                  <a:lnTo>
                    <a:pt x="120" y="24"/>
                  </a:lnTo>
                  <a:lnTo>
                    <a:pt x="120" y="40"/>
                  </a:lnTo>
                  <a:lnTo>
                    <a:pt x="128" y="48"/>
                  </a:lnTo>
                  <a:lnTo>
                    <a:pt x="104" y="64"/>
                  </a:lnTo>
                  <a:lnTo>
                    <a:pt x="88" y="64"/>
                  </a:lnTo>
                  <a:lnTo>
                    <a:pt x="88" y="56"/>
                  </a:lnTo>
                  <a:lnTo>
                    <a:pt x="80" y="48"/>
                  </a:lnTo>
                  <a:lnTo>
                    <a:pt x="48" y="56"/>
                  </a:lnTo>
                  <a:lnTo>
                    <a:pt x="48" y="64"/>
                  </a:lnTo>
                  <a:lnTo>
                    <a:pt x="56" y="72"/>
                  </a:lnTo>
                  <a:lnTo>
                    <a:pt x="40" y="72"/>
                  </a:lnTo>
                  <a:lnTo>
                    <a:pt x="48" y="96"/>
                  </a:lnTo>
                  <a:lnTo>
                    <a:pt x="48" y="144"/>
                  </a:lnTo>
                  <a:lnTo>
                    <a:pt x="16" y="152"/>
                  </a:lnTo>
                  <a:lnTo>
                    <a:pt x="8" y="168"/>
                  </a:lnTo>
                  <a:lnTo>
                    <a:pt x="0" y="192"/>
                  </a:lnTo>
                  <a:lnTo>
                    <a:pt x="8" y="216"/>
                  </a:lnTo>
                  <a:lnTo>
                    <a:pt x="24" y="232"/>
                  </a:lnTo>
                  <a:lnTo>
                    <a:pt x="40" y="224"/>
                  </a:lnTo>
                  <a:lnTo>
                    <a:pt x="40" y="240"/>
                  </a:lnTo>
                  <a:lnTo>
                    <a:pt x="56" y="240"/>
                  </a:lnTo>
                  <a:lnTo>
                    <a:pt x="72" y="248"/>
                  </a:lnTo>
                  <a:lnTo>
                    <a:pt x="88" y="224"/>
                  </a:lnTo>
                  <a:lnTo>
                    <a:pt x="112" y="224"/>
                  </a:lnTo>
                  <a:lnTo>
                    <a:pt x="112" y="248"/>
                  </a:lnTo>
                  <a:lnTo>
                    <a:pt x="120" y="264"/>
                  </a:lnTo>
                  <a:lnTo>
                    <a:pt x="176" y="288"/>
                  </a:lnTo>
                  <a:lnTo>
                    <a:pt x="184" y="304"/>
                  </a:lnTo>
                  <a:lnTo>
                    <a:pt x="184" y="312"/>
                  </a:lnTo>
                  <a:lnTo>
                    <a:pt x="184" y="320"/>
                  </a:lnTo>
                  <a:lnTo>
                    <a:pt x="208" y="328"/>
                  </a:lnTo>
                  <a:lnTo>
                    <a:pt x="208" y="336"/>
                  </a:lnTo>
                  <a:lnTo>
                    <a:pt x="224" y="352"/>
                  </a:lnTo>
                  <a:lnTo>
                    <a:pt x="216" y="384"/>
                  </a:lnTo>
                  <a:lnTo>
                    <a:pt x="224" y="408"/>
                  </a:lnTo>
                  <a:lnTo>
                    <a:pt x="248" y="416"/>
                  </a:lnTo>
                  <a:lnTo>
                    <a:pt x="256" y="416"/>
                  </a:lnTo>
                  <a:lnTo>
                    <a:pt x="256" y="440"/>
                  </a:lnTo>
                  <a:lnTo>
                    <a:pt x="272" y="440"/>
                  </a:lnTo>
                  <a:lnTo>
                    <a:pt x="272" y="464"/>
                  </a:lnTo>
                  <a:lnTo>
                    <a:pt x="280" y="464"/>
                  </a:lnTo>
                  <a:lnTo>
                    <a:pt x="288" y="488"/>
                  </a:lnTo>
                  <a:lnTo>
                    <a:pt x="280" y="496"/>
                  </a:lnTo>
                  <a:lnTo>
                    <a:pt x="248" y="536"/>
                  </a:lnTo>
                  <a:lnTo>
                    <a:pt x="256" y="536"/>
                  </a:lnTo>
                  <a:lnTo>
                    <a:pt x="272" y="552"/>
                  </a:lnTo>
                  <a:lnTo>
                    <a:pt x="272" y="544"/>
                  </a:lnTo>
                  <a:lnTo>
                    <a:pt x="304" y="560"/>
                  </a:lnTo>
                  <a:lnTo>
                    <a:pt x="312" y="576"/>
                  </a:lnTo>
                  <a:lnTo>
                    <a:pt x="312" y="592"/>
                  </a:lnTo>
                  <a:lnTo>
                    <a:pt x="320" y="568"/>
                  </a:lnTo>
                  <a:lnTo>
                    <a:pt x="336" y="552"/>
                  </a:lnTo>
                  <a:lnTo>
                    <a:pt x="344" y="528"/>
                  </a:lnTo>
                  <a:lnTo>
                    <a:pt x="360" y="512"/>
                  </a:lnTo>
                  <a:lnTo>
                    <a:pt x="352" y="472"/>
                  </a:lnTo>
                  <a:lnTo>
                    <a:pt x="376" y="448"/>
                  </a:lnTo>
                  <a:lnTo>
                    <a:pt x="384" y="440"/>
                  </a:lnTo>
                  <a:lnTo>
                    <a:pt x="392" y="440"/>
                  </a:lnTo>
                  <a:lnTo>
                    <a:pt x="392" y="432"/>
                  </a:lnTo>
                  <a:lnTo>
                    <a:pt x="400" y="432"/>
                  </a:lnTo>
                  <a:lnTo>
                    <a:pt x="400" y="424"/>
                  </a:lnTo>
                  <a:lnTo>
                    <a:pt x="432" y="424"/>
                  </a:lnTo>
                  <a:lnTo>
                    <a:pt x="432" y="416"/>
                  </a:lnTo>
                  <a:lnTo>
                    <a:pt x="448" y="408"/>
                  </a:lnTo>
                  <a:lnTo>
                    <a:pt x="448" y="400"/>
                  </a:lnTo>
                  <a:lnTo>
                    <a:pt x="464" y="376"/>
                  </a:lnTo>
                  <a:lnTo>
                    <a:pt x="464" y="352"/>
                  </a:lnTo>
                  <a:lnTo>
                    <a:pt x="464" y="344"/>
                  </a:lnTo>
                  <a:lnTo>
                    <a:pt x="464" y="280"/>
                  </a:lnTo>
                  <a:lnTo>
                    <a:pt x="504" y="224"/>
                  </a:lnTo>
                  <a:lnTo>
                    <a:pt x="512" y="200"/>
                  </a:lnTo>
                  <a:lnTo>
                    <a:pt x="512" y="184"/>
                  </a:lnTo>
                  <a:lnTo>
                    <a:pt x="504" y="160"/>
                  </a:lnTo>
                  <a:lnTo>
                    <a:pt x="488" y="152"/>
                  </a:lnTo>
                  <a:lnTo>
                    <a:pt x="448" y="120"/>
                  </a:lnTo>
                  <a:lnTo>
                    <a:pt x="424" y="128"/>
                  </a:lnTo>
                  <a:lnTo>
                    <a:pt x="400" y="112"/>
                  </a:lnTo>
                  <a:lnTo>
                    <a:pt x="384" y="120"/>
                  </a:lnTo>
                  <a:lnTo>
                    <a:pt x="384" y="112"/>
                  </a:lnTo>
                  <a:lnTo>
                    <a:pt x="384" y="104"/>
                  </a:lnTo>
                  <a:lnTo>
                    <a:pt x="376" y="104"/>
                  </a:lnTo>
                  <a:lnTo>
                    <a:pt x="368" y="96"/>
                  </a:lnTo>
                  <a:lnTo>
                    <a:pt x="344" y="88"/>
                  </a:lnTo>
                  <a:lnTo>
                    <a:pt x="336" y="88"/>
                  </a:lnTo>
                  <a:lnTo>
                    <a:pt x="328" y="104"/>
                  </a:lnTo>
                  <a:lnTo>
                    <a:pt x="336" y="80"/>
                  </a:lnTo>
                  <a:lnTo>
                    <a:pt x="328" y="80"/>
                  </a:lnTo>
                  <a:lnTo>
                    <a:pt x="304" y="88"/>
                  </a:lnTo>
                  <a:lnTo>
                    <a:pt x="304" y="104"/>
                  </a:lnTo>
                  <a:lnTo>
                    <a:pt x="296" y="96"/>
                  </a:lnTo>
                  <a:lnTo>
                    <a:pt x="296" y="80"/>
                  </a:lnTo>
                  <a:lnTo>
                    <a:pt x="312" y="64"/>
                  </a:lnTo>
                  <a:lnTo>
                    <a:pt x="312" y="56"/>
                  </a:lnTo>
                  <a:lnTo>
                    <a:pt x="304" y="48"/>
                  </a:lnTo>
                  <a:lnTo>
                    <a:pt x="296" y="24"/>
                  </a:lnTo>
                  <a:lnTo>
                    <a:pt x="288"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29" name="Freeform 128"/>
            <p:cNvSpPr>
              <a:spLocks/>
            </p:cNvSpPr>
            <p:nvPr/>
          </p:nvSpPr>
          <p:spPr bwMode="auto">
            <a:xfrm>
              <a:off x="2512811" y="5254480"/>
              <a:ext cx="89933" cy="68408"/>
            </a:xfrm>
            <a:custGeom>
              <a:avLst/>
              <a:gdLst>
                <a:gd name="T0" fmla="*/ 0 w 56"/>
                <a:gd name="T1" fmla="*/ 0 h 40"/>
                <a:gd name="T2" fmla="*/ 2147483647 w 56"/>
                <a:gd name="T3" fmla="*/ 2147483647 h 40"/>
                <a:gd name="T4" fmla="*/ 2147483647 w 56"/>
                <a:gd name="T5" fmla="*/ 2147483647 h 40"/>
                <a:gd name="T6" fmla="*/ 2147483647 w 56"/>
                <a:gd name="T7" fmla="*/ 2147483647 h 40"/>
                <a:gd name="T8" fmla="*/ 2147483647 w 56"/>
                <a:gd name="T9" fmla="*/ 2147483647 h 40"/>
                <a:gd name="T10" fmla="*/ 0 w 56"/>
                <a:gd name="T11" fmla="*/ 0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 h="40">
                  <a:moveTo>
                    <a:pt x="0" y="0"/>
                  </a:moveTo>
                  <a:lnTo>
                    <a:pt x="16" y="16"/>
                  </a:lnTo>
                  <a:lnTo>
                    <a:pt x="56" y="32"/>
                  </a:lnTo>
                  <a:lnTo>
                    <a:pt x="32" y="40"/>
                  </a:lnTo>
                  <a:lnTo>
                    <a:pt x="24" y="4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0" name="Freeform 129"/>
            <p:cNvSpPr>
              <a:spLocks/>
            </p:cNvSpPr>
            <p:nvPr/>
          </p:nvSpPr>
          <p:spPr bwMode="auto">
            <a:xfrm>
              <a:off x="2437011" y="5254480"/>
              <a:ext cx="114344" cy="68408"/>
            </a:xfrm>
            <a:custGeom>
              <a:avLst/>
              <a:gdLst>
                <a:gd name="T0" fmla="*/ 2147483647 w 72"/>
                <a:gd name="T1" fmla="*/ 0 h 40"/>
                <a:gd name="T2" fmla="*/ 2147483647 w 72"/>
                <a:gd name="T3" fmla="*/ 0 h 40"/>
                <a:gd name="T4" fmla="*/ 2147483647 w 72"/>
                <a:gd name="T5" fmla="*/ 2147483647 h 40"/>
                <a:gd name="T6" fmla="*/ 2147483647 w 72"/>
                <a:gd name="T7" fmla="*/ 2147483647 h 40"/>
                <a:gd name="T8" fmla="*/ 2147483647 w 72"/>
                <a:gd name="T9" fmla="*/ 2147483647 h 40"/>
                <a:gd name="T10" fmla="*/ 2147483647 w 72"/>
                <a:gd name="T11" fmla="*/ 2147483647 h 40"/>
                <a:gd name="T12" fmla="*/ 0 w 72"/>
                <a:gd name="T13" fmla="*/ 2147483647 h 40"/>
                <a:gd name="T14" fmla="*/ 0 w 72"/>
                <a:gd name="T15" fmla="*/ 2147483647 h 40"/>
                <a:gd name="T16" fmla="*/ 2147483647 w 72"/>
                <a:gd name="T17" fmla="*/ 2147483647 h 40"/>
                <a:gd name="T18" fmla="*/ 2147483647 w 72"/>
                <a:gd name="T19" fmla="*/ 2147483647 h 40"/>
                <a:gd name="T20" fmla="*/ 2147483647 w 72"/>
                <a:gd name="T21" fmla="*/ 2147483647 h 40"/>
                <a:gd name="T22" fmla="*/ 2147483647 w 72"/>
                <a:gd name="T23" fmla="*/ 2147483647 h 40"/>
                <a:gd name="T24" fmla="*/ 2147483647 w 72"/>
                <a:gd name="T25" fmla="*/ 2147483647 h 40"/>
                <a:gd name="T26" fmla="*/ 2147483647 w 72"/>
                <a:gd name="T27" fmla="*/ 2147483647 h 40"/>
                <a:gd name="T28" fmla="*/ 2147483647 w 7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 h="40">
                  <a:moveTo>
                    <a:pt x="48" y="0"/>
                  </a:moveTo>
                  <a:lnTo>
                    <a:pt x="32" y="0"/>
                  </a:lnTo>
                  <a:lnTo>
                    <a:pt x="40" y="8"/>
                  </a:lnTo>
                  <a:lnTo>
                    <a:pt x="48" y="8"/>
                  </a:lnTo>
                  <a:lnTo>
                    <a:pt x="40" y="16"/>
                  </a:lnTo>
                  <a:lnTo>
                    <a:pt x="40" y="24"/>
                  </a:lnTo>
                  <a:lnTo>
                    <a:pt x="0" y="8"/>
                  </a:lnTo>
                  <a:lnTo>
                    <a:pt x="0" y="16"/>
                  </a:lnTo>
                  <a:lnTo>
                    <a:pt x="8" y="24"/>
                  </a:lnTo>
                  <a:lnTo>
                    <a:pt x="16" y="24"/>
                  </a:lnTo>
                  <a:lnTo>
                    <a:pt x="40" y="32"/>
                  </a:lnTo>
                  <a:lnTo>
                    <a:pt x="56" y="32"/>
                  </a:lnTo>
                  <a:lnTo>
                    <a:pt x="56" y="40"/>
                  </a:lnTo>
                  <a:lnTo>
                    <a:pt x="72" y="40"/>
                  </a:lnTo>
                  <a:lnTo>
                    <a:pt x="4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1" name="Freeform 130"/>
            <p:cNvSpPr>
              <a:spLocks/>
            </p:cNvSpPr>
            <p:nvPr/>
          </p:nvSpPr>
          <p:spPr bwMode="auto">
            <a:xfrm>
              <a:off x="2004046" y="3912313"/>
              <a:ext cx="280077" cy="461071"/>
            </a:xfrm>
            <a:custGeom>
              <a:avLst/>
              <a:gdLst>
                <a:gd name="T0" fmla="*/ 2147483647 w 176"/>
                <a:gd name="T1" fmla="*/ 2147483647 h 272"/>
                <a:gd name="T2" fmla="*/ 0 w 176"/>
                <a:gd name="T3" fmla="*/ 2147483647 h 272"/>
                <a:gd name="T4" fmla="*/ 2147483647 w 176"/>
                <a:gd name="T5" fmla="*/ 2147483647 h 272"/>
                <a:gd name="T6" fmla="*/ 0 w 176"/>
                <a:gd name="T7" fmla="*/ 2147483647 h 272"/>
                <a:gd name="T8" fmla="*/ 2147483647 w 176"/>
                <a:gd name="T9" fmla="*/ 2147483647 h 272"/>
                <a:gd name="T10" fmla="*/ 2147483647 w 176"/>
                <a:gd name="T11" fmla="*/ 2147483647 h 272"/>
                <a:gd name="T12" fmla="*/ 2147483647 w 176"/>
                <a:gd name="T13" fmla="*/ 2147483647 h 272"/>
                <a:gd name="T14" fmla="*/ 2147483647 w 176"/>
                <a:gd name="T15" fmla="*/ 2147483647 h 272"/>
                <a:gd name="T16" fmla="*/ 2147483647 w 176"/>
                <a:gd name="T17" fmla="*/ 2147483647 h 272"/>
                <a:gd name="T18" fmla="*/ 2147483647 w 176"/>
                <a:gd name="T19" fmla="*/ 2147483647 h 272"/>
                <a:gd name="T20" fmla="*/ 2147483647 w 176"/>
                <a:gd name="T21" fmla="*/ 2147483647 h 272"/>
                <a:gd name="T22" fmla="*/ 2147483647 w 176"/>
                <a:gd name="T23" fmla="*/ 2147483647 h 272"/>
                <a:gd name="T24" fmla="*/ 2147483647 w 176"/>
                <a:gd name="T25" fmla="*/ 2147483647 h 272"/>
                <a:gd name="T26" fmla="*/ 2147483647 w 176"/>
                <a:gd name="T27" fmla="*/ 2147483647 h 272"/>
                <a:gd name="T28" fmla="*/ 2147483647 w 176"/>
                <a:gd name="T29" fmla="*/ 2147483647 h 272"/>
                <a:gd name="T30" fmla="*/ 2147483647 w 176"/>
                <a:gd name="T31" fmla="*/ 2147483647 h 272"/>
                <a:gd name="T32" fmla="*/ 2147483647 w 176"/>
                <a:gd name="T33" fmla="*/ 2147483647 h 272"/>
                <a:gd name="T34" fmla="*/ 2147483647 w 176"/>
                <a:gd name="T35" fmla="*/ 2147483647 h 272"/>
                <a:gd name="T36" fmla="*/ 2147483647 w 176"/>
                <a:gd name="T37" fmla="*/ 2147483647 h 272"/>
                <a:gd name="T38" fmla="*/ 2147483647 w 176"/>
                <a:gd name="T39" fmla="*/ 2147483647 h 272"/>
                <a:gd name="T40" fmla="*/ 2147483647 w 176"/>
                <a:gd name="T41" fmla="*/ 2147483647 h 272"/>
                <a:gd name="T42" fmla="*/ 2147483647 w 176"/>
                <a:gd name="T43" fmla="*/ 2147483647 h 272"/>
                <a:gd name="T44" fmla="*/ 2147483647 w 176"/>
                <a:gd name="T45" fmla="*/ 2147483647 h 272"/>
                <a:gd name="T46" fmla="*/ 2147483647 w 176"/>
                <a:gd name="T47" fmla="*/ 2147483647 h 272"/>
                <a:gd name="T48" fmla="*/ 2147483647 w 176"/>
                <a:gd name="T49" fmla="*/ 2147483647 h 272"/>
                <a:gd name="T50" fmla="*/ 2147483647 w 176"/>
                <a:gd name="T51" fmla="*/ 2147483647 h 272"/>
                <a:gd name="T52" fmla="*/ 2147483647 w 176"/>
                <a:gd name="T53" fmla="*/ 0 h 272"/>
                <a:gd name="T54" fmla="*/ 2147483647 w 176"/>
                <a:gd name="T55" fmla="*/ 0 h 272"/>
                <a:gd name="T56" fmla="*/ 2147483647 w 176"/>
                <a:gd name="T57" fmla="*/ 2147483647 h 272"/>
                <a:gd name="T58" fmla="*/ 2147483647 w 176"/>
                <a:gd name="T59" fmla="*/ 2147483647 h 272"/>
                <a:gd name="T60" fmla="*/ 2147483647 w 176"/>
                <a:gd name="T61" fmla="*/ 2147483647 h 272"/>
                <a:gd name="T62" fmla="*/ 2147483647 w 176"/>
                <a:gd name="T63" fmla="*/ 2147483647 h 272"/>
                <a:gd name="T64" fmla="*/ 2147483647 w 176"/>
                <a:gd name="T65" fmla="*/ 2147483647 h 272"/>
                <a:gd name="T66" fmla="*/ 2147483647 w 176"/>
                <a:gd name="T67" fmla="*/ 2147483647 h 272"/>
                <a:gd name="T68" fmla="*/ 2147483647 w 176"/>
                <a:gd name="T69" fmla="*/ 2147483647 h 2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6" h="272">
                  <a:moveTo>
                    <a:pt x="8" y="48"/>
                  </a:moveTo>
                  <a:lnTo>
                    <a:pt x="0" y="64"/>
                  </a:lnTo>
                  <a:lnTo>
                    <a:pt x="8" y="88"/>
                  </a:lnTo>
                  <a:lnTo>
                    <a:pt x="0" y="88"/>
                  </a:lnTo>
                  <a:lnTo>
                    <a:pt x="16" y="104"/>
                  </a:lnTo>
                  <a:lnTo>
                    <a:pt x="32" y="128"/>
                  </a:lnTo>
                  <a:lnTo>
                    <a:pt x="80" y="224"/>
                  </a:lnTo>
                  <a:lnTo>
                    <a:pt x="152" y="272"/>
                  </a:lnTo>
                  <a:lnTo>
                    <a:pt x="168" y="264"/>
                  </a:lnTo>
                  <a:lnTo>
                    <a:pt x="176" y="248"/>
                  </a:lnTo>
                  <a:lnTo>
                    <a:pt x="168" y="240"/>
                  </a:lnTo>
                  <a:lnTo>
                    <a:pt x="168" y="184"/>
                  </a:lnTo>
                  <a:lnTo>
                    <a:pt x="160" y="160"/>
                  </a:lnTo>
                  <a:lnTo>
                    <a:pt x="144" y="160"/>
                  </a:lnTo>
                  <a:lnTo>
                    <a:pt x="144" y="144"/>
                  </a:lnTo>
                  <a:lnTo>
                    <a:pt x="128" y="152"/>
                  </a:lnTo>
                  <a:lnTo>
                    <a:pt x="112" y="136"/>
                  </a:lnTo>
                  <a:lnTo>
                    <a:pt x="104" y="112"/>
                  </a:lnTo>
                  <a:lnTo>
                    <a:pt x="112" y="88"/>
                  </a:lnTo>
                  <a:lnTo>
                    <a:pt x="120" y="72"/>
                  </a:lnTo>
                  <a:lnTo>
                    <a:pt x="152" y="64"/>
                  </a:lnTo>
                  <a:lnTo>
                    <a:pt x="144" y="56"/>
                  </a:lnTo>
                  <a:lnTo>
                    <a:pt x="144" y="40"/>
                  </a:lnTo>
                  <a:lnTo>
                    <a:pt x="136" y="32"/>
                  </a:lnTo>
                  <a:lnTo>
                    <a:pt x="104" y="40"/>
                  </a:lnTo>
                  <a:lnTo>
                    <a:pt x="96" y="16"/>
                  </a:lnTo>
                  <a:lnTo>
                    <a:pt x="80" y="0"/>
                  </a:lnTo>
                  <a:lnTo>
                    <a:pt x="72" y="0"/>
                  </a:lnTo>
                  <a:lnTo>
                    <a:pt x="80" y="16"/>
                  </a:lnTo>
                  <a:lnTo>
                    <a:pt x="72" y="24"/>
                  </a:lnTo>
                  <a:lnTo>
                    <a:pt x="64" y="40"/>
                  </a:lnTo>
                  <a:lnTo>
                    <a:pt x="40" y="48"/>
                  </a:lnTo>
                  <a:lnTo>
                    <a:pt x="24" y="72"/>
                  </a:lnTo>
                  <a:lnTo>
                    <a:pt x="8" y="64"/>
                  </a:lnTo>
                  <a:lnTo>
                    <a:pt x="8" y="4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2" name="Freeform 131"/>
            <p:cNvSpPr>
              <a:spLocks/>
            </p:cNvSpPr>
            <p:nvPr/>
          </p:nvSpPr>
          <p:spPr bwMode="auto">
            <a:xfrm>
              <a:off x="2004046" y="3872636"/>
              <a:ext cx="127191" cy="162811"/>
            </a:xfrm>
            <a:custGeom>
              <a:avLst/>
              <a:gdLst>
                <a:gd name="T0" fmla="*/ 2147483647 w 80"/>
                <a:gd name="T1" fmla="*/ 2147483647 h 96"/>
                <a:gd name="T2" fmla="*/ 2147483647 w 80"/>
                <a:gd name="T3" fmla="*/ 2147483647 h 96"/>
                <a:gd name="T4" fmla="*/ 2147483647 w 80"/>
                <a:gd name="T5" fmla="*/ 2147483647 h 96"/>
                <a:gd name="T6" fmla="*/ 2147483647 w 80"/>
                <a:gd name="T7" fmla="*/ 2147483647 h 96"/>
                <a:gd name="T8" fmla="*/ 2147483647 w 80"/>
                <a:gd name="T9" fmla="*/ 2147483647 h 96"/>
                <a:gd name="T10" fmla="*/ 2147483647 w 80"/>
                <a:gd name="T11" fmla="*/ 2147483647 h 96"/>
                <a:gd name="T12" fmla="*/ 2147483647 w 80"/>
                <a:gd name="T13" fmla="*/ 2147483647 h 96"/>
                <a:gd name="T14" fmla="*/ 2147483647 w 80"/>
                <a:gd name="T15" fmla="*/ 2147483647 h 96"/>
                <a:gd name="T16" fmla="*/ 2147483647 w 80"/>
                <a:gd name="T17" fmla="*/ 2147483647 h 96"/>
                <a:gd name="T18" fmla="*/ 2147483647 w 80"/>
                <a:gd name="T19" fmla="*/ 2147483647 h 96"/>
                <a:gd name="T20" fmla="*/ 2147483647 w 80"/>
                <a:gd name="T21" fmla="*/ 2147483647 h 96"/>
                <a:gd name="T22" fmla="*/ 2147483647 w 80"/>
                <a:gd name="T23" fmla="*/ 0 h 96"/>
                <a:gd name="T24" fmla="*/ 2147483647 w 80"/>
                <a:gd name="T25" fmla="*/ 2147483647 h 96"/>
                <a:gd name="T26" fmla="*/ 2147483647 w 80"/>
                <a:gd name="T27" fmla="*/ 2147483647 h 96"/>
                <a:gd name="T28" fmla="*/ 2147483647 w 80"/>
                <a:gd name="T29" fmla="*/ 2147483647 h 96"/>
                <a:gd name="T30" fmla="*/ 2147483647 w 80"/>
                <a:gd name="T31" fmla="*/ 2147483647 h 96"/>
                <a:gd name="T32" fmla="*/ 0 w 80"/>
                <a:gd name="T33" fmla="*/ 2147483647 h 96"/>
                <a:gd name="T34" fmla="*/ 0 w 80"/>
                <a:gd name="T35" fmla="*/ 2147483647 h 96"/>
                <a:gd name="T36" fmla="*/ 2147483647 w 80"/>
                <a:gd name="T37" fmla="*/ 2147483647 h 96"/>
                <a:gd name="T38" fmla="*/ 2147483647 w 80"/>
                <a:gd name="T39" fmla="*/ 2147483647 h 96"/>
                <a:gd name="T40" fmla="*/ 2147483647 w 80"/>
                <a:gd name="T41" fmla="*/ 2147483647 h 96"/>
                <a:gd name="T42" fmla="*/ 2147483647 w 80"/>
                <a:gd name="T43" fmla="*/ 2147483647 h 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0" h="96">
                  <a:moveTo>
                    <a:pt x="8" y="72"/>
                  </a:moveTo>
                  <a:lnTo>
                    <a:pt x="8" y="88"/>
                  </a:lnTo>
                  <a:lnTo>
                    <a:pt x="24" y="96"/>
                  </a:lnTo>
                  <a:lnTo>
                    <a:pt x="40" y="72"/>
                  </a:lnTo>
                  <a:lnTo>
                    <a:pt x="64" y="64"/>
                  </a:lnTo>
                  <a:lnTo>
                    <a:pt x="72" y="48"/>
                  </a:lnTo>
                  <a:lnTo>
                    <a:pt x="80" y="40"/>
                  </a:lnTo>
                  <a:lnTo>
                    <a:pt x="72" y="24"/>
                  </a:lnTo>
                  <a:lnTo>
                    <a:pt x="80" y="24"/>
                  </a:lnTo>
                  <a:lnTo>
                    <a:pt x="72" y="16"/>
                  </a:lnTo>
                  <a:lnTo>
                    <a:pt x="48" y="24"/>
                  </a:lnTo>
                  <a:lnTo>
                    <a:pt x="32" y="0"/>
                  </a:lnTo>
                  <a:lnTo>
                    <a:pt x="16" y="16"/>
                  </a:lnTo>
                  <a:lnTo>
                    <a:pt x="16" y="24"/>
                  </a:lnTo>
                  <a:lnTo>
                    <a:pt x="8" y="24"/>
                  </a:lnTo>
                  <a:lnTo>
                    <a:pt x="8" y="32"/>
                  </a:lnTo>
                  <a:lnTo>
                    <a:pt x="0" y="40"/>
                  </a:lnTo>
                  <a:lnTo>
                    <a:pt x="0" y="56"/>
                  </a:lnTo>
                  <a:lnTo>
                    <a:pt x="16" y="72"/>
                  </a:lnTo>
                  <a:lnTo>
                    <a:pt x="16" y="64"/>
                  </a:lnTo>
                  <a:lnTo>
                    <a:pt x="16" y="72"/>
                  </a:lnTo>
                  <a:lnTo>
                    <a:pt x="8" y="7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3" name="Freeform 132"/>
            <p:cNvSpPr>
              <a:spLocks/>
            </p:cNvSpPr>
            <p:nvPr/>
          </p:nvSpPr>
          <p:spPr bwMode="auto">
            <a:xfrm>
              <a:off x="2042588" y="3588059"/>
              <a:ext cx="267230" cy="433707"/>
            </a:xfrm>
            <a:custGeom>
              <a:avLst/>
              <a:gdLst>
                <a:gd name="T0" fmla="*/ 2147483647 w 168"/>
                <a:gd name="T1" fmla="*/ 2147483647 h 256"/>
                <a:gd name="T2" fmla="*/ 0 w 168"/>
                <a:gd name="T3" fmla="*/ 2147483647 h 256"/>
                <a:gd name="T4" fmla="*/ 2147483647 w 168"/>
                <a:gd name="T5" fmla="*/ 2147483647 h 256"/>
                <a:gd name="T6" fmla="*/ 2147483647 w 168"/>
                <a:gd name="T7" fmla="*/ 2147483647 h 256"/>
                <a:gd name="T8" fmla="*/ 2147483647 w 168"/>
                <a:gd name="T9" fmla="*/ 2147483647 h 256"/>
                <a:gd name="T10" fmla="*/ 2147483647 w 168"/>
                <a:gd name="T11" fmla="*/ 2147483647 h 256"/>
                <a:gd name="T12" fmla="*/ 2147483647 w 168"/>
                <a:gd name="T13" fmla="*/ 2147483647 h 256"/>
                <a:gd name="T14" fmla="*/ 2147483647 w 168"/>
                <a:gd name="T15" fmla="*/ 2147483647 h 256"/>
                <a:gd name="T16" fmla="*/ 2147483647 w 168"/>
                <a:gd name="T17" fmla="*/ 2147483647 h 256"/>
                <a:gd name="T18" fmla="*/ 2147483647 w 168"/>
                <a:gd name="T19" fmla="*/ 2147483647 h 256"/>
                <a:gd name="T20" fmla="*/ 2147483647 w 168"/>
                <a:gd name="T21" fmla="*/ 2147483647 h 256"/>
                <a:gd name="T22" fmla="*/ 2147483647 w 168"/>
                <a:gd name="T23" fmla="*/ 2147483647 h 256"/>
                <a:gd name="T24" fmla="*/ 2147483647 w 168"/>
                <a:gd name="T25" fmla="*/ 2147483647 h 256"/>
                <a:gd name="T26" fmla="*/ 2147483647 w 168"/>
                <a:gd name="T27" fmla="*/ 2147483647 h 256"/>
                <a:gd name="T28" fmla="*/ 2147483647 w 168"/>
                <a:gd name="T29" fmla="*/ 2147483647 h 256"/>
                <a:gd name="T30" fmla="*/ 2147483647 w 168"/>
                <a:gd name="T31" fmla="*/ 2147483647 h 256"/>
                <a:gd name="T32" fmla="*/ 2147483647 w 168"/>
                <a:gd name="T33" fmla="*/ 2147483647 h 256"/>
                <a:gd name="T34" fmla="*/ 2147483647 w 168"/>
                <a:gd name="T35" fmla="*/ 0 h 256"/>
                <a:gd name="T36" fmla="*/ 2147483647 w 168"/>
                <a:gd name="T37" fmla="*/ 2147483647 h 256"/>
                <a:gd name="T38" fmla="*/ 2147483647 w 168"/>
                <a:gd name="T39" fmla="*/ 2147483647 h 256"/>
                <a:gd name="T40" fmla="*/ 2147483647 w 168"/>
                <a:gd name="T41" fmla="*/ 2147483647 h 256"/>
                <a:gd name="T42" fmla="*/ 2147483647 w 168"/>
                <a:gd name="T43" fmla="*/ 2147483647 h 256"/>
                <a:gd name="T44" fmla="*/ 2147483647 w 168"/>
                <a:gd name="T45" fmla="*/ 2147483647 h 256"/>
                <a:gd name="T46" fmla="*/ 2147483647 w 168"/>
                <a:gd name="T47" fmla="*/ 2147483647 h 256"/>
                <a:gd name="T48" fmla="*/ 2147483647 w 168"/>
                <a:gd name="T49" fmla="*/ 2147483647 h 256"/>
                <a:gd name="T50" fmla="*/ 2147483647 w 168"/>
                <a:gd name="T51" fmla="*/ 2147483647 h 256"/>
                <a:gd name="T52" fmla="*/ 2147483647 w 168"/>
                <a:gd name="T53" fmla="*/ 2147483647 h 256"/>
                <a:gd name="T54" fmla="*/ 2147483647 w 168"/>
                <a:gd name="T55" fmla="*/ 2147483647 h 256"/>
                <a:gd name="T56" fmla="*/ 2147483647 w 168"/>
                <a:gd name="T57" fmla="*/ 2147483647 h 256"/>
                <a:gd name="T58" fmla="*/ 2147483647 w 168"/>
                <a:gd name="T59" fmla="*/ 2147483647 h 256"/>
                <a:gd name="T60" fmla="*/ 2147483647 w 168"/>
                <a:gd name="T61" fmla="*/ 2147483647 h 256"/>
                <a:gd name="T62" fmla="*/ 2147483647 w 168"/>
                <a:gd name="T63" fmla="*/ 2147483647 h 256"/>
                <a:gd name="T64" fmla="*/ 2147483647 w 168"/>
                <a:gd name="T65" fmla="*/ 2147483647 h 256"/>
                <a:gd name="T66" fmla="*/ 2147483647 w 168"/>
                <a:gd name="T67" fmla="*/ 2147483647 h 256"/>
                <a:gd name="T68" fmla="*/ 2147483647 w 168"/>
                <a:gd name="T69" fmla="*/ 2147483647 h 256"/>
                <a:gd name="T70" fmla="*/ 2147483647 w 168"/>
                <a:gd name="T71" fmla="*/ 2147483647 h 256"/>
                <a:gd name="T72" fmla="*/ 2147483647 w 168"/>
                <a:gd name="T73" fmla="*/ 2147483647 h 256"/>
                <a:gd name="T74" fmla="*/ 2147483647 w 168"/>
                <a:gd name="T75" fmla="*/ 2147483647 h 256"/>
                <a:gd name="T76" fmla="*/ 2147483647 w 168"/>
                <a:gd name="T77" fmla="*/ 2147483647 h 256"/>
                <a:gd name="T78" fmla="*/ 2147483647 w 168"/>
                <a:gd name="T79" fmla="*/ 2147483647 h 256"/>
                <a:gd name="T80" fmla="*/ 2147483647 w 168"/>
                <a:gd name="T81" fmla="*/ 2147483647 h 256"/>
                <a:gd name="T82" fmla="*/ 2147483647 w 168"/>
                <a:gd name="T83" fmla="*/ 2147483647 h 256"/>
                <a:gd name="T84" fmla="*/ 2147483647 w 168"/>
                <a:gd name="T85" fmla="*/ 2147483647 h 256"/>
                <a:gd name="T86" fmla="*/ 2147483647 w 168"/>
                <a:gd name="T87" fmla="*/ 2147483647 h 256"/>
                <a:gd name="T88" fmla="*/ 2147483647 w 168"/>
                <a:gd name="T89" fmla="*/ 2147483647 h 256"/>
                <a:gd name="T90" fmla="*/ 2147483647 w 168"/>
                <a:gd name="T91" fmla="*/ 2147483647 h 256"/>
                <a:gd name="T92" fmla="*/ 2147483647 w 168"/>
                <a:gd name="T93" fmla="*/ 2147483647 h 256"/>
                <a:gd name="T94" fmla="*/ 2147483647 w 168"/>
                <a:gd name="T95" fmla="*/ 2147483647 h 2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8" h="256">
                  <a:moveTo>
                    <a:pt x="8" y="168"/>
                  </a:moveTo>
                  <a:lnTo>
                    <a:pt x="0" y="168"/>
                  </a:lnTo>
                  <a:lnTo>
                    <a:pt x="8" y="168"/>
                  </a:lnTo>
                  <a:lnTo>
                    <a:pt x="16" y="152"/>
                  </a:lnTo>
                  <a:lnTo>
                    <a:pt x="24" y="152"/>
                  </a:lnTo>
                  <a:lnTo>
                    <a:pt x="32" y="136"/>
                  </a:lnTo>
                  <a:lnTo>
                    <a:pt x="24" y="128"/>
                  </a:lnTo>
                  <a:lnTo>
                    <a:pt x="24" y="88"/>
                  </a:lnTo>
                  <a:lnTo>
                    <a:pt x="24" y="80"/>
                  </a:lnTo>
                  <a:lnTo>
                    <a:pt x="32" y="72"/>
                  </a:lnTo>
                  <a:lnTo>
                    <a:pt x="32" y="64"/>
                  </a:lnTo>
                  <a:lnTo>
                    <a:pt x="40" y="72"/>
                  </a:lnTo>
                  <a:lnTo>
                    <a:pt x="40" y="64"/>
                  </a:lnTo>
                  <a:lnTo>
                    <a:pt x="56" y="48"/>
                  </a:lnTo>
                  <a:lnTo>
                    <a:pt x="56" y="24"/>
                  </a:lnTo>
                  <a:lnTo>
                    <a:pt x="72" y="24"/>
                  </a:lnTo>
                  <a:lnTo>
                    <a:pt x="80" y="24"/>
                  </a:lnTo>
                  <a:lnTo>
                    <a:pt x="112" y="0"/>
                  </a:lnTo>
                  <a:lnTo>
                    <a:pt x="112" y="8"/>
                  </a:lnTo>
                  <a:lnTo>
                    <a:pt x="104" y="16"/>
                  </a:lnTo>
                  <a:lnTo>
                    <a:pt x="96" y="24"/>
                  </a:lnTo>
                  <a:lnTo>
                    <a:pt x="88" y="48"/>
                  </a:lnTo>
                  <a:lnTo>
                    <a:pt x="96" y="72"/>
                  </a:lnTo>
                  <a:lnTo>
                    <a:pt x="96" y="80"/>
                  </a:lnTo>
                  <a:lnTo>
                    <a:pt x="104" y="80"/>
                  </a:lnTo>
                  <a:lnTo>
                    <a:pt x="128" y="88"/>
                  </a:lnTo>
                  <a:lnTo>
                    <a:pt x="136" y="96"/>
                  </a:lnTo>
                  <a:lnTo>
                    <a:pt x="160" y="96"/>
                  </a:lnTo>
                  <a:lnTo>
                    <a:pt x="152" y="120"/>
                  </a:lnTo>
                  <a:lnTo>
                    <a:pt x="160" y="144"/>
                  </a:lnTo>
                  <a:lnTo>
                    <a:pt x="152" y="144"/>
                  </a:lnTo>
                  <a:lnTo>
                    <a:pt x="168" y="168"/>
                  </a:lnTo>
                  <a:lnTo>
                    <a:pt x="160" y="160"/>
                  </a:lnTo>
                  <a:lnTo>
                    <a:pt x="128" y="168"/>
                  </a:lnTo>
                  <a:lnTo>
                    <a:pt x="128" y="176"/>
                  </a:lnTo>
                  <a:lnTo>
                    <a:pt x="136" y="184"/>
                  </a:lnTo>
                  <a:lnTo>
                    <a:pt x="120" y="184"/>
                  </a:lnTo>
                  <a:lnTo>
                    <a:pt x="128" y="208"/>
                  </a:lnTo>
                  <a:lnTo>
                    <a:pt x="128" y="256"/>
                  </a:lnTo>
                  <a:lnTo>
                    <a:pt x="120" y="248"/>
                  </a:lnTo>
                  <a:lnTo>
                    <a:pt x="120" y="232"/>
                  </a:lnTo>
                  <a:lnTo>
                    <a:pt x="112" y="224"/>
                  </a:lnTo>
                  <a:lnTo>
                    <a:pt x="80" y="232"/>
                  </a:lnTo>
                  <a:lnTo>
                    <a:pt x="72" y="208"/>
                  </a:lnTo>
                  <a:lnTo>
                    <a:pt x="56" y="192"/>
                  </a:lnTo>
                  <a:lnTo>
                    <a:pt x="48" y="184"/>
                  </a:lnTo>
                  <a:lnTo>
                    <a:pt x="24" y="192"/>
                  </a:lnTo>
                  <a:lnTo>
                    <a:pt x="8" y="16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4" name="Freeform 133"/>
            <p:cNvSpPr>
              <a:spLocks/>
            </p:cNvSpPr>
            <p:nvPr/>
          </p:nvSpPr>
          <p:spPr bwMode="auto">
            <a:xfrm>
              <a:off x="2182628" y="3601740"/>
              <a:ext cx="280077" cy="284578"/>
            </a:xfrm>
            <a:custGeom>
              <a:avLst/>
              <a:gdLst>
                <a:gd name="T0" fmla="*/ 2147483647 w 176"/>
                <a:gd name="T1" fmla="*/ 2147483647 h 168"/>
                <a:gd name="T2" fmla="*/ 2147483647 w 176"/>
                <a:gd name="T3" fmla="*/ 2147483647 h 168"/>
                <a:gd name="T4" fmla="*/ 2147483647 w 176"/>
                <a:gd name="T5" fmla="*/ 2147483647 h 168"/>
                <a:gd name="T6" fmla="*/ 2147483647 w 176"/>
                <a:gd name="T7" fmla="*/ 2147483647 h 168"/>
                <a:gd name="T8" fmla="*/ 2147483647 w 176"/>
                <a:gd name="T9" fmla="*/ 2147483647 h 168"/>
                <a:gd name="T10" fmla="*/ 2147483647 w 176"/>
                <a:gd name="T11" fmla="*/ 2147483647 h 168"/>
                <a:gd name="T12" fmla="*/ 2147483647 w 176"/>
                <a:gd name="T13" fmla="*/ 2147483647 h 168"/>
                <a:gd name="T14" fmla="*/ 2147483647 w 176"/>
                <a:gd name="T15" fmla="*/ 2147483647 h 168"/>
                <a:gd name="T16" fmla="*/ 2147483647 w 176"/>
                <a:gd name="T17" fmla="*/ 2147483647 h 168"/>
                <a:gd name="T18" fmla="*/ 2147483647 w 176"/>
                <a:gd name="T19" fmla="*/ 2147483647 h 168"/>
                <a:gd name="T20" fmla="*/ 2147483647 w 176"/>
                <a:gd name="T21" fmla="*/ 2147483647 h 168"/>
                <a:gd name="T22" fmla="*/ 2147483647 w 176"/>
                <a:gd name="T23" fmla="*/ 2147483647 h 168"/>
                <a:gd name="T24" fmla="*/ 2147483647 w 176"/>
                <a:gd name="T25" fmla="*/ 2147483647 h 168"/>
                <a:gd name="T26" fmla="*/ 2147483647 w 176"/>
                <a:gd name="T27" fmla="*/ 2147483647 h 168"/>
                <a:gd name="T28" fmla="*/ 2147483647 w 176"/>
                <a:gd name="T29" fmla="*/ 2147483647 h 168"/>
                <a:gd name="T30" fmla="*/ 2147483647 w 176"/>
                <a:gd name="T31" fmla="*/ 2147483647 h 168"/>
                <a:gd name="T32" fmla="*/ 2147483647 w 176"/>
                <a:gd name="T33" fmla="*/ 2147483647 h 168"/>
                <a:gd name="T34" fmla="*/ 2147483647 w 176"/>
                <a:gd name="T35" fmla="*/ 2147483647 h 168"/>
                <a:gd name="T36" fmla="*/ 2147483647 w 176"/>
                <a:gd name="T37" fmla="*/ 2147483647 h 168"/>
                <a:gd name="T38" fmla="*/ 2147483647 w 176"/>
                <a:gd name="T39" fmla="*/ 2147483647 h 168"/>
                <a:gd name="T40" fmla="*/ 2147483647 w 176"/>
                <a:gd name="T41" fmla="*/ 2147483647 h 168"/>
                <a:gd name="T42" fmla="*/ 2147483647 w 176"/>
                <a:gd name="T43" fmla="*/ 2147483647 h 168"/>
                <a:gd name="T44" fmla="*/ 2147483647 w 176"/>
                <a:gd name="T45" fmla="*/ 2147483647 h 168"/>
                <a:gd name="T46" fmla="*/ 2147483647 w 176"/>
                <a:gd name="T47" fmla="*/ 2147483647 h 168"/>
                <a:gd name="T48" fmla="*/ 2147483647 w 176"/>
                <a:gd name="T49" fmla="*/ 2147483647 h 168"/>
                <a:gd name="T50" fmla="*/ 0 w 176"/>
                <a:gd name="T51" fmla="*/ 2147483647 h 168"/>
                <a:gd name="T52" fmla="*/ 2147483647 w 176"/>
                <a:gd name="T53" fmla="*/ 2147483647 h 168"/>
                <a:gd name="T54" fmla="*/ 2147483647 w 176"/>
                <a:gd name="T55" fmla="*/ 2147483647 h 168"/>
                <a:gd name="T56" fmla="*/ 2147483647 w 176"/>
                <a:gd name="T57" fmla="*/ 2147483647 h 168"/>
                <a:gd name="T58" fmla="*/ 2147483647 w 176"/>
                <a:gd name="T59" fmla="*/ 2147483647 h 168"/>
                <a:gd name="T60" fmla="*/ 2147483647 w 176"/>
                <a:gd name="T61" fmla="*/ 2147483647 h 168"/>
                <a:gd name="T62" fmla="*/ 2147483647 w 176"/>
                <a:gd name="T63" fmla="*/ 2147483647 h 168"/>
                <a:gd name="T64" fmla="*/ 2147483647 w 176"/>
                <a:gd name="T65" fmla="*/ 2147483647 h 168"/>
                <a:gd name="T66" fmla="*/ 2147483647 w 176"/>
                <a:gd name="T67" fmla="*/ 2147483647 h 168"/>
                <a:gd name="T68" fmla="*/ 2147483647 w 176"/>
                <a:gd name="T69" fmla="*/ 0 h 168"/>
                <a:gd name="T70" fmla="*/ 2147483647 w 176"/>
                <a:gd name="T71" fmla="*/ 2147483647 h 168"/>
                <a:gd name="T72" fmla="*/ 2147483647 w 176"/>
                <a:gd name="T73" fmla="*/ 2147483647 h 168"/>
                <a:gd name="T74" fmla="*/ 2147483647 w 176"/>
                <a:gd name="T75" fmla="*/ 2147483647 h 168"/>
                <a:gd name="T76" fmla="*/ 2147483647 w 176"/>
                <a:gd name="T77" fmla="*/ 2147483647 h 168"/>
                <a:gd name="T78" fmla="*/ 2147483647 w 176"/>
                <a:gd name="T79" fmla="*/ 2147483647 h 168"/>
                <a:gd name="T80" fmla="*/ 2147483647 w 176"/>
                <a:gd name="T81" fmla="*/ 2147483647 h 168"/>
                <a:gd name="T82" fmla="*/ 2147483647 w 176"/>
                <a:gd name="T83" fmla="*/ 2147483647 h 168"/>
                <a:gd name="T84" fmla="*/ 2147483647 w 176"/>
                <a:gd name="T85" fmla="*/ 2147483647 h 168"/>
                <a:gd name="T86" fmla="*/ 2147483647 w 176"/>
                <a:gd name="T87" fmla="*/ 2147483647 h 168"/>
                <a:gd name="T88" fmla="*/ 2147483647 w 176"/>
                <a:gd name="T89" fmla="*/ 2147483647 h 168"/>
                <a:gd name="T90" fmla="*/ 2147483647 w 176"/>
                <a:gd name="T91" fmla="*/ 2147483647 h 168"/>
                <a:gd name="T92" fmla="*/ 2147483647 w 176"/>
                <a:gd name="T93" fmla="*/ 2147483647 h 168"/>
                <a:gd name="T94" fmla="*/ 2147483647 w 176"/>
                <a:gd name="T95" fmla="*/ 2147483647 h 1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6" h="168">
                  <a:moveTo>
                    <a:pt x="176" y="56"/>
                  </a:moveTo>
                  <a:lnTo>
                    <a:pt x="160" y="64"/>
                  </a:lnTo>
                  <a:lnTo>
                    <a:pt x="160" y="72"/>
                  </a:lnTo>
                  <a:lnTo>
                    <a:pt x="168" y="80"/>
                  </a:lnTo>
                  <a:lnTo>
                    <a:pt x="160" y="80"/>
                  </a:lnTo>
                  <a:lnTo>
                    <a:pt x="152" y="96"/>
                  </a:lnTo>
                  <a:lnTo>
                    <a:pt x="160" y="104"/>
                  </a:lnTo>
                  <a:lnTo>
                    <a:pt x="160" y="112"/>
                  </a:lnTo>
                  <a:lnTo>
                    <a:pt x="128" y="128"/>
                  </a:lnTo>
                  <a:lnTo>
                    <a:pt x="104" y="120"/>
                  </a:lnTo>
                  <a:lnTo>
                    <a:pt x="112" y="128"/>
                  </a:lnTo>
                  <a:lnTo>
                    <a:pt x="112" y="144"/>
                  </a:lnTo>
                  <a:lnTo>
                    <a:pt x="120" y="152"/>
                  </a:lnTo>
                  <a:lnTo>
                    <a:pt x="96" y="168"/>
                  </a:lnTo>
                  <a:lnTo>
                    <a:pt x="80" y="168"/>
                  </a:lnTo>
                  <a:lnTo>
                    <a:pt x="80" y="160"/>
                  </a:lnTo>
                  <a:lnTo>
                    <a:pt x="64" y="136"/>
                  </a:lnTo>
                  <a:lnTo>
                    <a:pt x="72" y="136"/>
                  </a:lnTo>
                  <a:lnTo>
                    <a:pt x="64" y="112"/>
                  </a:lnTo>
                  <a:lnTo>
                    <a:pt x="72" y="88"/>
                  </a:lnTo>
                  <a:lnTo>
                    <a:pt x="48" y="88"/>
                  </a:lnTo>
                  <a:lnTo>
                    <a:pt x="40" y="80"/>
                  </a:lnTo>
                  <a:lnTo>
                    <a:pt x="16" y="72"/>
                  </a:lnTo>
                  <a:lnTo>
                    <a:pt x="8" y="72"/>
                  </a:lnTo>
                  <a:lnTo>
                    <a:pt x="8" y="64"/>
                  </a:lnTo>
                  <a:lnTo>
                    <a:pt x="0" y="40"/>
                  </a:lnTo>
                  <a:lnTo>
                    <a:pt x="8" y="16"/>
                  </a:lnTo>
                  <a:lnTo>
                    <a:pt x="16" y="8"/>
                  </a:lnTo>
                  <a:lnTo>
                    <a:pt x="24" y="24"/>
                  </a:lnTo>
                  <a:lnTo>
                    <a:pt x="16" y="32"/>
                  </a:lnTo>
                  <a:lnTo>
                    <a:pt x="16" y="48"/>
                  </a:lnTo>
                  <a:lnTo>
                    <a:pt x="24" y="40"/>
                  </a:lnTo>
                  <a:lnTo>
                    <a:pt x="24" y="16"/>
                  </a:lnTo>
                  <a:lnTo>
                    <a:pt x="40" y="8"/>
                  </a:lnTo>
                  <a:lnTo>
                    <a:pt x="40" y="0"/>
                  </a:lnTo>
                  <a:lnTo>
                    <a:pt x="48" y="8"/>
                  </a:lnTo>
                  <a:lnTo>
                    <a:pt x="64" y="16"/>
                  </a:lnTo>
                  <a:lnTo>
                    <a:pt x="64" y="24"/>
                  </a:lnTo>
                  <a:lnTo>
                    <a:pt x="88" y="24"/>
                  </a:lnTo>
                  <a:lnTo>
                    <a:pt x="104" y="32"/>
                  </a:lnTo>
                  <a:lnTo>
                    <a:pt x="120" y="24"/>
                  </a:lnTo>
                  <a:lnTo>
                    <a:pt x="144" y="24"/>
                  </a:lnTo>
                  <a:lnTo>
                    <a:pt x="136" y="24"/>
                  </a:lnTo>
                  <a:lnTo>
                    <a:pt x="144" y="32"/>
                  </a:lnTo>
                  <a:lnTo>
                    <a:pt x="160" y="40"/>
                  </a:lnTo>
                  <a:lnTo>
                    <a:pt x="160" y="56"/>
                  </a:lnTo>
                  <a:lnTo>
                    <a:pt x="168" y="56"/>
                  </a:lnTo>
                  <a:lnTo>
                    <a:pt x="176" y="5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5" name="Freeform 134"/>
            <p:cNvSpPr>
              <a:spLocks/>
            </p:cNvSpPr>
            <p:nvPr/>
          </p:nvSpPr>
          <p:spPr bwMode="auto">
            <a:xfrm>
              <a:off x="2577049" y="3763184"/>
              <a:ext cx="50106" cy="95771"/>
            </a:xfrm>
            <a:custGeom>
              <a:avLst/>
              <a:gdLst>
                <a:gd name="T0" fmla="*/ 2147483647 w 32"/>
                <a:gd name="T1" fmla="*/ 2147483647 h 56"/>
                <a:gd name="T2" fmla="*/ 2147483647 w 32"/>
                <a:gd name="T3" fmla="*/ 2147483647 h 56"/>
                <a:gd name="T4" fmla="*/ 0 w 32"/>
                <a:gd name="T5" fmla="*/ 2147483647 h 56"/>
                <a:gd name="T6" fmla="*/ 0 w 32"/>
                <a:gd name="T7" fmla="*/ 2147483647 h 56"/>
                <a:gd name="T8" fmla="*/ 0 w 32"/>
                <a:gd name="T9" fmla="*/ 2147483647 h 56"/>
                <a:gd name="T10" fmla="*/ 0 w 32"/>
                <a:gd name="T11" fmla="*/ 0 h 56"/>
                <a:gd name="T12" fmla="*/ 2147483647 w 32"/>
                <a:gd name="T13" fmla="*/ 2147483647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56">
                  <a:moveTo>
                    <a:pt x="32" y="24"/>
                  </a:moveTo>
                  <a:lnTo>
                    <a:pt x="16" y="56"/>
                  </a:lnTo>
                  <a:lnTo>
                    <a:pt x="0" y="56"/>
                  </a:lnTo>
                  <a:lnTo>
                    <a:pt x="0" y="32"/>
                  </a:lnTo>
                  <a:lnTo>
                    <a:pt x="0" y="16"/>
                  </a:lnTo>
                  <a:lnTo>
                    <a:pt x="0" y="0"/>
                  </a:lnTo>
                  <a:lnTo>
                    <a:pt x="32"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6" name="Freeform 135"/>
            <p:cNvSpPr>
              <a:spLocks/>
            </p:cNvSpPr>
            <p:nvPr/>
          </p:nvSpPr>
          <p:spPr bwMode="auto">
            <a:xfrm>
              <a:off x="2499964" y="3763184"/>
              <a:ext cx="77085" cy="95771"/>
            </a:xfrm>
            <a:custGeom>
              <a:avLst/>
              <a:gdLst>
                <a:gd name="T0" fmla="*/ 2147483647 w 48"/>
                <a:gd name="T1" fmla="*/ 0 h 56"/>
                <a:gd name="T2" fmla="*/ 2147483647 w 48"/>
                <a:gd name="T3" fmla="*/ 0 h 56"/>
                <a:gd name="T4" fmla="*/ 2147483647 w 48"/>
                <a:gd name="T5" fmla="*/ 0 h 56"/>
                <a:gd name="T6" fmla="*/ 0 w 48"/>
                <a:gd name="T7" fmla="*/ 2147483647 h 56"/>
                <a:gd name="T8" fmla="*/ 2147483647 w 48"/>
                <a:gd name="T9" fmla="*/ 2147483647 h 56"/>
                <a:gd name="T10" fmla="*/ 2147483647 w 48"/>
                <a:gd name="T11" fmla="*/ 2147483647 h 56"/>
                <a:gd name="T12" fmla="*/ 2147483647 w 48"/>
                <a:gd name="T13" fmla="*/ 2147483647 h 56"/>
                <a:gd name="T14" fmla="*/ 2147483647 w 48"/>
                <a:gd name="T15" fmla="*/ 2147483647 h 56"/>
                <a:gd name="T16" fmla="*/ 2147483647 w 48"/>
                <a:gd name="T17" fmla="*/ 2147483647 h 56"/>
                <a:gd name="T18" fmla="*/ 2147483647 w 48"/>
                <a:gd name="T19" fmla="*/ 2147483647 h 56"/>
                <a:gd name="T20" fmla="*/ 2147483647 w 48"/>
                <a:gd name="T21" fmla="*/ 0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56">
                  <a:moveTo>
                    <a:pt x="48" y="0"/>
                  </a:moveTo>
                  <a:lnTo>
                    <a:pt x="40" y="0"/>
                  </a:lnTo>
                  <a:lnTo>
                    <a:pt x="8" y="0"/>
                  </a:lnTo>
                  <a:lnTo>
                    <a:pt x="0" y="24"/>
                  </a:lnTo>
                  <a:lnTo>
                    <a:pt x="16" y="56"/>
                  </a:lnTo>
                  <a:lnTo>
                    <a:pt x="24" y="56"/>
                  </a:lnTo>
                  <a:lnTo>
                    <a:pt x="24" y="48"/>
                  </a:lnTo>
                  <a:lnTo>
                    <a:pt x="48" y="56"/>
                  </a:lnTo>
                  <a:lnTo>
                    <a:pt x="48" y="32"/>
                  </a:lnTo>
                  <a:lnTo>
                    <a:pt x="48" y="16"/>
                  </a:lnTo>
                  <a:lnTo>
                    <a:pt x="4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7" name="Freeform 136"/>
            <p:cNvSpPr>
              <a:spLocks/>
            </p:cNvSpPr>
            <p:nvPr/>
          </p:nvSpPr>
          <p:spPr bwMode="auto">
            <a:xfrm>
              <a:off x="2245581" y="4359702"/>
              <a:ext cx="254382" cy="922141"/>
            </a:xfrm>
            <a:custGeom>
              <a:avLst/>
              <a:gdLst>
                <a:gd name="T0" fmla="*/ 2147483647 w 160"/>
                <a:gd name="T1" fmla="*/ 0 h 544"/>
                <a:gd name="T2" fmla="*/ 2147483647 w 160"/>
                <a:gd name="T3" fmla="*/ 2147483647 h 544"/>
                <a:gd name="T4" fmla="*/ 2147483647 w 160"/>
                <a:gd name="T5" fmla="*/ 2147483647 h 544"/>
                <a:gd name="T6" fmla="*/ 2147483647 w 160"/>
                <a:gd name="T7" fmla="*/ 2147483647 h 544"/>
                <a:gd name="T8" fmla="*/ 2147483647 w 160"/>
                <a:gd name="T9" fmla="*/ 2147483647 h 544"/>
                <a:gd name="T10" fmla="*/ 2147483647 w 160"/>
                <a:gd name="T11" fmla="*/ 2147483647 h 544"/>
                <a:gd name="T12" fmla="*/ 2147483647 w 160"/>
                <a:gd name="T13" fmla="*/ 2147483647 h 544"/>
                <a:gd name="T14" fmla="*/ 2147483647 w 160"/>
                <a:gd name="T15" fmla="*/ 2147483647 h 544"/>
                <a:gd name="T16" fmla="*/ 2147483647 w 160"/>
                <a:gd name="T17" fmla="*/ 2147483647 h 544"/>
                <a:gd name="T18" fmla="*/ 2147483647 w 160"/>
                <a:gd name="T19" fmla="*/ 2147483647 h 544"/>
                <a:gd name="T20" fmla="*/ 2147483647 w 160"/>
                <a:gd name="T21" fmla="*/ 2147483647 h 544"/>
                <a:gd name="T22" fmla="*/ 2147483647 w 160"/>
                <a:gd name="T23" fmla="*/ 2147483647 h 544"/>
                <a:gd name="T24" fmla="*/ 2147483647 w 160"/>
                <a:gd name="T25" fmla="*/ 2147483647 h 544"/>
                <a:gd name="T26" fmla="*/ 2147483647 w 160"/>
                <a:gd name="T27" fmla="*/ 2147483647 h 544"/>
                <a:gd name="T28" fmla="*/ 2147483647 w 160"/>
                <a:gd name="T29" fmla="*/ 2147483647 h 544"/>
                <a:gd name="T30" fmla="*/ 2147483647 w 160"/>
                <a:gd name="T31" fmla="*/ 2147483647 h 544"/>
                <a:gd name="T32" fmla="*/ 2147483647 w 160"/>
                <a:gd name="T33" fmla="*/ 2147483647 h 544"/>
                <a:gd name="T34" fmla="*/ 2147483647 w 160"/>
                <a:gd name="T35" fmla="*/ 2147483647 h 544"/>
                <a:gd name="T36" fmla="*/ 2147483647 w 160"/>
                <a:gd name="T37" fmla="*/ 2147483647 h 544"/>
                <a:gd name="T38" fmla="*/ 2147483647 w 160"/>
                <a:gd name="T39" fmla="*/ 2147483647 h 544"/>
                <a:gd name="T40" fmla="*/ 2147483647 w 160"/>
                <a:gd name="T41" fmla="*/ 2147483647 h 544"/>
                <a:gd name="T42" fmla="*/ 2147483647 w 160"/>
                <a:gd name="T43" fmla="*/ 2147483647 h 544"/>
                <a:gd name="T44" fmla="*/ 2147483647 w 160"/>
                <a:gd name="T45" fmla="*/ 2147483647 h 544"/>
                <a:gd name="T46" fmla="*/ 2147483647 w 160"/>
                <a:gd name="T47" fmla="*/ 2147483647 h 544"/>
                <a:gd name="T48" fmla="*/ 2147483647 w 160"/>
                <a:gd name="T49" fmla="*/ 2147483647 h 544"/>
                <a:gd name="T50" fmla="*/ 2147483647 w 160"/>
                <a:gd name="T51" fmla="*/ 2147483647 h 544"/>
                <a:gd name="T52" fmla="*/ 2147483647 w 160"/>
                <a:gd name="T53" fmla="*/ 2147483647 h 544"/>
                <a:gd name="T54" fmla="*/ 2147483647 w 160"/>
                <a:gd name="T55" fmla="*/ 2147483647 h 544"/>
                <a:gd name="T56" fmla="*/ 2147483647 w 160"/>
                <a:gd name="T57" fmla="*/ 2147483647 h 544"/>
                <a:gd name="T58" fmla="*/ 2147483647 w 160"/>
                <a:gd name="T59" fmla="*/ 2147483647 h 544"/>
                <a:gd name="T60" fmla="*/ 2147483647 w 160"/>
                <a:gd name="T61" fmla="*/ 2147483647 h 544"/>
                <a:gd name="T62" fmla="*/ 2147483647 w 160"/>
                <a:gd name="T63" fmla="*/ 2147483647 h 544"/>
                <a:gd name="T64" fmla="*/ 2147483647 w 160"/>
                <a:gd name="T65" fmla="*/ 2147483647 h 544"/>
                <a:gd name="T66" fmla="*/ 2147483647 w 160"/>
                <a:gd name="T67" fmla="*/ 2147483647 h 544"/>
                <a:gd name="T68" fmla="*/ 2147483647 w 160"/>
                <a:gd name="T69" fmla="*/ 2147483647 h 544"/>
                <a:gd name="T70" fmla="*/ 2147483647 w 160"/>
                <a:gd name="T71" fmla="*/ 2147483647 h 544"/>
                <a:gd name="T72" fmla="*/ 2147483647 w 160"/>
                <a:gd name="T73" fmla="*/ 2147483647 h 544"/>
                <a:gd name="T74" fmla="*/ 2147483647 w 160"/>
                <a:gd name="T75" fmla="*/ 2147483647 h 544"/>
                <a:gd name="T76" fmla="*/ 2147483647 w 160"/>
                <a:gd name="T77" fmla="*/ 2147483647 h 5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 h="544">
                  <a:moveTo>
                    <a:pt x="0" y="8"/>
                  </a:moveTo>
                  <a:lnTo>
                    <a:pt x="16" y="0"/>
                  </a:lnTo>
                  <a:lnTo>
                    <a:pt x="32" y="24"/>
                  </a:lnTo>
                  <a:lnTo>
                    <a:pt x="32" y="40"/>
                  </a:lnTo>
                  <a:lnTo>
                    <a:pt x="48" y="80"/>
                  </a:lnTo>
                  <a:lnTo>
                    <a:pt x="56" y="80"/>
                  </a:lnTo>
                  <a:lnTo>
                    <a:pt x="56" y="96"/>
                  </a:lnTo>
                  <a:lnTo>
                    <a:pt x="40" y="104"/>
                  </a:lnTo>
                  <a:lnTo>
                    <a:pt x="48" y="136"/>
                  </a:lnTo>
                  <a:lnTo>
                    <a:pt x="40" y="160"/>
                  </a:lnTo>
                  <a:lnTo>
                    <a:pt x="40" y="208"/>
                  </a:lnTo>
                  <a:lnTo>
                    <a:pt x="56" y="248"/>
                  </a:lnTo>
                  <a:lnTo>
                    <a:pt x="48" y="272"/>
                  </a:lnTo>
                  <a:lnTo>
                    <a:pt x="56" y="280"/>
                  </a:lnTo>
                  <a:lnTo>
                    <a:pt x="48" y="296"/>
                  </a:lnTo>
                  <a:lnTo>
                    <a:pt x="64" y="320"/>
                  </a:lnTo>
                  <a:lnTo>
                    <a:pt x="64" y="360"/>
                  </a:lnTo>
                  <a:lnTo>
                    <a:pt x="72" y="368"/>
                  </a:lnTo>
                  <a:lnTo>
                    <a:pt x="72" y="384"/>
                  </a:lnTo>
                  <a:lnTo>
                    <a:pt x="80" y="408"/>
                  </a:lnTo>
                  <a:lnTo>
                    <a:pt x="88" y="416"/>
                  </a:lnTo>
                  <a:lnTo>
                    <a:pt x="88" y="408"/>
                  </a:lnTo>
                  <a:lnTo>
                    <a:pt x="96" y="440"/>
                  </a:lnTo>
                  <a:lnTo>
                    <a:pt x="96" y="488"/>
                  </a:lnTo>
                  <a:lnTo>
                    <a:pt x="104" y="496"/>
                  </a:lnTo>
                  <a:lnTo>
                    <a:pt x="112" y="496"/>
                  </a:lnTo>
                  <a:lnTo>
                    <a:pt x="128" y="520"/>
                  </a:lnTo>
                  <a:lnTo>
                    <a:pt x="160" y="520"/>
                  </a:lnTo>
                  <a:lnTo>
                    <a:pt x="160" y="528"/>
                  </a:lnTo>
                  <a:lnTo>
                    <a:pt x="152" y="528"/>
                  </a:lnTo>
                  <a:lnTo>
                    <a:pt x="152" y="544"/>
                  </a:lnTo>
                  <a:lnTo>
                    <a:pt x="136" y="536"/>
                  </a:lnTo>
                  <a:lnTo>
                    <a:pt x="144" y="536"/>
                  </a:lnTo>
                  <a:lnTo>
                    <a:pt x="144" y="528"/>
                  </a:lnTo>
                  <a:lnTo>
                    <a:pt x="136" y="536"/>
                  </a:lnTo>
                  <a:lnTo>
                    <a:pt x="104" y="520"/>
                  </a:lnTo>
                  <a:lnTo>
                    <a:pt x="104" y="528"/>
                  </a:lnTo>
                  <a:lnTo>
                    <a:pt x="96" y="520"/>
                  </a:lnTo>
                  <a:lnTo>
                    <a:pt x="96" y="512"/>
                  </a:lnTo>
                  <a:lnTo>
                    <a:pt x="104" y="512"/>
                  </a:lnTo>
                  <a:lnTo>
                    <a:pt x="96" y="504"/>
                  </a:lnTo>
                  <a:lnTo>
                    <a:pt x="96" y="512"/>
                  </a:lnTo>
                  <a:lnTo>
                    <a:pt x="88" y="512"/>
                  </a:lnTo>
                  <a:lnTo>
                    <a:pt x="88" y="496"/>
                  </a:lnTo>
                  <a:lnTo>
                    <a:pt x="88" y="488"/>
                  </a:lnTo>
                  <a:lnTo>
                    <a:pt x="80" y="496"/>
                  </a:lnTo>
                  <a:lnTo>
                    <a:pt x="80" y="488"/>
                  </a:lnTo>
                  <a:lnTo>
                    <a:pt x="72" y="488"/>
                  </a:lnTo>
                  <a:lnTo>
                    <a:pt x="64" y="464"/>
                  </a:lnTo>
                  <a:lnTo>
                    <a:pt x="64" y="456"/>
                  </a:lnTo>
                  <a:lnTo>
                    <a:pt x="72" y="464"/>
                  </a:lnTo>
                  <a:lnTo>
                    <a:pt x="72" y="440"/>
                  </a:lnTo>
                  <a:lnTo>
                    <a:pt x="56" y="440"/>
                  </a:lnTo>
                  <a:lnTo>
                    <a:pt x="48" y="440"/>
                  </a:lnTo>
                  <a:lnTo>
                    <a:pt x="56" y="432"/>
                  </a:lnTo>
                  <a:lnTo>
                    <a:pt x="56" y="424"/>
                  </a:lnTo>
                  <a:lnTo>
                    <a:pt x="48" y="400"/>
                  </a:lnTo>
                  <a:lnTo>
                    <a:pt x="56" y="400"/>
                  </a:lnTo>
                  <a:lnTo>
                    <a:pt x="64" y="400"/>
                  </a:lnTo>
                  <a:lnTo>
                    <a:pt x="64" y="416"/>
                  </a:lnTo>
                  <a:lnTo>
                    <a:pt x="64" y="424"/>
                  </a:lnTo>
                  <a:lnTo>
                    <a:pt x="64" y="400"/>
                  </a:lnTo>
                  <a:lnTo>
                    <a:pt x="56" y="368"/>
                  </a:lnTo>
                  <a:lnTo>
                    <a:pt x="48" y="360"/>
                  </a:lnTo>
                  <a:lnTo>
                    <a:pt x="48" y="368"/>
                  </a:lnTo>
                  <a:lnTo>
                    <a:pt x="40" y="352"/>
                  </a:lnTo>
                  <a:lnTo>
                    <a:pt x="40" y="336"/>
                  </a:lnTo>
                  <a:lnTo>
                    <a:pt x="24" y="304"/>
                  </a:lnTo>
                  <a:lnTo>
                    <a:pt x="24" y="296"/>
                  </a:lnTo>
                  <a:lnTo>
                    <a:pt x="32" y="296"/>
                  </a:lnTo>
                  <a:lnTo>
                    <a:pt x="32" y="248"/>
                  </a:lnTo>
                  <a:lnTo>
                    <a:pt x="32" y="224"/>
                  </a:lnTo>
                  <a:lnTo>
                    <a:pt x="16" y="200"/>
                  </a:lnTo>
                  <a:lnTo>
                    <a:pt x="24" y="192"/>
                  </a:lnTo>
                  <a:lnTo>
                    <a:pt x="16" y="176"/>
                  </a:lnTo>
                  <a:lnTo>
                    <a:pt x="24" y="136"/>
                  </a:lnTo>
                  <a:lnTo>
                    <a:pt x="16" y="80"/>
                  </a:lnTo>
                  <a:lnTo>
                    <a:pt x="16" y="64"/>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8" name="Freeform 137"/>
            <p:cNvSpPr>
              <a:spLocks/>
            </p:cNvSpPr>
            <p:nvPr/>
          </p:nvSpPr>
          <p:spPr bwMode="auto">
            <a:xfrm>
              <a:off x="3938896" y="2693281"/>
              <a:ext cx="1285" cy="13682"/>
            </a:xfrm>
            <a:custGeom>
              <a:avLst/>
              <a:gdLst>
                <a:gd name="T0" fmla="*/ 0 w 1285"/>
                <a:gd name="T1" fmla="*/ 0 h 8"/>
                <a:gd name="T2" fmla="*/ 0 w 1285"/>
                <a:gd name="T3" fmla="*/ 2147483647 h 8"/>
                <a:gd name="T4" fmla="*/ 0 w 1285"/>
                <a:gd name="T5" fmla="*/ 0 h 8"/>
                <a:gd name="T6" fmla="*/ 0 60000 65536"/>
                <a:gd name="T7" fmla="*/ 0 60000 65536"/>
                <a:gd name="T8" fmla="*/ 0 60000 65536"/>
              </a:gdLst>
              <a:ahLst/>
              <a:cxnLst>
                <a:cxn ang="T6">
                  <a:pos x="T0" y="T1"/>
                </a:cxn>
                <a:cxn ang="T7">
                  <a:pos x="T2" y="T3"/>
                </a:cxn>
                <a:cxn ang="T8">
                  <a:pos x="T4" y="T5"/>
                </a:cxn>
              </a:cxnLst>
              <a:rect l="0" t="0" r="r" b="b"/>
              <a:pathLst>
                <a:path w="1285" h="8">
                  <a:moveTo>
                    <a:pt x="0" y="0"/>
                  </a:moveTo>
                  <a:lnTo>
                    <a:pt x="0"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39" name="Freeform 138"/>
            <p:cNvSpPr>
              <a:spLocks/>
            </p:cNvSpPr>
            <p:nvPr/>
          </p:nvSpPr>
          <p:spPr bwMode="auto">
            <a:xfrm>
              <a:off x="3938896" y="2693281"/>
              <a:ext cx="1285" cy="13682"/>
            </a:xfrm>
            <a:custGeom>
              <a:avLst/>
              <a:gdLst>
                <a:gd name="T0" fmla="*/ 0 w 1285"/>
                <a:gd name="T1" fmla="*/ 0 h 8"/>
                <a:gd name="T2" fmla="*/ 0 w 1285"/>
                <a:gd name="T3" fmla="*/ 2147483647 h 8"/>
                <a:gd name="T4" fmla="*/ 0 w 1285"/>
                <a:gd name="T5" fmla="*/ 0 h 8"/>
                <a:gd name="T6" fmla="*/ 0 60000 65536"/>
                <a:gd name="T7" fmla="*/ 0 60000 65536"/>
                <a:gd name="T8" fmla="*/ 0 60000 65536"/>
              </a:gdLst>
              <a:ahLst/>
              <a:cxnLst>
                <a:cxn ang="T6">
                  <a:pos x="T0" y="T1"/>
                </a:cxn>
                <a:cxn ang="T7">
                  <a:pos x="T2" y="T3"/>
                </a:cxn>
                <a:cxn ang="T8">
                  <a:pos x="T4" y="T5"/>
                </a:cxn>
              </a:cxnLst>
              <a:rect l="0" t="0" r="r" b="b"/>
              <a:pathLst>
                <a:path w="1285" h="8">
                  <a:moveTo>
                    <a:pt x="0" y="0"/>
                  </a:moveTo>
                  <a:lnTo>
                    <a:pt x="0"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0" name="Freeform 148"/>
            <p:cNvSpPr>
              <a:spLocks/>
            </p:cNvSpPr>
            <p:nvPr/>
          </p:nvSpPr>
          <p:spPr bwMode="auto">
            <a:xfrm>
              <a:off x="4167101" y="2571009"/>
              <a:ext cx="330901" cy="203537"/>
            </a:xfrm>
            <a:custGeom>
              <a:avLst/>
              <a:gdLst>
                <a:gd name="T0" fmla="*/ 2147483647 w 208"/>
                <a:gd name="T1" fmla="*/ 2147483647 h 120"/>
                <a:gd name="T2" fmla="*/ 2147483647 w 208"/>
                <a:gd name="T3" fmla="*/ 2147483647 h 120"/>
                <a:gd name="T4" fmla="*/ 2147483647 w 208"/>
                <a:gd name="T5" fmla="*/ 2147483647 h 120"/>
                <a:gd name="T6" fmla="*/ 2147483647 w 208"/>
                <a:gd name="T7" fmla="*/ 2147483647 h 120"/>
                <a:gd name="T8" fmla="*/ 2147483647 w 208"/>
                <a:gd name="T9" fmla="*/ 2147483647 h 120"/>
                <a:gd name="T10" fmla="*/ 2147483647 w 208"/>
                <a:gd name="T11" fmla="*/ 2147483647 h 120"/>
                <a:gd name="T12" fmla="*/ 2147483647 w 208"/>
                <a:gd name="T13" fmla="*/ 2147483647 h 120"/>
                <a:gd name="T14" fmla="*/ 2147483647 w 208"/>
                <a:gd name="T15" fmla="*/ 2147483647 h 120"/>
                <a:gd name="T16" fmla="*/ 2147483647 w 208"/>
                <a:gd name="T17" fmla="*/ 2147483647 h 120"/>
                <a:gd name="T18" fmla="*/ 2147483647 w 208"/>
                <a:gd name="T19" fmla="*/ 2147483647 h 120"/>
                <a:gd name="T20" fmla="*/ 2147483647 w 208"/>
                <a:gd name="T21" fmla="*/ 2147483647 h 120"/>
                <a:gd name="T22" fmla="*/ 2147483647 w 208"/>
                <a:gd name="T23" fmla="*/ 2147483647 h 120"/>
                <a:gd name="T24" fmla="*/ 2147483647 w 208"/>
                <a:gd name="T25" fmla="*/ 2147483647 h 120"/>
                <a:gd name="T26" fmla="*/ 2147483647 w 208"/>
                <a:gd name="T27" fmla="*/ 2147483647 h 120"/>
                <a:gd name="T28" fmla="*/ 2147483647 w 208"/>
                <a:gd name="T29" fmla="*/ 2147483647 h 120"/>
                <a:gd name="T30" fmla="*/ 2147483647 w 208"/>
                <a:gd name="T31" fmla="*/ 2147483647 h 120"/>
                <a:gd name="T32" fmla="*/ 2147483647 w 208"/>
                <a:gd name="T33" fmla="*/ 2147483647 h 120"/>
                <a:gd name="T34" fmla="*/ 2147483647 w 208"/>
                <a:gd name="T35" fmla="*/ 2147483647 h 120"/>
                <a:gd name="T36" fmla="*/ 2147483647 w 208"/>
                <a:gd name="T37" fmla="*/ 2147483647 h 120"/>
                <a:gd name="T38" fmla="*/ 2147483647 w 208"/>
                <a:gd name="T39" fmla="*/ 2147483647 h 120"/>
                <a:gd name="T40" fmla="*/ 2147483647 w 208"/>
                <a:gd name="T41" fmla="*/ 2147483647 h 120"/>
                <a:gd name="T42" fmla="*/ 2147483647 w 208"/>
                <a:gd name="T43" fmla="*/ 2147483647 h 120"/>
                <a:gd name="T44" fmla="*/ 2147483647 w 208"/>
                <a:gd name="T45" fmla="*/ 2147483647 h 120"/>
                <a:gd name="T46" fmla="*/ 2147483647 w 208"/>
                <a:gd name="T47" fmla="*/ 2147483647 h 120"/>
                <a:gd name="T48" fmla="*/ 2147483647 w 208"/>
                <a:gd name="T49" fmla="*/ 2147483647 h 120"/>
                <a:gd name="T50" fmla="*/ 2147483647 w 208"/>
                <a:gd name="T51" fmla="*/ 2147483647 h 120"/>
                <a:gd name="T52" fmla="*/ 2147483647 w 208"/>
                <a:gd name="T53" fmla="*/ 2147483647 h 120"/>
                <a:gd name="T54" fmla="*/ 2147483647 w 208"/>
                <a:gd name="T55" fmla="*/ 2147483647 h 120"/>
                <a:gd name="T56" fmla="*/ 2147483647 w 208"/>
                <a:gd name="T57" fmla="*/ 0 h 120"/>
                <a:gd name="T58" fmla="*/ 2147483647 w 208"/>
                <a:gd name="T59" fmla="*/ 2147483647 h 120"/>
                <a:gd name="T60" fmla="*/ 2147483647 w 208"/>
                <a:gd name="T61" fmla="*/ 2147483647 h 120"/>
                <a:gd name="T62" fmla="*/ 2147483647 w 208"/>
                <a:gd name="T63" fmla="*/ 2147483647 h 120"/>
                <a:gd name="T64" fmla="*/ 2147483647 w 208"/>
                <a:gd name="T65" fmla="*/ 2147483647 h 120"/>
                <a:gd name="T66" fmla="*/ 2147483647 w 208"/>
                <a:gd name="T67" fmla="*/ 2147483647 h 120"/>
                <a:gd name="T68" fmla="*/ 2147483647 w 208"/>
                <a:gd name="T69" fmla="*/ 2147483647 h 120"/>
                <a:gd name="T70" fmla="*/ 2147483647 w 208"/>
                <a:gd name="T71" fmla="*/ 2147483647 h 120"/>
                <a:gd name="T72" fmla="*/ 2147483647 w 208"/>
                <a:gd name="T73" fmla="*/ 2147483647 h 120"/>
                <a:gd name="T74" fmla="*/ 0 w 208"/>
                <a:gd name="T75" fmla="*/ 2147483647 h 120"/>
                <a:gd name="T76" fmla="*/ 0 w 208"/>
                <a:gd name="T77" fmla="*/ 2147483647 h 120"/>
                <a:gd name="T78" fmla="*/ 0 w 208"/>
                <a:gd name="T79" fmla="*/ 2147483647 h 120"/>
                <a:gd name="T80" fmla="*/ 2147483647 w 208"/>
                <a:gd name="T81" fmla="*/ 2147483647 h 120"/>
                <a:gd name="T82" fmla="*/ 2147483647 w 208"/>
                <a:gd name="T83" fmla="*/ 2147483647 h 120"/>
                <a:gd name="T84" fmla="*/ 2147483647 w 208"/>
                <a:gd name="T85" fmla="*/ 2147483647 h 120"/>
                <a:gd name="T86" fmla="*/ 2147483647 w 208"/>
                <a:gd name="T87" fmla="*/ 2147483647 h 120"/>
                <a:gd name="T88" fmla="*/ 2147483647 w 208"/>
                <a:gd name="T89" fmla="*/ 2147483647 h 120"/>
                <a:gd name="T90" fmla="*/ 2147483647 w 208"/>
                <a:gd name="T91" fmla="*/ 2147483647 h 120"/>
                <a:gd name="T92" fmla="*/ 2147483647 w 208"/>
                <a:gd name="T93" fmla="*/ 2147483647 h 120"/>
                <a:gd name="T94" fmla="*/ 2147483647 w 208"/>
                <a:gd name="T95" fmla="*/ 2147483647 h 120"/>
                <a:gd name="T96" fmla="*/ 2147483647 w 208"/>
                <a:gd name="T97" fmla="*/ 2147483647 h 120"/>
                <a:gd name="T98" fmla="*/ 2147483647 w 208"/>
                <a:gd name="T99" fmla="*/ 2147483647 h 12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8" h="120">
                  <a:moveTo>
                    <a:pt x="80" y="104"/>
                  </a:moveTo>
                  <a:lnTo>
                    <a:pt x="96" y="104"/>
                  </a:lnTo>
                  <a:lnTo>
                    <a:pt x="96" y="96"/>
                  </a:lnTo>
                  <a:lnTo>
                    <a:pt x="104" y="88"/>
                  </a:lnTo>
                  <a:lnTo>
                    <a:pt x="120" y="88"/>
                  </a:lnTo>
                  <a:lnTo>
                    <a:pt x="144" y="96"/>
                  </a:lnTo>
                  <a:lnTo>
                    <a:pt x="128" y="104"/>
                  </a:lnTo>
                  <a:lnTo>
                    <a:pt x="144" y="112"/>
                  </a:lnTo>
                  <a:lnTo>
                    <a:pt x="144" y="120"/>
                  </a:lnTo>
                  <a:lnTo>
                    <a:pt x="168" y="112"/>
                  </a:lnTo>
                  <a:lnTo>
                    <a:pt x="176" y="112"/>
                  </a:lnTo>
                  <a:lnTo>
                    <a:pt x="176" y="104"/>
                  </a:lnTo>
                  <a:lnTo>
                    <a:pt x="168" y="104"/>
                  </a:lnTo>
                  <a:lnTo>
                    <a:pt x="152" y="96"/>
                  </a:lnTo>
                  <a:lnTo>
                    <a:pt x="184" y="80"/>
                  </a:lnTo>
                  <a:lnTo>
                    <a:pt x="192" y="80"/>
                  </a:lnTo>
                  <a:lnTo>
                    <a:pt x="192" y="72"/>
                  </a:lnTo>
                  <a:lnTo>
                    <a:pt x="200" y="64"/>
                  </a:lnTo>
                  <a:lnTo>
                    <a:pt x="208" y="72"/>
                  </a:lnTo>
                  <a:lnTo>
                    <a:pt x="208" y="56"/>
                  </a:lnTo>
                  <a:lnTo>
                    <a:pt x="208" y="48"/>
                  </a:lnTo>
                  <a:lnTo>
                    <a:pt x="208" y="40"/>
                  </a:lnTo>
                  <a:lnTo>
                    <a:pt x="184" y="40"/>
                  </a:lnTo>
                  <a:lnTo>
                    <a:pt x="176" y="32"/>
                  </a:lnTo>
                  <a:lnTo>
                    <a:pt x="152" y="32"/>
                  </a:lnTo>
                  <a:lnTo>
                    <a:pt x="144" y="16"/>
                  </a:lnTo>
                  <a:lnTo>
                    <a:pt x="136" y="16"/>
                  </a:lnTo>
                  <a:lnTo>
                    <a:pt x="136" y="8"/>
                  </a:lnTo>
                  <a:lnTo>
                    <a:pt x="128" y="0"/>
                  </a:lnTo>
                  <a:lnTo>
                    <a:pt x="104" y="8"/>
                  </a:lnTo>
                  <a:lnTo>
                    <a:pt x="96" y="8"/>
                  </a:lnTo>
                  <a:lnTo>
                    <a:pt x="96" y="16"/>
                  </a:lnTo>
                  <a:lnTo>
                    <a:pt x="80" y="16"/>
                  </a:lnTo>
                  <a:lnTo>
                    <a:pt x="64" y="16"/>
                  </a:lnTo>
                  <a:lnTo>
                    <a:pt x="40" y="8"/>
                  </a:lnTo>
                  <a:lnTo>
                    <a:pt x="16" y="16"/>
                  </a:lnTo>
                  <a:lnTo>
                    <a:pt x="24" y="32"/>
                  </a:lnTo>
                  <a:lnTo>
                    <a:pt x="0" y="48"/>
                  </a:lnTo>
                  <a:lnTo>
                    <a:pt x="0" y="56"/>
                  </a:lnTo>
                  <a:lnTo>
                    <a:pt x="0" y="64"/>
                  </a:lnTo>
                  <a:lnTo>
                    <a:pt x="8" y="64"/>
                  </a:lnTo>
                  <a:lnTo>
                    <a:pt x="32" y="72"/>
                  </a:lnTo>
                  <a:lnTo>
                    <a:pt x="56" y="64"/>
                  </a:lnTo>
                  <a:lnTo>
                    <a:pt x="64" y="56"/>
                  </a:lnTo>
                  <a:lnTo>
                    <a:pt x="80" y="64"/>
                  </a:lnTo>
                  <a:lnTo>
                    <a:pt x="88" y="72"/>
                  </a:lnTo>
                  <a:lnTo>
                    <a:pt x="96" y="80"/>
                  </a:lnTo>
                  <a:lnTo>
                    <a:pt x="96" y="88"/>
                  </a:lnTo>
                  <a:lnTo>
                    <a:pt x="88" y="88"/>
                  </a:lnTo>
                  <a:lnTo>
                    <a:pt x="80" y="10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1" name="Freeform 149"/>
            <p:cNvSpPr>
              <a:spLocks/>
            </p:cNvSpPr>
            <p:nvPr/>
          </p:nvSpPr>
          <p:spPr bwMode="auto">
            <a:xfrm>
              <a:off x="4625271" y="2503163"/>
              <a:ext cx="750892" cy="352798"/>
            </a:xfrm>
            <a:custGeom>
              <a:avLst/>
              <a:gdLst>
                <a:gd name="T0" fmla="*/ 2147483647 w 472"/>
                <a:gd name="T1" fmla="*/ 2147483647 h 208"/>
                <a:gd name="T2" fmla="*/ 2147483647 w 472"/>
                <a:gd name="T3" fmla="*/ 2147483647 h 208"/>
                <a:gd name="T4" fmla="*/ 2147483647 w 472"/>
                <a:gd name="T5" fmla="*/ 2147483647 h 208"/>
                <a:gd name="T6" fmla="*/ 2147483647 w 472"/>
                <a:gd name="T7" fmla="*/ 2147483647 h 208"/>
                <a:gd name="T8" fmla="*/ 2147483647 w 472"/>
                <a:gd name="T9" fmla="*/ 2147483647 h 208"/>
                <a:gd name="T10" fmla="*/ 2147483647 w 472"/>
                <a:gd name="T11" fmla="*/ 2147483647 h 208"/>
                <a:gd name="T12" fmla="*/ 2147483647 w 472"/>
                <a:gd name="T13" fmla="*/ 2147483647 h 208"/>
                <a:gd name="T14" fmla="*/ 2147483647 w 472"/>
                <a:gd name="T15" fmla="*/ 2147483647 h 208"/>
                <a:gd name="T16" fmla="*/ 2147483647 w 472"/>
                <a:gd name="T17" fmla="*/ 2147483647 h 208"/>
                <a:gd name="T18" fmla="*/ 2147483647 w 472"/>
                <a:gd name="T19" fmla="*/ 0 h 208"/>
                <a:gd name="T20" fmla="*/ 2147483647 w 472"/>
                <a:gd name="T21" fmla="*/ 2147483647 h 208"/>
                <a:gd name="T22" fmla="*/ 2147483647 w 472"/>
                <a:gd name="T23" fmla="*/ 2147483647 h 208"/>
                <a:gd name="T24" fmla="*/ 2147483647 w 472"/>
                <a:gd name="T25" fmla="*/ 2147483647 h 208"/>
                <a:gd name="T26" fmla="*/ 2147483647 w 472"/>
                <a:gd name="T27" fmla="*/ 2147483647 h 208"/>
                <a:gd name="T28" fmla="*/ 2147483647 w 472"/>
                <a:gd name="T29" fmla="*/ 2147483647 h 208"/>
                <a:gd name="T30" fmla="*/ 2147483647 w 472"/>
                <a:gd name="T31" fmla="*/ 2147483647 h 208"/>
                <a:gd name="T32" fmla="*/ 2147483647 w 472"/>
                <a:gd name="T33" fmla="*/ 2147483647 h 208"/>
                <a:gd name="T34" fmla="*/ 2147483647 w 472"/>
                <a:gd name="T35" fmla="*/ 2147483647 h 208"/>
                <a:gd name="T36" fmla="*/ 2147483647 w 472"/>
                <a:gd name="T37" fmla="*/ 2147483647 h 208"/>
                <a:gd name="T38" fmla="*/ 2147483647 w 472"/>
                <a:gd name="T39" fmla="*/ 2147483647 h 208"/>
                <a:gd name="T40" fmla="*/ 2147483647 w 472"/>
                <a:gd name="T41" fmla="*/ 2147483647 h 208"/>
                <a:gd name="T42" fmla="*/ 2147483647 w 472"/>
                <a:gd name="T43" fmla="*/ 2147483647 h 208"/>
                <a:gd name="T44" fmla="*/ 2147483647 w 472"/>
                <a:gd name="T45" fmla="*/ 2147483647 h 208"/>
                <a:gd name="T46" fmla="*/ 0 w 472"/>
                <a:gd name="T47" fmla="*/ 2147483647 h 208"/>
                <a:gd name="T48" fmla="*/ 2147483647 w 472"/>
                <a:gd name="T49" fmla="*/ 2147483647 h 208"/>
                <a:gd name="T50" fmla="*/ 2147483647 w 472"/>
                <a:gd name="T51" fmla="*/ 2147483647 h 208"/>
                <a:gd name="T52" fmla="*/ 2147483647 w 472"/>
                <a:gd name="T53" fmla="*/ 2147483647 h 208"/>
                <a:gd name="T54" fmla="*/ 2147483647 w 472"/>
                <a:gd name="T55" fmla="*/ 2147483647 h 208"/>
                <a:gd name="T56" fmla="*/ 2147483647 w 472"/>
                <a:gd name="T57" fmla="*/ 2147483647 h 208"/>
                <a:gd name="T58" fmla="*/ 2147483647 w 472"/>
                <a:gd name="T59" fmla="*/ 2147483647 h 208"/>
                <a:gd name="T60" fmla="*/ 2147483647 w 472"/>
                <a:gd name="T61" fmla="*/ 2147483647 h 208"/>
                <a:gd name="T62" fmla="*/ 2147483647 w 472"/>
                <a:gd name="T63" fmla="*/ 2147483647 h 208"/>
                <a:gd name="T64" fmla="*/ 2147483647 w 472"/>
                <a:gd name="T65" fmla="*/ 2147483647 h 208"/>
                <a:gd name="T66" fmla="*/ 2147483647 w 472"/>
                <a:gd name="T67" fmla="*/ 2147483647 h 208"/>
                <a:gd name="T68" fmla="*/ 2147483647 w 472"/>
                <a:gd name="T69" fmla="*/ 2147483647 h 208"/>
                <a:gd name="T70" fmla="*/ 2147483647 w 472"/>
                <a:gd name="T71" fmla="*/ 2147483647 h 208"/>
                <a:gd name="T72" fmla="*/ 2147483647 w 472"/>
                <a:gd name="T73" fmla="*/ 2147483647 h 208"/>
                <a:gd name="T74" fmla="*/ 2147483647 w 472"/>
                <a:gd name="T75" fmla="*/ 2147483647 h 208"/>
                <a:gd name="T76" fmla="*/ 2147483647 w 472"/>
                <a:gd name="T77" fmla="*/ 2147483647 h 208"/>
                <a:gd name="T78" fmla="*/ 2147483647 w 472"/>
                <a:gd name="T79" fmla="*/ 2147483647 h 208"/>
                <a:gd name="T80" fmla="*/ 2147483647 w 472"/>
                <a:gd name="T81" fmla="*/ 2147483647 h 208"/>
                <a:gd name="T82" fmla="*/ 2147483647 w 472"/>
                <a:gd name="T83" fmla="*/ 2147483647 h 208"/>
                <a:gd name="T84" fmla="*/ 2147483647 w 472"/>
                <a:gd name="T85" fmla="*/ 2147483647 h 208"/>
                <a:gd name="T86" fmla="*/ 2147483647 w 472"/>
                <a:gd name="T87" fmla="*/ 2147483647 h 208"/>
                <a:gd name="T88" fmla="*/ 2147483647 w 472"/>
                <a:gd name="T89" fmla="*/ 2147483647 h 208"/>
                <a:gd name="T90" fmla="*/ 2147483647 w 472"/>
                <a:gd name="T91" fmla="*/ 2147483647 h 208"/>
                <a:gd name="T92" fmla="*/ 2147483647 w 472"/>
                <a:gd name="T93" fmla="*/ 2147483647 h 208"/>
                <a:gd name="T94" fmla="*/ 2147483647 w 472"/>
                <a:gd name="T95" fmla="*/ 2147483647 h 2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72" h="208">
                  <a:moveTo>
                    <a:pt x="472" y="96"/>
                  </a:moveTo>
                  <a:lnTo>
                    <a:pt x="472" y="88"/>
                  </a:lnTo>
                  <a:lnTo>
                    <a:pt x="464" y="80"/>
                  </a:lnTo>
                  <a:lnTo>
                    <a:pt x="456" y="88"/>
                  </a:lnTo>
                  <a:lnTo>
                    <a:pt x="448" y="80"/>
                  </a:lnTo>
                  <a:lnTo>
                    <a:pt x="416" y="64"/>
                  </a:lnTo>
                  <a:lnTo>
                    <a:pt x="392" y="64"/>
                  </a:lnTo>
                  <a:lnTo>
                    <a:pt x="384" y="56"/>
                  </a:lnTo>
                  <a:lnTo>
                    <a:pt x="376" y="64"/>
                  </a:lnTo>
                  <a:lnTo>
                    <a:pt x="344" y="32"/>
                  </a:lnTo>
                  <a:lnTo>
                    <a:pt x="320" y="16"/>
                  </a:lnTo>
                  <a:lnTo>
                    <a:pt x="312" y="16"/>
                  </a:lnTo>
                  <a:lnTo>
                    <a:pt x="296" y="24"/>
                  </a:lnTo>
                  <a:lnTo>
                    <a:pt x="288" y="24"/>
                  </a:lnTo>
                  <a:lnTo>
                    <a:pt x="288" y="16"/>
                  </a:lnTo>
                  <a:lnTo>
                    <a:pt x="272" y="16"/>
                  </a:lnTo>
                  <a:lnTo>
                    <a:pt x="256" y="16"/>
                  </a:lnTo>
                  <a:lnTo>
                    <a:pt x="256" y="8"/>
                  </a:lnTo>
                  <a:lnTo>
                    <a:pt x="248" y="0"/>
                  </a:lnTo>
                  <a:lnTo>
                    <a:pt x="224" y="0"/>
                  </a:lnTo>
                  <a:lnTo>
                    <a:pt x="224" y="8"/>
                  </a:lnTo>
                  <a:lnTo>
                    <a:pt x="200" y="8"/>
                  </a:lnTo>
                  <a:lnTo>
                    <a:pt x="160" y="16"/>
                  </a:lnTo>
                  <a:lnTo>
                    <a:pt x="144" y="16"/>
                  </a:lnTo>
                  <a:lnTo>
                    <a:pt x="144" y="24"/>
                  </a:lnTo>
                  <a:lnTo>
                    <a:pt x="152" y="24"/>
                  </a:lnTo>
                  <a:lnTo>
                    <a:pt x="152" y="32"/>
                  </a:lnTo>
                  <a:lnTo>
                    <a:pt x="144" y="40"/>
                  </a:lnTo>
                  <a:lnTo>
                    <a:pt x="152" y="40"/>
                  </a:lnTo>
                  <a:lnTo>
                    <a:pt x="144" y="48"/>
                  </a:lnTo>
                  <a:lnTo>
                    <a:pt x="168" y="56"/>
                  </a:lnTo>
                  <a:lnTo>
                    <a:pt x="160" y="64"/>
                  </a:lnTo>
                  <a:lnTo>
                    <a:pt x="144" y="64"/>
                  </a:lnTo>
                  <a:lnTo>
                    <a:pt x="128" y="64"/>
                  </a:lnTo>
                  <a:lnTo>
                    <a:pt x="112" y="64"/>
                  </a:lnTo>
                  <a:lnTo>
                    <a:pt x="96" y="64"/>
                  </a:lnTo>
                  <a:lnTo>
                    <a:pt x="88" y="64"/>
                  </a:lnTo>
                  <a:lnTo>
                    <a:pt x="88" y="72"/>
                  </a:lnTo>
                  <a:lnTo>
                    <a:pt x="72" y="56"/>
                  </a:lnTo>
                  <a:lnTo>
                    <a:pt x="56" y="48"/>
                  </a:lnTo>
                  <a:lnTo>
                    <a:pt x="48" y="56"/>
                  </a:lnTo>
                  <a:lnTo>
                    <a:pt x="40" y="56"/>
                  </a:lnTo>
                  <a:lnTo>
                    <a:pt x="24" y="64"/>
                  </a:lnTo>
                  <a:lnTo>
                    <a:pt x="16" y="64"/>
                  </a:lnTo>
                  <a:lnTo>
                    <a:pt x="24" y="80"/>
                  </a:lnTo>
                  <a:lnTo>
                    <a:pt x="16" y="80"/>
                  </a:lnTo>
                  <a:lnTo>
                    <a:pt x="8" y="72"/>
                  </a:lnTo>
                  <a:lnTo>
                    <a:pt x="0" y="96"/>
                  </a:lnTo>
                  <a:lnTo>
                    <a:pt x="8" y="104"/>
                  </a:lnTo>
                  <a:lnTo>
                    <a:pt x="8" y="112"/>
                  </a:lnTo>
                  <a:lnTo>
                    <a:pt x="24" y="112"/>
                  </a:lnTo>
                  <a:lnTo>
                    <a:pt x="32" y="128"/>
                  </a:lnTo>
                  <a:lnTo>
                    <a:pt x="24" y="128"/>
                  </a:lnTo>
                  <a:lnTo>
                    <a:pt x="32" y="128"/>
                  </a:lnTo>
                  <a:lnTo>
                    <a:pt x="56" y="120"/>
                  </a:lnTo>
                  <a:lnTo>
                    <a:pt x="72" y="120"/>
                  </a:lnTo>
                  <a:lnTo>
                    <a:pt x="88" y="128"/>
                  </a:lnTo>
                  <a:lnTo>
                    <a:pt x="104" y="144"/>
                  </a:lnTo>
                  <a:lnTo>
                    <a:pt x="72" y="144"/>
                  </a:lnTo>
                  <a:lnTo>
                    <a:pt x="64" y="152"/>
                  </a:lnTo>
                  <a:lnTo>
                    <a:pt x="72" y="160"/>
                  </a:lnTo>
                  <a:lnTo>
                    <a:pt x="56" y="160"/>
                  </a:lnTo>
                  <a:lnTo>
                    <a:pt x="64" y="160"/>
                  </a:lnTo>
                  <a:lnTo>
                    <a:pt x="80" y="184"/>
                  </a:lnTo>
                  <a:lnTo>
                    <a:pt x="88" y="184"/>
                  </a:lnTo>
                  <a:lnTo>
                    <a:pt x="88" y="192"/>
                  </a:lnTo>
                  <a:lnTo>
                    <a:pt x="88" y="200"/>
                  </a:lnTo>
                  <a:lnTo>
                    <a:pt x="96" y="192"/>
                  </a:lnTo>
                  <a:lnTo>
                    <a:pt x="104" y="192"/>
                  </a:lnTo>
                  <a:lnTo>
                    <a:pt x="128" y="208"/>
                  </a:lnTo>
                  <a:lnTo>
                    <a:pt x="136" y="208"/>
                  </a:lnTo>
                  <a:lnTo>
                    <a:pt x="120" y="152"/>
                  </a:lnTo>
                  <a:lnTo>
                    <a:pt x="152" y="144"/>
                  </a:lnTo>
                  <a:lnTo>
                    <a:pt x="200" y="176"/>
                  </a:lnTo>
                  <a:lnTo>
                    <a:pt x="232" y="168"/>
                  </a:lnTo>
                  <a:lnTo>
                    <a:pt x="248" y="184"/>
                  </a:lnTo>
                  <a:lnTo>
                    <a:pt x="256" y="200"/>
                  </a:lnTo>
                  <a:lnTo>
                    <a:pt x="264" y="200"/>
                  </a:lnTo>
                  <a:lnTo>
                    <a:pt x="264" y="208"/>
                  </a:lnTo>
                  <a:lnTo>
                    <a:pt x="288" y="208"/>
                  </a:lnTo>
                  <a:lnTo>
                    <a:pt x="312" y="192"/>
                  </a:lnTo>
                  <a:lnTo>
                    <a:pt x="312" y="184"/>
                  </a:lnTo>
                  <a:lnTo>
                    <a:pt x="336" y="192"/>
                  </a:lnTo>
                  <a:lnTo>
                    <a:pt x="344" y="184"/>
                  </a:lnTo>
                  <a:lnTo>
                    <a:pt x="344" y="176"/>
                  </a:lnTo>
                  <a:lnTo>
                    <a:pt x="360" y="184"/>
                  </a:lnTo>
                  <a:lnTo>
                    <a:pt x="408" y="184"/>
                  </a:lnTo>
                  <a:lnTo>
                    <a:pt x="424" y="192"/>
                  </a:lnTo>
                  <a:lnTo>
                    <a:pt x="424" y="176"/>
                  </a:lnTo>
                  <a:lnTo>
                    <a:pt x="416" y="152"/>
                  </a:lnTo>
                  <a:lnTo>
                    <a:pt x="432" y="144"/>
                  </a:lnTo>
                  <a:lnTo>
                    <a:pt x="432" y="120"/>
                  </a:lnTo>
                  <a:lnTo>
                    <a:pt x="456" y="120"/>
                  </a:lnTo>
                  <a:lnTo>
                    <a:pt x="464" y="120"/>
                  </a:lnTo>
                  <a:lnTo>
                    <a:pt x="464" y="104"/>
                  </a:lnTo>
                  <a:lnTo>
                    <a:pt x="472" y="9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2" name="Freeform 150"/>
            <p:cNvSpPr>
              <a:spLocks/>
            </p:cNvSpPr>
            <p:nvPr/>
          </p:nvSpPr>
          <p:spPr bwMode="auto">
            <a:xfrm>
              <a:off x="4230736" y="2014673"/>
              <a:ext cx="2596302" cy="841288"/>
            </a:xfrm>
            <a:custGeom>
              <a:avLst/>
              <a:gdLst>
                <a:gd name="T0" fmla="*/ 2147483647 w 1632"/>
                <a:gd name="T1" fmla="*/ 2147483647 h 496"/>
                <a:gd name="T2" fmla="*/ 2147483647 w 1632"/>
                <a:gd name="T3" fmla="*/ 2147483647 h 496"/>
                <a:gd name="T4" fmla="*/ 2147483647 w 1632"/>
                <a:gd name="T5" fmla="*/ 2147483647 h 496"/>
                <a:gd name="T6" fmla="*/ 2147483647 w 1632"/>
                <a:gd name="T7" fmla="*/ 2147483647 h 496"/>
                <a:gd name="T8" fmla="*/ 2147483647 w 1632"/>
                <a:gd name="T9" fmla="*/ 2147483647 h 496"/>
                <a:gd name="T10" fmla="*/ 2147483647 w 1632"/>
                <a:gd name="T11" fmla="*/ 2147483647 h 496"/>
                <a:gd name="T12" fmla="*/ 2147483647 w 1632"/>
                <a:gd name="T13" fmla="*/ 2147483647 h 496"/>
                <a:gd name="T14" fmla="*/ 2147483647 w 1632"/>
                <a:gd name="T15" fmla="*/ 2147483647 h 496"/>
                <a:gd name="T16" fmla="*/ 2147483647 w 1632"/>
                <a:gd name="T17" fmla="*/ 2147483647 h 496"/>
                <a:gd name="T18" fmla="*/ 2147483647 w 1632"/>
                <a:gd name="T19" fmla="*/ 2147483647 h 496"/>
                <a:gd name="T20" fmla="*/ 2147483647 w 1632"/>
                <a:gd name="T21" fmla="*/ 2147483647 h 496"/>
                <a:gd name="T22" fmla="*/ 2147483647 w 1632"/>
                <a:gd name="T23" fmla="*/ 2147483647 h 496"/>
                <a:gd name="T24" fmla="*/ 0 w 1632"/>
                <a:gd name="T25" fmla="*/ 2147483647 h 496"/>
                <a:gd name="T26" fmla="*/ 2147483647 w 1632"/>
                <a:gd name="T27" fmla="*/ 2147483647 h 496"/>
                <a:gd name="T28" fmla="*/ 2147483647 w 1632"/>
                <a:gd name="T29" fmla="*/ 2147483647 h 496"/>
                <a:gd name="T30" fmla="*/ 2147483647 w 1632"/>
                <a:gd name="T31" fmla="*/ 2147483647 h 496"/>
                <a:gd name="T32" fmla="*/ 2147483647 w 1632"/>
                <a:gd name="T33" fmla="*/ 2147483647 h 496"/>
                <a:gd name="T34" fmla="*/ 2147483647 w 1632"/>
                <a:gd name="T35" fmla="*/ 2147483647 h 496"/>
                <a:gd name="T36" fmla="*/ 2147483647 w 1632"/>
                <a:gd name="T37" fmla="*/ 2147483647 h 496"/>
                <a:gd name="T38" fmla="*/ 2147483647 w 1632"/>
                <a:gd name="T39" fmla="*/ 2147483647 h 496"/>
                <a:gd name="T40" fmla="*/ 2147483647 w 1632"/>
                <a:gd name="T41" fmla="*/ 2147483647 h 496"/>
                <a:gd name="T42" fmla="*/ 2147483647 w 1632"/>
                <a:gd name="T43" fmla="*/ 2147483647 h 496"/>
                <a:gd name="T44" fmla="*/ 2147483647 w 1632"/>
                <a:gd name="T45" fmla="*/ 2147483647 h 496"/>
                <a:gd name="T46" fmla="*/ 2147483647 w 1632"/>
                <a:gd name="T47" fmla="*/ 2147483647 h 496"/>
                <a:gd name="T48" fmla="*/ 2147483647 w 1632"/>
                <a:gd name="T49" fmla="*/ 2147483647 h 496"/>
                <a:gd name="T50" fmla="*/ 2147483647 w 1632"/>
                <a:gd name="T51" fmla="*/ 2147483647 h 496"/>
                <a:gd name="T52" fmla="*/ 2147483647 w 1632"/>
                <a:gd name="T53" fmla="*/ 2147483647 h 496"/>
                <a:gd name="T54" fmla="*/ 2147483647 w 1632"/>
                <a:gd name="T55" fmla="*/ 2147483647 h 496"/>
                <a:gd name="T56" fmla="*/ 2147483647 w 1632"/>
                <a:gd name="T57" fmla="*/ 2147483647 h 496"/>
                <a:gd name="T58" fmla="*/ 2147483647 w 1632"/>
                <a:gd name="T59" fmla="*/ 2147483647 h 496"/>
                <a:gd name="T60" fmla="*/ 2147483647 w 1632"/>
                <a:gd name="T61" fmla="*/ 2147483647 h 496"/>
                <a:gd name="T62" fmla="*/ 2147483647 w 1632"/>
                <a:gd name="T63" fmla="*/ 2147483647 h 496"/>
                <a:gd name="T64" fmla="*/ 2147483647 w 1632"/>
                <a:gd name="T65" fmla="*/ 2147483647 h 496"/>
                <a:gd name="T66" fmla="*/ 2147483647 w 1632"/>
                <a:gd name="T67" fmla="*/ 2147483647 h 496"/>
                <a:gd name="T68" fmla="*/ 2147483647 w 1632"/>
                <a:gd name="T69" fmla="*/ 2147483647 h 496"/>
                <a:gd name="T70" fmla="*/ 2147483647 w 1632"/>
                <a:gd name="T71" fmla="*/ 2147483647 h 496"/>
                <a:gd name="T72" fmla="*/ 2147483647 w 1632"/>
                <a:gd name="T73" fmla="*/ 2147483647 h 496"/>
                <a:gd name="T74" fmla="*/ 2147483647 w 1632"/>
                <a:gd name="T75" fmla="*/ 2147483647 h 496"/>
                <a:gd name="T76" fmla="*/ 2147483647 w 1632"/>
                <a:gd name="T77" fmla="*/ 2147483647 h 496"/>
                <a:gd name="T78" fmla="*/ 2147483647 w 1632"/>
                <a:gd name="T79" fmla="*/ 2147483647 h 496"/>
                <a:gd name="T80" fmla="*/ 2147483647 w 1632"/>
                <a:gd name="T81" fmla="*/ 2147483647 h 496"/>
                <a:gd name="T82" fmla="*/ 2147483647 w 1632"/>
                <a:gd name="T83" fmla="*/ 2147483647 h 496"/>
                <a:gd name="T84" fmla="*/ 2147483647 w 1632"/>
                <a:gd name="T85" fmla="*/ 2147483647 h 496"/>
                <a:gd name="T86" fmla="*/ 2147483647 w 1632"/>
                <a:gd name="T87" fmla="*/ 2147483647 h 496"/>
                <a:gd name="T88" fmla="*/ 2147483647 w 1632"/>
                <a:gd name="T89" fmla="*/ 2147483647 h 496"/>
                <a:gd name="T90" fmla="*/ 2147483647 w 1632"/>
                <a:gd name="T91" fmla="*/ 2147483647 h 496"/>
                <a:gd name="T92" fmla="*/ 2147483647 w 1632"/>
                <a:gd name="T93" fmla="*/ 2147483647 h 496"/>
                <a:gd name="T94" fmla="*/ 2147483647 w 1632"/>
                <a:gd name="T95" fmla="*/ 2147483647 h 496"/>
                <a:gd name="T96" fmla="*/ 2147483647 w 1632"/>
                <a:gd name="T97" fmla="*/ 2147483647 h 496"/>
                <a:gd name="T98" fmla="*/ 2147483647 w 1632"/>
                <a:gd name="T99" fmla="*/ 2147483647 h 496"/>
                <a:gd name="T100" fmla="*/ 2147483647 w 1632"/>
                <a:gd name="T101" fmla="*/ 2147483647 h 496"/>
                <a:gd name="T102" fmla="*/ 2147483647 w 1632"/>
                <a:gd name="T103" fmla="*/ 2147483647 h 496"/>
                <a:gd name="T104" fmla="*/ 2147483647 w 1632"/>
                <a:gd name="T105" fmla="*/ 2147483647 h 496"/>
                <a:gd name="T106" fmla="*/ 2147483647 w 1632"/>
                <a:gd name="T107" fmla="*/ 2147483647 h 496"/>
                <a:gd name="T108" fmla="*/ 2147483647 w 1632"/>
                <a:gd name="T109" fmla="*/ 2147483647 h 496"/>
                <a:gd name="T110" fmla="*/ 2147483647 w 1632"/>
                <a:gd name="T111" fmla="*/ 0 h 496"/>
                <a:gd name="T112" fmla="*/ 2147483647 w 1632"/>
                <a:gd name="T113" fmla="*/ 2147483647 h 496"/>
                <a:gd name="T114" fmla="*/ 2147483647 w 1632"/>
                <a:gd name="T115" fmla="*/ 2147483647 h 49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32" h="496">
                  <a:moveTo>
                    <a:pt x="432" y="56"/>
                  </a:moveTo>
                  <a:lnTo>
                    <a:pt x="416" y="72"/>
                  </a:lnTo>
                  <a:lnTo>
                    <a:pt x="432" y="80"/>
                  </a:lnTo>
                  <a:lnTo>
                    <a:pt x="432" y="96"/>
                  </a:lnTo>
                  <a:lnTo>
                    <a:pt x="440" y="104"/>
                  </a:lnTo>
                  <a:lnTo>
                    <a:pt x="448" y="104"/>
                  </a:lnTo>
                  <a:lnTo>
                    <a:pt x="464" y="120"/>
                  </a:lnTo>
                  <a:lnTo>
                    <a:pt x="456" y="128"/>
                  </a:lnTo>
                  <a:lnTo>
                    <a:pt x="440" y="136"/>
                  </a:lnTo>
                  <a:lnTo>
                    <a:pt x="424" y="128"/>
                  </a:lnTo>
                  <a:lnTo>
                    <a:pt x="440" y="120"/>
                  </a:lnTo>
                  <a:lnTo>
                    <a:pt x="440" y="104"/>
                  </a:lnTo>
                  <a:lnTo>
                    <a:pt x="432" y="104"/>
                  </a:lnTo>
                  <a:lnTo>
                    <a:pt x="416" y="72"/>
                  </a:lnTo>
                  <a:lnTo>
                    <a:pt x="408" y="72"/>
                  </a:lnTo>
                  <a:lnTo>
                    <a:pt x="408" y="56"/>
                  </a:lnTo>
                  <a:lnTo>
                    <a:pt x="392" y="48"/>
                  </a:lnTo>
                  <a:lnTo>
                    <a:pt x="384" y="48"/>
                  </a:lnTo>
                  <a:lnTo>
                    <a:pt x="376" y="48"/>
                  </a:lnTo>
                  <a:lnTo>
                    <a:pt x="360" y="72"/>
                  </a:lnTo>
                  <a:lnTo>
                    <a:pt x="368" y="80"/>
                  </a:lnTo>
                  <a:lnTo>
                    <a:pt x="368" y="96"/>
                  </a:lnTo>
                  <a:lnTo>
                    <a:pt x="400" y="104"/>
                  </a:lnTo>
                  <a:lnTo>
                    <a:pt x="392" y="112"/>
                  </a:lnTo>
                  <a:lnTo>
                    <a:pt x="288" y="80"/>
                  </a:lnTo>
                  <a:lnTo>
                    <a:pt x="288" y="88"/>
                  </a:lnTo>
                  <a:lnTo>
                    <a:pt x="320" y="104"/>
                  </a:lnTo>
                  <a:lnTo>
                    <a:pt x="304" y="104"/>
                  </a:lnTo>
                  <a:lnTo>
                    <a:pt x="312" y="112"/>
                  </a:lnTo>
                  <a:lnTo>
                    <a:pt x="304" y="112"/>
                  </a:lnTo>
                  <a:lnTo>
                    <a:pt x="296" y="104"/>
                  </a:lnTo>
                  <a:lnTo>
                    <a:pt x="264" y="104"/>
                  </a:lnTo>
                  <a:lnTo>
                    <a:pt x="264" y="112"/>
                  </a:lnTo>
                  <a:lnTo>
                    <a:pt x="248" y="104"/>
                  </a:lnTo>
                  <a:lnTo>
                    <a:pt x="200" y="120"/>
                  </a:lnTo>
                  <a:lnTo>
                    <a:pt x="200" y="128"/>
                  </a:lnTo>
                  <a:lnTo>
                    <a:pt x="192" y="128"/>
                  </a:lnTo>
                  <a:lnTo>
                    <a:pt x="168" y="120"/>
                  </a:lnTo>
                  <a:lnTo>
                    <a:pt x="184" y="120"/>
                  </a:lnTo>
                  <a:lnTo>
                    <a:pt x="176" y="112"/>
                  </a:lnTo>
                  <a:lnTo>
                    <a:pt x="144" y="104"/>
                  </a:lnTo>
                  <a:lnTo>
                    <a:pt x="160" y="112"/>
                  </a:lnTo>
                  <a:lnTo>
                    <a:pt x="160" y="128"/>
                  </a:lnTo>
                  <a:lnTo>
                    <a:pt x="168" y="136"/>
                  </a:lnTo>
                  <a:lnTo>
                    <a:pt x="160" y="136"/>
                  </a:lnTo>
                  <a:lnTo>
                    <a:pt x="144" y="136"/>
                  </a:lnTo>
                  <a:lnTo>
                    <a:pt x="120" y="144"/>
                  </a:lnTo>
                  <a:lnTo>
                    <a:pt x="136" y="160"/>
                  </a:lnTo>
                  <a:lnTo>
                    <a:pt x="96" y="152"/>
                  </a:lnTo>
                  <a:lnTo>
                    <a:pt x="88" y="152"/>
                  </a:lnTo>
                  <a:lnTo>
                    <a:pt x="104" y="160"/>
                  </a:lnTo>
                  <a:lnTo>
                    <a:pt x="112" y="168"/>
                  </a:lnTo>
                  <a:lnTo>
                    <a:pt x="96" y="168"/>
                  </a:lnTo>
                  <a:lnTo>
                    <a:pt x="72" y="160"/>
                  </a:lnTo>
                  <a:lnTo>
                    <a:pt x="72" y="144"/>
                  </a:lnTo>
                  <a:lnTo>
                    <a:pt x="40" y="128"/>
                  </a:lnTo>
                  <a:lnTo>
                    <a:pt x="104" y="136"/>
                  </a:lnTo>
                  <a:lnTo>
                    <a:pt x="136" y="128"/>
                  </a:lnTo>
                  <a:lnTo>
                    <a:pt x="128" y="120"/>
                  </a:lnTo>
                  <a:lnTo>
                    <a:pt x="80" y="104"/>
                  </a:lnTo>
                  <a:lnTo>
                    <a:pt x="40" y="88"/>
                  </a:lnTo>
                  <a:lnTo>
                    <a:pt x="24" y="96"/>
                  </a:lnTo>
                  <a:lnTo>
                    <a:pt x="8" y="104"/>
                  </a:lnTo>
                  <a:lnTo>
                    <a:pt x="0" y="104"/>
                  </a:lnTo>
                  <a:lnTo>
                    <a:pt x="0" y="112"/>
                  </a:lnTo>
                  <a:lnTo>
                    <a:pt x="16" y="120"/>
                  </a:lnTo>
                  <a:lnTo>
                    <a:pt x="16" y="128"/>
                  </a:lnTo>
                  <a:lnTo>
                    <a:pt x="24" y="144"/>
                  </a:lnTo>
                  <a:lnTo>
                    <a:pt x="24" y="152"/>
                  </a:lnTo>
                  <a:lnTo>
                    <a:pt x="32" y="160"/>
                  </a:lnTo>
                  <a:lnTo>
                    <a:pt x="32" y="168"/>
                  </a:lnTo>
                  <a:lnTo>
                    <a:pt x="40" y="184"/>
                  </a:lnTo>
                  <a:lnTo>
                    <a:pt x="8" y="216"/>
                  </a:lnTo>
                  <a:lnTo>
                    <a:pt x="16" y="216"/>
                  </a:lnTo>
                  <a:lnTo>
                    <a:pt x="24" y="224"/>
                  </a:lnTo>
                  <a:lnTo>
                    <a:pt x="16" y="232"/>
                  </a:lnTo>
                  <a:lnTo>
                    <a:pt x="8" y="232"/>
                  </a:lnTo>
                  <a:lnTo>
                    <a:pt x="0" y="240"/>
                  </a:lnTo>
                  <a:lnTo>
                    <a:pt x="8" y="248"/>
                  </a:lnTo>
                  <a:lnTo>
                    <a:pt x="8" y="256"/>
                  </a:lnTo>
                  <a:lnTo>
                    <a:pt x="24" y="272"/>
                  </a:lnTo>
                  <a:lnTo>
                    <a:pt x="48" y="280"/>
                  </a:lnTo>
                  <a:lnTo>
                    <a:pt x="56" y="296"/>
                  </a:lnTo>
                  <a:lnTo>
                    <a:pt x="64" y="312"/>
                  </a:lnTo>
                  <a:lnTo>
                    <a:pt x="72" y="312"/>
                  </a:lnTo>
                  <a:lnTo>
                    <a:pt x="72" y="320"/>
                  </a:lnTo>
                  <a:lnTo>
                    <a:pt x="56" y="320"/>
                  </a:lnTo>
                  <a:lnTo>
                    <a:pt x="64" y="336"/>
                  </a:lnTo>
                  <a:lnTo>
                    <a:pt x="88" y="328"/>
                  </a:lnTo>
                  <a:lnTo>
                    <a:pt x="96" y="336"/>
                  </a:lnTo>
                  <a:lnTo>
                    <a:pt x="96" y="344"/>
                  </a:lnTo>
                  <a:lnTo>
                    <a:pt x="104" y="344"/>
                  </a:lnTo>
                  <a:lnTo>
                    <a:pt x="112" y="360"/>
                  </a:lnTo>
                  <a:lnTo>
                    <a:pt x="136" y="360"/>
                  </a:lnTo>
                  <a:lnTo>
                    <a:pt x="144" y="368"/>
                  </a:lnTo>
                  <a:lnTo>
                    <a:pt x="168" y="368"/>
                  </a:lnTo>
                  <a:lnTo>
                    <a:pt x="168" y="376"/>
                  </a:lnTo>
                  <a:lnTo>
                    <a:pt x="168" y="384"/>
                  </a:lnTo>
                  <a:lnTo>
                    <a:pt x="168" y="400"/>
                  </a:lnTo>
                  <a:lnTo>
                    <a:pt x="160" y="392"/>
                  </a:lnTo>
                  <a:lnTo>
                    <a:pt x="152" y="400"/>
                  </a:lnTo>
                  <a:lnTo>
                    <a:pt x="152" y="408"/>
                  </a:lnTo>
                  <a:lnTo>
                    <a:pt x="168" y="408"/>
                  </a:lnTo>
                  <a:lnTo>
                    <a:pt x="144" y="416"/>
                  </a:lnTo>
                  <a:lnTo>
                    <a:pt x="152" y="416"/>
                  </a:lnTo>
                  <a:lnTo>
                    <a:pt x="144" y="432"/>
                  </a:lnTo>
                  <a:lnTo>
                    <a:pt x="136" y="432"/>
                  </a:lnTo>
                  <a:lnTo>
                    <a:pt x="136" y="440"/>
                  </a:lnTo>
                  <a:lnTo>
                    <a:pt x="144" y="440"/>
                  </a:lnTo>
                  <a:lnTo>
                    <a:pt x="184" y="464"/>
                  </a:lnTo>
                  <a:lnTo>
                    <a:pt x="216" y="464"/>
                  </a:lnTo>
                  <a:lnTo>
                    <a:pt x="232" y="472"/>
                  </a:lnTo>
                  <a:lnTo>
                    <a:pt x="248" y="472"/>
                  </a:lnTo>
                  <a:lnTo>
                    <a:pt x="264" y="488"/>
                  </a:lnTo>
                  <a:lnTo>
                    <a:pt x="272" y="496"/>
                  </a:lnTo>
                  <a:lnTo>
                    <a:pt x="280" y="496"/>
                  </a:lnTo>
                  <a:lnTo>
                    <a:pt x="288" y="488"/>
                  </a:lnTo>
                  <a:lnTo>
                    <a:pt x="272" y="472"/>
                  </a:lnTo>
                  <a:lnTo>
                    <a:pt x="272" y="456"/>
                  </a:lnTo>
                  <a:lnTo>
                    <a:pt x="256" y="440"/>
                  </a:lnTo>
                  <a:lnTo>
                    <a:pt x="264" y="424"/>
                  </a:lnTo>
                  <a:lnTo>
                    <a:pt x="272" y="424"/>
                  </a:lnTo>
                  <a:lnTo>
                    <a:pt x="280" y="416"/>
                  </a:lnTo>
                  <a:lnTo>
                    <a:pt x="272" y="416"/>
                  </a:lnTo>
                  <a:lnTo>
                    <a:pt x="280" y="416"/>
                  </a:lnTo>
                  <a:lnTo>
                    <a:pt x="272" y="400"/>
                  </a:lnTo>
                  <a:lnTo>
                    <a:pt x="256" y="400"/>
                  </a:lnTo>
                  <a:lnTo>
                    <a:pt x="256" y="392"/>
                  </a:lnTo>
                  <a:lnTo>
                    <a:pt x="248" y="384"/>
                  </a:lnTo>
                  <a:lnTo>
                    <a:pt x="256" y="360"/>
                  </a:lnTo>
                  <a:lnTo>
                    <a:pt x="264" y="368"/>
                  </a:lnTo>
                  <a:lnTo>
                    <a:pt x="272" y="368"/>
                  </a:lnTo>
                  <a:lnTo>
                    <a:pt x="264" y="352"/>
                  </a:lnTo>
                  <a:lnTo>
                    <a:pt x="272" y="352"/>
                  </a:lnTo>
                  <a:lnTo>
                    <a:pt x="288" y="344"/>
                  </a:lnTo>
                  <a:lnTo>
                    <a:pt x="296" y="344"/>
                  </a:lnTo>
                  <a:lnTo>
                    <a:pt x="304" y="336"/>
                  </a:lnTo>
                  <a:lnTo>
                    <a:pt x="320" y="344"/>
                  </a:lnTo>
                  <a:lnTo>
                    <a:pt x="336" y="360"/>
                  </a:lnTo>
                  <a:lnTo>
                    <a:pt x="336" y="352"/>
                  </a:lnTo>
                  <a:lnTo>
                    <a:pt x="344" y="352"/>
                  </a:lnTo>
                  <a:lnTo>
                    <a:pt x="360" y="352"/>
                  </a:lnTo>
                  <a:lnTo>
                    <a:pt x="376" y="352"/>
                  </a:lnTo>
                  <a:lnTo>
                    <a:pt x="392" y="352"/>
                  </a:lnTo>
                  <a:lnTo>
                    <a:pt x="408" y="352"/>
                  </a:lnTo>
                  <a:lnTo>
                    <a:pt x="416" y="344"/>
                  </a:lnTo>
                  <a:lnTo>
                    <a:pt x="392" y="336"/>
                  </a:lnTo>
                  <a:lnTo>
                    <a:pt x="400" y="328"/>
                  </a:lnTo>
                  <a:lnTo>
                    <a:pt x="392" y="328"/>
                  </a:lnTo>
                  <a:lnTo>
                    <a:pt x="400" y="320"/>
                  </a:lnTo>
                  <a:lnTo>
                    <a:pt x="400" y="312"/>
                  </a:lnTo>
                  <a:lnTo>
                    <a:pt x="392" y="312"/>
                  </a:lnTo>
                  <a:lnTo>
                    <a:pt x="392" y="304"/>
                  </a:lnTo>
                  <a:lnTo>
                    <a:pt x="408" y="304"/>
                  </a:lnTo>
                  <a:lnTo>
                    <a:pt x="448" y="296"/>
                  </a:lnTo>
                  <a:lnTo>
                    <a:pt x="472" y="296"/>
                  </a:lnTo>
                  <a:lnTo>
                    <a:pt x="472" y="288"/>
                  </a:lnTo>
                  <a:lnTo>
                    <a:pt x="496" y="288"/>
                  </a:lnTo>
                  <a:lnTo>
                    <a:pt x="504" y="296"/>
                  </a:lnTo>
                  <a:lnTo>
                    <a:pt x="504" y="304"/>
                  </a:lnTo>
                  <a:lnTo>
                    <a:pt x="520" y="304"/>
                  </a:lnTo>
                  <a:lnTo>
                    <a:pt x="536" y="304"/>
                  </a:lnTo>
                  <a:lnTo>
                    <a:pt x="536" y="312"/>
                  </a:lnTo>
                  <a:lnTo>
                    <a:pt x="544" y="312"/>
                  </a:lnTo>
                  <a:lnTo>
                    <a:pt x="560" y="304"/>
                  </a:lnTo>
                  <a:lnTo>
                    <a:pt x="568" y="304"/>
                  </a:lnTo>
                  <a:lnTo>
                    <a:pt x="592" y="320"/>
                  </a:lnTo>
                  <a:lnTo>
                    <a:pt x="624" y="352"/>
                  </a:lnTo>
                  <a:lnTo>
                    <a:pt x="632" y="344"/>
                  </a:lnTo>
                  <a:lnTo>
                    <a:pt x="640" y="352"/>
                  </a:lnTo>
                  <a:lnTo>
                    <a:pt x="664" y="352"/>
                  </a:lnTo>
                  <a:lnTo>
                    <a:pt x="696" y="368"/>
                  </a:lnTo>
                  <a:lnTo>
                    <a:pt x="704" y="376"/>
                  </a:lnTo>
                  <a:lnTo>
                    <a:pt x="712" y="368"/>
                  </a:lnTo>
                  <a:lnTo>
                    <a:pt x="720" y="376"/>
                  </a:lnTo>
                  <a:lnTo>
                    <a:pt x="720" y="384"/>
                  </a:lnTo>
                  <a:lnTo>
                    <a:pt x="728" y="376"/>
                  </a:lnTo>
                  <a:lnTo>
                    <a:pt x="768" y="352"/>
                  </a:lnTo>
                  <a:lnTo>
                    <a:pt x="792" y="360"/>
                  </a:lnTo>
                  <a:lnTo>
                    <a:pt x="808" y="368"/>
                  </a:lnTo>
                  <a:lnTo>
                    <a:pt x="840" y="368"/>
                  </a:lnTo>
                  <a:lnTo>
                    <a:pt x="840" y="352"/>
                  </a:lnTo>
                  <a:lnTo>
                    <a:pt x="832" y="344"/>
                  </a:lnTo>
                  <a:lnTo>
                    <a:pt x="840" y="336"/>
                  </a:lnTo>
                  <a:lnTo>
                    <a:pt x="872" y="344"/>
                  </a:lnTo>
                  <a:lnTo>
                    <a:pt x="896" y="360"/>
                  </a:lnTo>
                  <a:lnTo>
                    <a:pt x="928" y="360"/>
                  </a:lnTo>
                  <a:lnTo>
                    <a:pt x="984" y="376"/>
                  </a:lnTo>
                  <a:lnTo>
                    <a:pt x="1016" y="368"/>
                  </a:lnTo>
                  <a:lnTo>
                    <a:pt x="1032" y="360"/>
                  </a:lnTo>
                  <a:lnTo>
                    <a:pt x="1056" y="368"/>
                  </a:lnTo>
                  <a:lnTo>
                    <a:pt x="1072" y="368"/>
                  </a:lnTo>
                  <a:lnTo>
                    <a:pt x="1088" y="360"/>
                  </a:lnTo>
                  <a:lnTo>
                    <a:pt x="1080" y="344"/>
                  </a:lnTo>
                  <a:lnTo>
                    <a:pt x="1088" y="336"/>
                  </a:lnTo>
                  <a:lnTo>
                    <a:pt x="1072" y="328"/>
                  </a:lnTo>
                  <a:lnTo>
                    <a:pt x="1080" y="320"/>
                  </a:lnTo>
                  <a:lnTo>
                    <a:pt x="1104" y="312"/>
                  </a:lnTo>
                  <a:lnTo>
                    <a:pt x="1136" y="320"/>
                  </a:lnTo>
                  <a:lnTo>
                    <a:pt x="1168" y="352"/>
                  </a:lnTo>
                  <a:lnTo>
                    <a:pt x="1184" y="368"/>
                  </a:lnTo>
                  <a:lnTo>
                    <a:pt x="1208" y="376"/>
                  </a:lnTo>
                  <a:lnTo>
                    <a:pt x="1232" y="384"/>
                  </a:lnTo>
                  <a:lnTo>
                    <a:pt x="1248" y="400"/>
                  </a:lnTo>
                  <a:lnTo>
                    <a:pt x="1256" y="400"/>
                  </a:lnTo>
                  <a:lnTo>
                    <a:pt x="1280" y="384"/>
                  </a:lnTo>
                  <a:lnTo>
                    <a:pt x="1288" y="400"/>
                  </a:lnTo>
                  <a:lnTo>
                    <a:pt x="1288" y="408"/>
                  </a:lnTo>
                  <a:lnTo>
                    <a:pt x="1296" y="440"/>
                  </a:lnTo>
                  <a:lnTo>
                    <a:pt x="1280" y="432"/>
                  </a:lnTo>
                  <a:lnTo>
                    <a:pt x="1272" y="440"/>
                  </a:lnTo>
                  <a:lnTo>
                    <a:pt x="1288" y="464"/>
                  </a:lnTo>
                  <a:lnTo>
                    <a:pt x="1288" y="472"/>
                  </a:lnTo>
                  <a:lnTo>
                    <a:pt x="1296" y="464"/>
                  </a:lnTo>
                  <a:lnTo>
                    <a:pt x="1312" y="472"/>
                  </a:lnTo>
                  <a:lnTo>
                    <a:pt x="1328" y="464"/>
                  </a:lnTo>
                  <a:lnTo>
                    <a:pt x="1328" y="448"/>
                  </a:lnTo>
                  <a:lnTo>
                    <a:pt x="1344" y="432"/>
                  </a:lnTo>
                  <a:lnTo>
                    <a:pt x="1344" y="384"/>
                  </a:lnTo>
                  <a:lnTo>
                    <a:pt x="1320" y="352"/>
                  </a:lnTo>
                  <a:lnTo>
                    <a:pt x="1304" y="320"/>
                  </a:lnTo>
                  <a:lnTo>
                    <a:pt x="1272" y="304"/>
                  </a:lnTo>
                  <a:lnTo>
                    <a:pt x="1264" y="312"/>
                  </a:lnTo>
                  <a:lnTo>
                    <a:pt x="1256" y="312"/>
                  </a:lnTo>
                  <a:lnTo>
                    <a:pt x="1256" y="304"/>
                  </a:lnTo>
                  <a:lnTo>
                    <a:pt x="1248" y="304"/>
                  </a:lnTo>
                  <a:lnTo>
                    <a:pt x="1248" y="312"/>
                  </a:lnTo>
                  <a:lnTo>
                    <a:pt x="1240" y="296"/>
                  </a:lnTo>
                  <a:lnTo>
                    <a:pt x="1216" y="296"/>
                  </a:lnTo>
                  <a:lnTo>
                    <a:pt x="1232" y="280"/>
                  </a:lnTo>
                  <a:lnTo>
                    <a:pt x="1240" y="232"/>
                  </a:lnTo>
                  <a:lnTo>
                    <a:pt x="1256" y="232"/>
                  </a:lnTo>
                  <a:lnTo>
                    <a:pt x="1312" y="232"/>
                  </a:lnTo>
                  <a:lnTo>
                    <a:pt x="1312" y="224"/>
                  </a:lnTo>
                  <a:lnTo>
                    <a:pt x="1336" y="224"/>
                  </a:lnTo>
                  <a:lnTo>
                    <a:pt x="1344" y="240"/>
                  </a:lnTo>
                  <a:lnTo>
                    <a:pt x="1384" y="232"/>
                  </a:lnTo>
                  <a:lnTo>
                    <a:pt x="1368" y="232"/>
                  </a:lnTo>
                  <a:lnTo>
                    <a:pt x="1360" y="224"/>
                  </a:lnTo>
                  <a:lnTo>
                    <a:pt x="1368" y="200"/>
                  </a:lnTo>
                  <a:lnTo>
                    <a:pt x="1400" y="200"/>
                  </a:lnTo>
                  <a:lnTo>
                    <a:pt x="1400" y="208"/>
                  </a:lnTo>
                  <a:lnTo>
                    <a:pt x="1416" y="216"/>
                  </a:lnTo>
                  <a:lnTo>
                    <a:pt x="1424" y="200"/>
                  </a:lnTo>
                  <a:lnTo>
                    <a:pt x="1416" y="184"/>
                  </a:lnTo>
                  <a:lnTo>
                    <a:pt x="1432" y="184"/>
                  </a:lnTo>
                  <a:lnTo>
                    <a:pt x="1432" y="192"/>
                  </a:lnTo>
                  <a:lnTo>
                    <a:pt x="1448" y="208"/>
                  </a:lnTo>
                  <a:lnTo>
                    <a:pt x="1440" y="216"/>
                  </a:lnTo>
                  <a:lnTo>
                    <a:pt x="1432" y="248"/>
                  </a:lnTo>
                  <a:lnTo>
                    <a:pt x="1424" y="256"/>
                  </a:lnTo>
                  <a:lnTo>
                    <a:pt x="1432" y="264"/>
                  </a:lnTo>
                  <a:lnTo>
                    <a:pt x="1424" y="264"/>
                  </a:lnTo>
                  <a:lnTo>
                    <a:pt x="1440" y="288"/>
                  </a:lnTo>
                  <a:lnTo>
                    <a:pt x="1512" y="352"/>
                  </a:lnTo>
                  <a:lnTo>
                    <a:pt x="1512" y="344"/>
                  </a:lnTo>
                  <a:lnTo>
                    <a:pt x="1512" y="320"/>
                  </a:lnTo>
                  <a:lnTo>
                    <a:pt x="1520" y="320"/>
                  </a:lnTo>
                  <a:lnTo>
                    <a:pt x="1504" y="304"/>
                  </a:lnTo>
                  <a:lnTo>
                    <a:pt x="1520" y="296"/>
                  </a:lnTo>
                  <a:lnTo>
                    <a:pt x="1504" y="280"/>
                  </a:lnTo>
                  <a:lnTo>
                    <a:pt x="1512" y="272"/>
                  </a:lnTo>
                  <a:lnTo>
                    <a:pt x="1496" y="264"/>
                  </a:lnTo>
                  <a:lnTo>
                    <a:pt x="1488" y="256"/>
                  </a:lnTo>
                  <a:lnTo>
                    <a:pt x="1480" y="256"/>
                  </a:lnTo>
                  <a:lnTo>
                    <a:pt x="1472" y="248"/>
                  </a:lnTo>
                  <a:lnTo>
                    <a:pt x="1472" y="232"/>
                  </a:lnTo>
                  <a:lnTo>
                    <a:pt x="1464" y="224"/>
                  </a:lnTo>
                  <a:lnTo>
                    <a:pt x="1472" y="224"/>
                  </a:lnTo>
                  <a:lnTo>
                    <a:pt x="1480" y="216"/>
                  </a:lnTo>
                  <a:lnTo>
                    <a:pt x="1496" y="224"/>
                  </a:lnTo>
                  <a:lnTo>
                    <a:pt x="1496" y="216"/>
                  </a:lnTo>
                  <a:lnTo>
                    <a:pt x="1504" y="216"/>
                  </a:lnTo>
                  <a:lnTo>
                    <a:pt x="1536" y="224"/>
                  </a:lnTo>
                  <a:lnTo>
                    <a:pt x="1528" y="216"/>
                  </a:lnTo>
                  <a:lnTo>
                    <a:pt x="1552" y="192"/>
                  </a:lnTo>
                  <a:lnTo>
                    <a:pt x="1560" y="184"/>
                  </a:lnTo>
                  <a:lnTo>
                    <a:pt x="1584" y="192"/>
                  </a:lnTo>
                  <a:lnTo>
                    <a:pt x="1584" y="184"/>
                  </a:lnTo>
                  <a:lnTo>
                    <a:pt x="1528" y="160"/>
                  </a:lnTo>
                  <a:lnTo>
                    <a:pt x="1544" y="160"/>
                  </a:lnTo>
                  <a:lnTo>
                    <a:pt x="1544" y="152"/>
                  </a:lnTo>
                  <a:lnTo>
                    <a:pt x="1544" y="144"/>
                  </a:lnTo>
                  <a:lnTo>
                    <a:pt x="1528" y="144"/>
                  </a:lnTo>
                  <a:lnTo>
                    <a:pt x="1536" y="136"/>
                  </a:lnTo>
                  <a:lnTo>
                    <a:pt x="1552" y="144"/>
                  </a:lnTo>
                  <a:lnTo>
                    <a:pt x="1584" y="152"/>
                  </a:lnTo>
                  <a:lnTo>
                    <a:pt x="1632" y="160"/>
                  </a:lnTo>
                  <a:lnTo>
                    <a:pt x="1616" y="144"/>
                  </a:lnTo>
                  <a:lnTo>
                    <a:pt x="1632" y="144"/>
                  </a:lnTo>
                  <a:lnTo>
                    <a:pt x="1632" y="136"/>
                  </a:lnTo>
                  <a:lnTo>
                    <a:pt x="1592" y="128"/>
                  </a:lnTo>
                  <a:lnTo>
                    <a:pt x="1568" y="128"/>
                  </a:lnTo>
                  <a:lnTo>
                    <a:pt x="1472" y="104"/>
                  </a:lnTo>
                  <a:lnTo>
                    <a:pt x="1424" y="88"/>
                  </a:lnTo>
                  <a:lnTo>
                    <a:pt x="1360" y="88"/>
                  </a:lnTo>
                  <a:lnTo>
                    <a:pt x="1384" y="104"/>
                  </a:lnTo>
                  <a:lnTo>
                    <a:pt x="1376" y="104"/>
                  </a:lnTo>
                  <a:lnTo>
                    <a:pt x="1352" y="96"/>
                  </a:lnTo>
                  <a:lnTo>
                    <a:pt x="1360" y="96"/>
                  </a:lnTo>
                  <a:lnTo>
                    <a:pt x="1360" y="88"/>
                  </a:lnTo>
                  <a:lnTo>
                    <a:pt x="1344" y="88"/>
                  </a:lnTo>
                  <a:lnTo>
                    <a:pt x="1344" y="96"/>
                  </a:lnTo>
                  <a:lnTo>
                    <a:pt x="1280" y="96"/>
                  </a:lnTo>
                  <a:lnTo>
                    <a:pt x="1256" y="88"/>
                  </a:lnTo>
                  <a:lnTo>
                    <a:pt x="1232" y="80"/>
                  </a:lnTo>
                  <a:lnTo>
                    <a:pt x="1176" y="80"/>
                  </a:lnTo>
                  <a:lnTo>
                    <a:pt x="1128" y="64"/>
                  </a:lnTo>
                  <a:lnTo>
                    <a:pt x="1032" y="56"/>
                  </a:lnTo>
                  <a:lnTo>
                    <a:pt x="1032" y="64"/>
                  </a:lnTo>
                  <a:lnTo>
                    <a:pt x="1048" y="72"/>
                  </a:lnTo>
                  <a:lnTo>
                    <a:pt x="1008" y="64"/>
                  </a:lnTo>
                  <a:lnTo>
                    <a:pt x="1000" y="72"/>
                  </a:lnTo>
                  <a:lnTo>
                    <a:pt x="968" y="64"/>
                  </a:lnTo>
                  <a:lnTo>
                    <a:pt x="976" y="72"/>
                  </a:lnTo>
                  <a:lnTo>
                    <a:pt x="976" y="80"/>
                  </a:lnTo>
                  <a:lnTo>
                    <a:pt x="936" y="64"/>
                  </a:lnTo>
                  <a:lnTo>
                    <a:pt x="936" y="56"/>
                  </a:lnTo>
                  <a:lnTo>
                    <a:pt x="912" y="48"/>
                  </a:lnTo>
                  <a:lnTo>
                    <a:pt x="856" y="40"/>
                  </a:lnTo>
                  <a:lnTo>
                    <a:pt x="872" y="48"/>
                  </a:lnTo>
                  <a:lnTo>
                    <a:pt x="840" y="48"/>
                  </a:lnTo>
                  <a:lnTo>
                    <a:pt x="824" y="48"/>
                  </a:lnTo>
                  <a:lnTo>
                    <a:pt x="816" y="48"/>
                  </a:lnTo>
                  <a:lnTo>
                    <a:pt x="776" y="48"/>
                  </a:lnTo>
                  <a:lnTo>
                    <a:pt x="760" y="32"/>
                  </a:lnTo>
                  <a:lnTo>
                    <a:pt x="744" y="32"/>
                  </a:lnTo>
                  <a:lnTo>
                    <a:pt x="768" y="40"/>
                  </a:lnTo>
                  <a:lnTo>
                    <a:pt x="736" y="40"/>
                  </a:lnTo>
                  <a:lnTo>
                    <a:pt x="744" y="48"/>
                  </a:lnTo>
                  <a:lnTo>
                    <a:pt x="712" y="48"/>
                  </a:lnTo>
                  <a:lnTo>
                    <a:pt x="752" y="24"/>
                  </a:lnTo>
                  <a:lnTo>
                    <a:pt x="744" y="16"/>
                  </a:lnTo>
                  <a:lnTo>
                    <a:pt x="712" y="8"/>
                  </a:lnTo>
                  <a:lnTo>
                    <a:pt x="672" y="8"/>
                  </a:lnTo>
                  <a:lnTo>
                    <a:pt x="656" y="0"/>
                  </a:lnTo>
                  <a:lnTo>
                    <a:pt x="632" y="0"/>
                  </a:lnTo>
                  <a:lnTo>
                    <a:pt x="616" y="8"/>
                  </a:lnTo>
                  <a:lnTo>
                    <a:pt x="616" y="16"/>
                  </a:lnTo>
                  <a:lnTo>
                    <a:pt x="560" y="16"/>
                  </a:lnTo>
                  <a:lnTo>
                    <a:pt x="528" y="24"/>
                  </a:lnTo>
                  <a:lnTo>
                    <a:pt x="512" y="32"/>
                  </a:lnTo>
                  <a:lnTo>
                    <a:pt x="528" y="40"/>
                  </a:lnTo>
                  <a:lnTo>
                    <a:pt x="472" y="48"/>
                  </a:lnTo>
                  <a:lnTo>
                    <a:pt x="480" y="56"/>
                  </a:lnTo>
                  <a:lnTo>
                    <a:pt x="504" y="64"/>
                  </a:lnTo>
                  <a:lnTo>
                    <a:pt x="496" y="64"/>
                  </a:lnTo>
                  <a:lnTo>
                    <a:pt x="448" y="56"/>
                  </a:lnTo>
                  <a:lnTo>
                    <a:pt x="440" y="64"/>
                  </a:lnTo>
                  <a:lnTo>
                    <a:pt x="472" y="80"/>
                  </a:lnTo>
                  <a:lnTo>
                    <a:pt x="440" y="72"/>
                  </a:lnTo>
                  <a:lnTo>
                    <a:pt x="432" y="5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3" name="Freeform 151"/>
            <p:cNvSpPr>
              <a:spLocks/>
            </p:cNvSpPr>
            <p:nvPr/>
          </p:nvSpPr>
          <p:spPr bwMode="auto">
            <a:xfrm>
              <a:off x="4816176" y="2747408"/>
              <a:ext cx="356355" cy="217107"/>
            </a:xfrm>
            <a:custGeom>
              <a:avLst/>
              <a:gdLst>
                <a:gd name="T0" fmla="*/ 2147483647 w 224"/>
                <a:gd name="T1" fmla="*/ 2147483647 h 128"/>
                <a:gd name="T2" fmla="*/ 2147483647 w 224"/>
                <a:gd name="T3" fmla="*/ 2147483647 h 128"/>
                <a:gd name="T4" fmla="*/ 2147483647 w 224"/>
                <a:gd name="T5" fmla="*/ 2147483647 h 128"/>
                <a:gd name="T6" fmla="*/ 2147483647 w 224"/>
                <a:gd name="T7" fmla="*/ 2147483647 h 128"/>
                <a:gd name="T8" fmla="*/ 2147483647 w 224"/>
                <a:gd name="T9" fmla="*/ 2147483647 h 128"/>
                <a:gd name="T10" fmla="*/ 2147483647 w 224"/>
                <a:gd name="T11" fmla="*/ 2147483647 h 128"/>
                <a:gd name="T12" fmla="*/ 2147483647 w 224"/>
                <a:gd name="T13" fmla="*/ 2147483647 h 128"/>
                <a:gd name="T14" fmla="*/ 2147483647 w 224"/>
                <a:gd name="T15" fmla="*/ 2147483647 h 128"/>
                <a:gd name="T16" fmla="*/ 2147483647 w 224"/>
                <a:gd name="T17" fmla="*/ 2147483647 h 128"/>
                <a:gd name="T18" fmla="*/ 2147483647 w 224"/>
                <a:gd name="T19" fmla="*/ 2147483647 h 128"/>
                <a:gd name="T20" fmla="*/ 2147483647 w 224"/>
                <a:gd name="T21" fmla="*/ 2147483647 h 128"/>
                <a:gd name="T22" fmla="*/ 2147483647 w 224"/>
                <a:gd name="T23" fmla="*/ 2147483647 h 128"/>
                <a:gd name="T24" fmla="*/ 2147483647 w 224"/>
                <a:gd name="T25" fmla="*/ 2147483647 h 128"/>
                <a:gd name="T26" fmla="*/ 2147483647 w 224"/>
                <a:gd name="T27" fmla="*/ 2147483647 h 128"/>
                <a:gd name="T28" fmla="*/ 2147483647 w 224"/>
                <a:gd name="T29" fmla="*/ 2147483647 h 128"/>
                <a:gd name="T30" fmla="*/ 2147483647 w 224"/>
                <a:gd name="T31" fmla="*/ 2147483647 h 128"/>
                <a:gd name="T32" fmla="*/ 2147483647 w 224"/>
                <a:gd name="T33" fmla="*/ 2147483647 h 128"/>
                <a:gd name="T34" fmla="*/ 2147483647 w 224"/>
                <a:gd name="T35" fmla="*/ 2147483647 h 128"/>
                <a:gd name="T36" fmla="*/ 2147483647 w 224"/>
                <a:gd name="T37" fmla="*/ 2147483647 h 128"/>
                <a:gd name="T38" fmla="*/ 2147483647 w 224"/>
                <a:gd name="T39" fmla="*/ 2147483647 h 128"/>
                <a:gd name="T40" fmla="*/ 2147483647 w 224"/>
                <a:gd name="T41" fmla="*/ 2147483647 h 128"/>
                <a:gd name="T42" fmla="*/ 2147483647 w 224"/>
                <a:gd name="T43" fmla="*/ 2147483647 h 128"/>
                <a:gd name="T44" fmla="*/ 2147483647 w 224"/>
                <a:gd name="T45" fmla="*/ 2147483647 h 128"/>
                <a:gd name="T46" fmla="*/ 2147483647 w 224"/>
                <a:gd name="T47" fmla="*/ 2147483647 h 128"/>
                <a:gd name="T48" fmla="*/ 2147483647 w 224"/>
                <a:gd name="T49" fmla="*/ 0 h 128"/>
                <a:gd name="T50" fmla="*/ 0 w 224"/>
                <a:gd name="T51" fmla="*/ 2147483647 h 128"/>
                <a:gd name="T52" fmla="*/ 2147483647 w 224"/>
                <a:gd name="T53" fmla="*/ 2147483647 h 128"/>
                <a:gd name="T54" fmla="*/ 2147483647 w 224"/>
                <a:gd name="T55" fmla="*/ 2147483647 h 128"/>
                <a:gd name="T56" fmla="*/ 2147483647 w 224"/>
                <a:gd name="T57" fmla="*/ 2147483647 h 128"/>
                <a:gd name="T58" fmla="*/ 2147483647 w 224"/>
                <a:gd name="T59" fmla="*/ 2147483647 h 128"/>
                <a:gd name="T60" fmla="*/ 2147483647 w 224"/>
                <a:gd name="T61" fmla="*/ 2147483647 h 128"/>
                <a:gd name="T62" fmla="*/ 2147483647 w 224"/>
                <a:gd name="T63" fmla="*/ 2147483647 h 128"/>
                <a:gd name="T64" fmla="*/ 2147483647 w 224"/>
                <a:gd name="T65" fmla="*/ 2147483647 h 128"/>
                <a:gd name="T66" fmla="*/ 2147483647 w 224"/>
                <a:gd name="T67" fmla="*/ 2147483647 h 128"/>
                <a:gd name="T68" fmla="*/ 2147483647 w 224"/>
                <a:gd name="T69" fmla="*/ 2147483647 h 128"/>
                <a:gd name="T70" fmla="*/ 2147483647 w 224"/>
                <a:gd name="T71" fmla="*/ 2147483647 h 128"/>
                <a:gd name="T72" fmla="*/ 2147483647 w 224"/>
                <a:gd name="T73" fmla="*/ 2147483647 h 128"/>
                <a:gd name="T74" fmla="*/ 2147483647 w 224"/>
                <a:gd name="T75" fmla="*/ 2147483647 h 1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24" h="128">
                  <a:moveTo>
                    <a:pt x="152" y="120"/>
                  </a:moveTo>
                  <a:lnTo>
                    <a:pt x="168" y="128"/>
                  </a:lnTo>
                  <a:lnTo>
                    <a:pt x="176" y="112"/>
                  </a:lnTo>
                  <a:lnTo>
                    <a:pt x="168" y="96"/>
                  </a:lnTo>
                  <a:lnTo>
                    <a:pt x="160" y="88"/>
                  </a:lnTo>
                  <a:lnTo>
                    <a:pt x="176" y="88"/>
                  </a:lnTo>
                  <a:lnTo>
                    <a:pt x="176" y="80"/>
                  </a:lnTo>
                  <a:lnTo>
                    <a:pt x="176" y="72"/>
                  </a:lnTo>
                  <a:lnTo>
                    <a:pt x="192" y="64"/>
                  </a:lnTo>
                  <a:lnTo>
                    <a:pt x="192" y="80"/>
                  </a:lnTo>
                  <a:lnTo>
                    <a:pt x="200" y="80"/>
                  </a:lnTo>
                  <a:lnTo>
                    <a:pt x="208" y="80"/>
                  </a:lnTo>
                  <a:lnTo>
                    <a:pt x="224" y="72"/>
                  </a:lnTo>
                  <a:lnTo>
                    <a:pt x="200" y="56"/>
                  </a:lnTo>
                  <a:lnTo>
                    <a:pt x="200" y="64"/>
                  </a:lnTo>
                  <a:lnTo>
                    <a:pt x="184" y="56"/>
                  </a:lnTo>
                  <a:lnTo>
                    <a:pt x="192" y="48"/>
                  </a:lnTo>
                  <a:lnTo>
                    <a:pt x="168" y="64"/>
                  </a:lnTo>
                  <a:lnTo>
                    <a:pt x="144" y="64"/>
                  </a:lnTo>
                  <a:lnTo>
                    <a:pt x="144" y="56"/>
                  </a:lnTo>
                  <a:lnTo>
                    <a:pt x="136" y="56"/>
                  </a:lnTo>
                  <a:lnTo>
                    <a:pt x="128" y="40"/>
                  </a:lnTo>
                  <a:lnTo>
                    <a:pt x="112" y="24"/>
                  </a:lnTo>
                  <a:lnTo>
                    <a:pt x="80" y="32"/>
                  </a:lnTo>
                  <a:lnTo>
                    <a:pt x="32" y="0"/>
                  </a:lnTo>
                  <a:lnTo>
                    <a:pt x="0" y="8"/>
                  </a:lnTo>
                  <a:lnTo>
                    <a:pt x="16" y="64"/>
                  </a:lnTo>
                  <a:lnTo>
                    <a:pt x="24" y="64"/>
                  </a:lnTo>
                  <a:lnTo>
                    <a:pt x="24" y="56"/>
                  </a:lnTo>
                  <a:lnTo>
                    <a:pt x="32" y="40"/>
                  </a:lnTo>
                  <a:lnTo>
                    <a:pt x="40" y="40"/>
                  </a:lnTo>
                  <a:lnTo>
                    <a:pt x="56" y="48"/>
                  </a:lnTo>
                  <a:lnTo>
                    <a:pt x="64" y="64"/>
                  </a:lnTo>
                  <a:lnTo>
                    <a:pt x="88" y="64"/>
                  </a:lnTo>
                  <a:lnTo>
                    <a:pt x="96" y="80"/>
                  </a:lnTo>
                  <a:lnTo>
                    <a:pt x="136" y="104"/>
                  </a:lnTo>
                  <a:lnTo>
                    <a:pt x="152" y="112"/>
                  </a:lnTo>
                  <a:lnTo>
                    <a:pt x="152"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4" name="Freeform 152"/>
            <p:cNvSpPr>
              <a:spLocks/>
            </p:cNvSpPr>
            <p:nvPr/>
          </p:nvSpPr>
          <p:spPr bwMode="auto">
            <a:xfrm>
              <a:off x="5070716" y="2855961"/>
              <a:ext cx="152723" cy="108553"/>
            </a:xfrm>
            <a:custGeom>
              <a:avLst/>
              <a:gdLst>
                <a:gd name="T0" fmla="*/ 2147483647 w 96"/>
                <a:gd name="T1" fmla="*/ 2147483647 h 64"/>
                <a:gd name="T2" fmla="*/ 2147483647 w 96"/>
                <a:gd name="T3" fmla="*/ 2147483647 h 64"/>
                <a:gd name="T4" fmla="*/ 2147483647 w 96"/>
                <a:gd name="T5" fmla="*/ 2147483647 h 64"/>
                <a:gd name="T6" fmla="*/ 2147483647 w 96"/>
                <a:gd name="T7" fmla="*/ 2147483647 h 64"/>
                <a:gd name="T8" fmla="*/ 2147483647 w 96"/>
                <a:gd name="T9" fmla="*/ 2147483647 h 64"/>
                <a:gd name="T10" fmla="*/ 2147483647 w 96"/>
                <a:gd name="T11" fmla="*/ 2147483647 h 64"/>
                <a:gd name="T12" fmla="*/ 2147483647 w 96"/>
                <a:gd name="T13" fmla="*/ 2147483647 h 64"/>
                <a:gd name="T14" fmla="*/ 2147483647 w 96"/>
                <a:gd name="T15" fmla="*/ 2147483647 h 64"/>
                <a:gd name="T16" fmla="*/ 2147483647 w 96"/>
                <a:gd name="T17" fmla="*/ 2147483647 h 64"/>
                <a:gd name="T18" fmla="*/ 2147483647 w 96"/>
                <a:gd name="T19" fmla="*/ 2147483647 h 64"/>
                <a:gd name="T20" fmla="*/ 2147483647 w 96"/>
                <a:gd name="T21" fmla="*/ 2147483647 h 64"/>
                <a:gd name="T22" fmla="*/ 2147483647 w 96"/>
                <a:gd name="T23" fmla="*/ 2147483647 h 64"/>
                <a:gd name="T24" fmla="*/ 2147483647 w 96"/>
                <a:gd name="T25" fmla="*/ 2147483647 h 64"/>
                <a:gd name="T26" fmla="*/ 2147483647 w 96"/>
                <a:gd name="T27" fmla="*/ 2147483647 h 64"/>
                <a:gd name="T28" fmla="*/ 2147483647 w 96"/>
                <a:gd name="T29" fmla="*/ 2147483647 h 64"/>
                <a:gd name="T30" fmla="*/ 2147483647 w 96"/>
                <a:gd name="T31" fmla="*/ 2147483647 h 64"/>
                <a:gd name="T32" fmla="*/ 2147483647 w 96"/>
                <a:gd name="T33" fmla="*/ 2147483647 h 64"/>
                <a:gd name="T34" fmla="*/ 2147483647 w 96"/>
                <a:gd name="T35" fmla="*/ 2147483647 h 64"/>
                <a:gd name="T36" fmla="*/ 2147483647 w 96"/>
                <a:gd name="T37" fmla="*/ 2147483647 h 64"/>
                <a:gd name="T38" fmla="*/ 2147483647 w 96"/>
                <a:gd name="T39" fmla="*/ 0 h 64"/>
                <a:gd name="T40" fmla="*/ 2147483647 w 96"/>
                <a:gd name="T41" fmla="*/ 2147483647 h 64"/>
                <a:gd name="T42" fmla="*/ 2147483647 w 96"/>
                <a:gd name="T43" fmla="*/ 2147483647 h 64"/>
                <a:gd name="T44" fmla="*/ 2147483647 w 96"/>
                <a:gd name="T45" fmla="*/ 2147483647 h 64"/>
                <a:gd name="T46" fmla="*/ 0 w 96"/>
                <a:gd name="T47" fmla="*/ 2147483647 h 64"/>
                <a:gd name="T48" fmla="*/ 2147483647 w 96"/>
                <a:gd name="T49" fmla="*/ 2147483647 h 64"/>
                <a:gd name="T50" fmla="*/ 2147483647 w 96"/>
                <a:gd name="T51" fmla="*/ 2147483647 h 64"/>
                <a:gd name="T52" fmla="*/ 2147483647 w 96"/>
                <a:gd name="T53" fmla="*/ 2147483647 h 64"/>
                <a:gd name="T54" fmla="*/ 2147483647 w 96"/>
                <a:gd name="T55" fmla="*/ 2147483647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6" h="64">
                  <a:moveTo>
                    <a:pt x="16" y="64"/>
                  </a:moveTo>
                  <a:lnTo>
                    <a:pt x="32" y="56"/>
                  </a:lnTo>
                  <a:lnTo>
                    <a:pt x="40" y="56"/>
                  </a:lnTo>
                  <a:lnTo>
                    <a:pt x="48" y="40"/>
                  </a:lnTo>
                  <a:lnTo>
                    <a:pt x="56" y="48"/>
                  </a:lnTo>
                  <a:lnTo>
                    <a:pt x="64" y="64"/>
                  </a:lnTo>
                  <a:lnTo>
                    <a:pt x="80" y="56"/>
                  </a:lnTo>
                  <a:lnTo>
                    <a:pt x="96" y="56"/>
                  </a:lnTo>
                  <a:lnTo>
                    <a:pt x="96" y="40"/>
                  </a:lnTo>
                  <a:lnTo>
                    <a:pt x="88" y="40"/>
                  </a:lnTo>
                  <a:lnTo>
                    <a:pt x="80" y="32"/>
                  </a:lnTo>
                  <a:lnTo>
                    <a:pt x="80" y="24"/>
                  </a:lnTo>
                  <a:lnTo>
                    <a:pt x="56" y="32"/>
                  </a:lnTo>
                  <a:lnTo>
                    <a:pt x="48" y="24"/>
                  </a:lnTo>
                  <a:lnTo>
                    <a:pt x="24" y="24"/>
                  </a:lnTo>
                  <a:lnTo>
                    <a:pt x="24" y="16"/>
                  </a:lnTo>
                  <a:lnTo>
                    <a:pt x="32" y="16"/>
                  </a:lnTo>
                  <a:lnTo>
                    <a:pt x="40" y="16"/>
                  </a:lnTo>
                  <a:lnTo>
                    <a:pt x="32" y="16"/>
                  </a:lnTo>
                  <a:lnTo>
                    <a:pt x="32" y="0"/>
                  </a:lnTo>
                  <a:lnTo>
                    <a:pt x="16" y="8"/>
                  </a:lnTo>
                  <a:lnTo>
                    <a:pt x="16" y="16"/>
                  </a:lnTo>
                  <a:lnTo>
                    <a:pt x="16" y="24"/>
                  </a:lnTo>
                  <a:lnTo>
                    <a:pt x="0" y="24"/>
                  </a:lnTo>
                  <a:lnTo>
                    <a:pt x="8" y="32"/>
                  </a:lnTo>
                  <a:lnTo>
                    <a:pt x="16" y="48"/>
                  </a:lnTo>
                  <a:lnTo>
                    <a:pt x="8" y="64"/>
                  </a:lnTo>
                  <a:lnTo>
                    <a:pt x="16" y="6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5" name="Freeform 153"/>
            <p:cNvSpPr>
              <a:spLocks/>
            </p:cNvSpPr>
            <p:nvPr/>
          </p:nvSpPr>
          <p:spPr bwMode="auto">
            <a:xfrm>
              <a:off x="5108897" y="2801685"/>
              <a:ext cx="190904" cy="108553"/>
            </a:xfrm>
            <a:custGeom>
              <a:avLst/>
              <a:gdLst>
                <a:gd name="T0" fmla="*/ 2147483647 w 120"/>
                <a:gd name="T1" fmla="*/ 2147483647 h 64"/>
                <a:gd name="T2" fmla="*/ 2147483647 w 120"/>
                <a:gd name="T3" fmla="*/ 2147483647 h 64"/>
                <a:gd name="T4" fmla="*/ 0 w 120"/>
                <a:gd name="T5" fmla="*/ 2147483647 h 64"/>
                <a:gd name="T6" fmla="*/ 0 w 120"/>
                <a:gd name="T7" fmla="*/ 2147483647 h 64"/>
                <a:gd name="T8" fmla="*/ 2147483647 w 120"/>
                <a:gd name="T9" fmla="*/ 2147483647 h 64"/>
                <a:gd name="T10" fmla="*/ 2147483647 w 120"/>
                <a:gd name="T11" fmla="*/ 2147483647 h 64"/>
                <a:gd name="T12" fmla="*/ 2147483647 w 120"/>
                <a:gd name="T13" fmla="*/ 2147483647 h 64"/>
                <a:gd name="T14" fmla="*/ 2147483647 w 120"/>
                <a:gd name="T15" fmla="*/ 2147483647 h 64"/>
                <a:gd name="T16" fmla="*/ 2147483647 w 120"/>
                <a:gd name="T17" fmla="*/ 2147483647 h 64"/>
                <a:gd name="T18" fmla="*/ 2147483647 w 120"/>
                <a:gd name="T19" fmla="*/ 2147483647 h 64"/>
                <a:gd name="T20" fmla="*/ 2147483647 w 120"/>
                <a:gd name="T21" fmla="*/ 2147483647 h 64"/>
                <a:gd name="T22" fmla="*/ 2147483647 w 120"/>
                <a:gd name="T23" fmla="*/ 2147483647 h 64"/>
                <a:gd name="T24" fmla="*/ 2147483647 w 120"/>
                <a:gd name="T25" fmla="*/ 2147483647 h 64"/>
                <a:gd name="T26" fmla="*/ 2147483647 w 120"/>
                <a:gd name="T27" fmla="*/ 2147483647 h 64"/>
                <a:gd name="T28" fmla="*/ 2147483647 w 120"/>
                <a:gd name="T29" fmla="*/ 2147483647 h 64"/>
                <a:gd name="T30" fmla="*/ 2147483647 w 120"/>
                <a:gd name="T31" fmla="*/ 2147483647 h 64"/>
                <a:gd name="T32" fmla="*/ 2147483647 w 120"/>
                <a:gd name="T33" fmla="*/ 0 h 64"/>
                <a:gd name="T34" fmla="*/ 2147483647 w 120"/>
                <a:gd name="T35" fmla="*/ 2147483647 h 64"/>
                <a:gd name="T36" fmla="*/ 2147483647 w 120"/>
                <a:gd name="T37" fmla="*/ 2147483647 h 64"/>
                <a:gd name="T38" fmla="*/ 2147483647 w 120"/>
                <a:gd name="T39" fmla="*/ 2147483647 h 64"/>
                <a:gd name="T40" fmla="*/ 2147483647 w 120"/>
                <a:gd name="T41" fmla="*/ 2147483647 h 64"/>
                <a:gd name="T42" fmla="*/ 0 w 120"/>
                <a:gd name="T43" fmla="*/ 2147483647 h 64"/>
                <a:gd name="T44" fmla="*/ 2147483647 w 120"/>
                <a:gd name="T45" fmla="*/ 2147483647 h 64"/>
                <a:gd name="T46" fmla="*/ 2147483647 w 120"/>
                <a:gd name="T47" fmla="*/ 2147483647 h 64"/>
                <a:gd name="T48" fmla="*/ 2147483647 w 120"/>
                <a:gd name="T49" fmla="*/ 2147483647 h 64"/>
                <a:gd name="T50" fmla="*/ 2147483647 w 120"/>
                <a:gd name="T51" fmla="*/ 2147483647 h 64"/>
                <a:gd name="T52" fmla="*/ 2147483647 w 120"/>
                <a:gd name="T53" fmla="*/ 2147483647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0" h="64">
                  <a:moveTo>
                    <a:pt x="16" y="48"/>
                  </a:moveTo>
                  <a:lnTo>
                    <a:pt x="8" y="48"/>
                  </a:lnTo>
                  <a:lnTo>
                    <a:pt x="0" y="48"/>
                  </a:lnTo>
                  <a:lnTo>
                    <a:pt x="0" y="56"/>
                  </a:lnTo>
                  <a:lnTo>
                    <a:pt x="24" y="56"/>
                  </a:lnTo>
                  <a:lnTo>
                    <a:pt x="32" y="64"/>
                  </a:lnTo>
                  <a:lnTo>
                    <a:pt x="56" y="56"/>
                  </a:lnTo>
                  <a:lnTo>
                    <a:pt x="56" y="48"/>
                  </a:lnTo>
                  <a:lnTo>
                    <a:pt x="64" y="40"/>
                  </a:lnTo>
                  <a:lnTo>
                    <a:pt x="88" y="40"/>
                  </a:lnTo>
                  <a:lnTo>
                    <a:pt x="88" y="32"/>
                  </a:lnTo>
                  <a:lnTo>
                    <a:pt x="104" y="32"/>
                  </a:lnTo>
                  <a:lnTo>
                    <a:pt x="120" y="24"/>
                  </a:lnTo>
                  <a:lnTo>
                    <a:pt x="120" y="16"/>
                  </a:lnTo>
                  <a:lnTo>
                    <a:pt x="104" y="8"/>
                  </a:lnTo>
                  <a:lnTo>
                    <a:pt x="56" y="8"/>
                  </a:lnTo>
                  <a:lnTo>
                    <a:pt x="40" y="0"/>
                  </a:lnTo>
                  <a:lnTo>
                    <a:pt x="40" y="8"/>
                  </a:lnTo>
                  <a:lnTo>
                    <a:pt x="32" y="16"/>
                  </a:lnTo>
                  <a:lnTo>
                    <a:pt x="8" y="8"/>
                  </a:lnTo>
                  <a:lnTo>
                    <a:pt x="8" y="16"/>
                  </a:lnTo>
                  <a:lnTo>
                    <a:pt x="0" y="24"/>
                  </a:lnTo>
                  <a:lnTo>
                    <a:pt x="16" y="32"/>
                  </a:lnTo>
                  <a:lnTo>
                    <a:pt x="16" y="24"/>
                  </a:lnTo>
                  <a:lnTo>
                    <a:pt x="40" y="40"/>
                  </a:lnTo>
                  <a:lnTo>
                    <a:pt x="24" y="48"/>
                  </a:lnTo>
                  <a:lnTo>
                    <a:pt x="16" y="4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6" name="Freeform 154"/>
            <p:cNvSpPr>
              <a:spLocks/>
            </p:cNvSpPr>
            <p:nvPr/>
          </p:nvSpPr>
          <p:spPr bwMode="auto">
            <a:xfrm>
              <a:off x="4765268" y="2815254"/>
              <a:ext cx="292720" cy="189968"/>
            </a:xfrm>
            <a:custGeom>
              <a:avLst/>
              <a:gdLst>
                <a:gd name="T0" fmla="*/ 2147483647 w 184"/>
                <a:gd name="T1" fmla="*/ 2147483647 h 112"/>
                <a:gd name="T2" fmla="*/ 2147483647 w 184"/>
                <a:gd name="T3" fmla="*/ 2147483647 h 112"/>
                <a:gd name="T4" fmla="*/ 2147483647 w 184"/>
                <a:gd name="T5" fmla="*/ 2147483647 h 112"/>
                <a:gd name="T6" fmla="*/ 2147483647 w 184"/>
                <a:gd name="T7" fmla="*/ 0 h 112"/>
                <a:gd name="T8" fmla="*/ 2147483647 w 184"/>
                <a:gd name="T9" fmla="*/ 0 h 112"/>
                <a:gd name="T10" fmla="*/ 2147483647 w 184"/>
                <a:gd name="T11" fmla="*/ 2147483647 h 112"/>
                <a:gd name="T12" fmla="*/ 2147483647 w 184"/>
                <a:gd name="T13" fmla="*/ 2147483647 h 112"/>
                <a:gd name="T14" fmla="*/ 2147483647 w 184"/>
                <a:gd name="T15" fmla="*/ 2147483647 h 112"/>
                <a:gd name="T16" fmla="*/ 2147483647 w 184"/>
                <a:gd name="T17" fmla="*/ 2147483647 h 112"/>
                <a:gd name="T18" fmla="*/ 2147483647 w 184"/>
                <a:gd name="T19" fmla="*/ 2147483647 h 112"/>
                <a:gd name="T20" fmla="*/ 2147483647 w 184"/>
                <a:gd name="T21" fmla="*/ 2147483647 h 112"/>
                <a:gd name="T22" fmla="*/ 2147483647 w 184"/>
                <a:gd name="T23" fmla="*/ 2147483647 h 112"/>
                <a:gd name="T24" fmla="*/ 2147483647 w 184"/>
                <a:gd name="T25" fmla="*/ 2147483647 h 112"/>
                <a:gd name="T26" fmla="*/ 2147483647 w 184"/>
                <a:gd name="T27" fmla="*/ 2147483647 h 112"/>
                <a:gd name="T28" fmla="*/ 2147483647 w 184"/>
                <a:gd name="T29" fmla="*/ 2147483647 h 112"/>
                <a:gd name="T30" fmla="*/ 2147483647 w 184"/>
                <a:gd name="T31" fmla="*/ 2147483647 h 112"/>
                <a:gd name="T32" fmla="*/ 2147483647 w 184"/>
                <a:gd name="T33" fmla="*/ 2147483647 h 112"/>
                <a:gd name="T34" fmla="*/ 2147483647 w 184"/>
                <a:gd name="T35" fmla="*/ 2147483647 h 112"/>
                <a:gd name="T36" fmla="*/ 2147483647 w 184"/>
                <a:gd name="T37" fmla="*/ 2147483647 h 112"/>
                <a:gd name="T38" fmla="*/ 2147483647 w 184"/>
                <a:gd name="T39" fmla="*/ 2147483647 h 112"/>
                <a:gd name="T40" fmla="*/ 2147483647 w 184"/>
                <a:gd name="T41" fmla="*/ 2147483647 h 112"/>
                <a:gd name="T42" fmla="*/ 2147483647 w 184"/>
                <a:gd name="T43" fmla="*/ 2147483647 h 112"/>
                <a:gd name="T44" fmla="*/ 2147483647 w 184"/>
                <a:gd name="T45" fmla="*/ 2147483647 h 112"/>
                <a:gd name="T46" fmla="*/ 2147483647 w 184"/>
                <a:gd name="T47" fmla="*/ 2147483647 h 112"/>
                <a:gd name="T48" fmla="*/ 2147483647 w 184"/>
                <a:gd name="T49" fmla="*/ 2147483647 h 112"/>
                <a:gd name="T50" fmla="*/ 2147483647 w 184"/>
                <a:gd name="T51" fmla="*/ 2147483647 h 112"/>
                <a:gd name="T52" fmla="*/ 2147483647 w 184"/>
                <a:gd name="T53" fmla="*/ 2147483647 h 112"/>
                <a:gd name="T54" fmla="*/ 2147483647 w 184"/>
                <a:gd name="T55" fmla="*/ 2147483647 h 112"/>
                <a:gd name="T56" fmla="*/ 2147483647 w 184"/>
                <a:gd name="T57" fmla="*/ 2147483647 h 112"/>
                <a:gd name="T58" fmla="*/ 2147483647 w 184"/>
                <a:gd name="T59" fmla="*/ 2147483647 h 112"/>
                <a:gd name="T60" fmla="*/ 2147483647 w 184"/>
                <a:gd name="T61" fmla="*/ 2147483647 h 112"/>
                <a:gd name="T62" fmla="*/ 0 w 184"/>
                <a:gd name="T63" fmla="*/ 2147483647 h 112"/>
                <a:gd name="T64" fmla="*/ 2147483647 w 184"/>
                <a:gd name="T65" fmla="*/ 2147483647 h 112"/>
                <a:gd name="T66" fmla="*/ 2147483647 w 184"/>
                <a:gd name="T67" fmla="*/ 2147483647 h 112"/>
                <a:gd name="T68" fmla="*/ 2147483647 w 184"/>
                <a:gd name="T69" fmla="*/ 2147483647 h 112"/>
                <a:gd name="T70" fmla="*/ 2147483647 w 184"/>
                <a:gd name="T71" fmla="*/ 2147483647 h 1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84" h="112">
                  <a:moveTo>
                    <a:pt x="48" y="24"/>
                  </a:moveTo>
                  <a:lnTo>
                    <a:pt x="56" y="24"/>
                  </a:lnTo>
                  <a:lnTo>
                    <a:pt x="56" y="16"/>
                  </a:lnTo>
                  <a:lnTo>
                    <a:pt x="64" y="0"/>
                  </a:lnTo>
                  <a:lnTo>
                    <a:pt x="72" y="0"/>
                  </a:lnTo>
                  <a:lnTo>
                    <a:pt x="88" y="8"/>
                  </a:lnTo>
                  <a:lnTo>
                    <a:pt x="96" y="24"/>
                  </a:lnTo>
                  <a:lnTo>
                    <a:pt x="120" y="24"/>
                  </a:lnTo>
                  <a:lnTo>
                    <a:pt x="128" y="40"/>
                  </a:lnTo>
                  <a:lnTo>
                    <a:pt x="168" y="64"/>
                  </a:lnTo>
                  <a:lnTo>
                    <a:pt x="184" y="72"/>
                  </a:lnTo>
                  <a:lnTo>
                    <a:pt x="184" y="80"/>
                  </a:lnTo>
                  <a:lnTo>
                    <a:pt x="176" y="80"/>
                  </a:lnTo>
                  <a:lnTo>
                    <a:pt x="168" y="80"/>
                  </a:lnTo>
                  <a:lnTo>
                    <a:pt x="168" y="96"/>
                  </a:lnTo>
                  <a:lnTo>
                    <a:pt x="152" y="104"/>
                  </a:lnTo>
                  <a:lnTo>
                    <a:pt x="144" y="112"/>
                  </a:lnTo>
                  <a:lnTo>
                    <a:pt x="128" y="104"/>
                  </a:lnTo>
                  <a:lnTo>
                    <a:pt x="128" y="96"/>
                  </a:lnTo>
                  <a:lnTo>
                    <a:pt x="64" y="64"/>
                  </a:lnTo>
                  <a:lnTo>
                    <a:pt x="48" y="72"/>
                  </a:lnTo>
                  <a:lnTo>
                    <a:pt x="32" y="80"/>
                  </a:lnTo>
                  <a:lnTo>
                    <a:pt x="24" y="56"/>
                  </a:lnTo>
                  <a:lnTo>
                    <a:pt x="16" y="40"/>
                  </a:lnTo>
                  <a:lnTo>
                    <a:pt x="8" y="40"/>
                  </a:lnTo>
                  <a:lnTo>
                    <a:pt x="8" y="32"/>
                  </a:lnTo>
                  <a:lnTo>
                    <a:pt x="24" y="32"/>
                  </a:lnTo>
                  <a:lnTo>
                    <a:pt x="32" y="24"/>
                  </a:lnTo>
                  <a:lnTo>
                    <a:pt x="16" y="8"/>
                  </a:lnTo>
                  <a:lnTo>
                    <a:pt x="8" y="8"/>
                  </a:lnTo>
                  <a:lnTo>
                    <a:pt x="8" y="24"/>
                  </a:lnTo>
                  <a:lnTo>
                    <a:pt x="0" y="16"/>
                  </a:lnTo>
                  <a:lnTo>
                    <a:pt x="8" y="8"/>
                  </a:lnTo>
                  <a:lnTo>
                    <a:pt x="16" y="8"/>
                  </a:lnTo>
                  <a:lnTo>
                    <a:pt x="40" y="24"/>
                  </a:lnTo>
                  <a:lnTo>
                    <a:pt x="48"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7" name="Freeform 155"/>
            <p:cNvSpPr>
              <a:spLocks/>
            </p:cNvSpPr>
            <p:nvPr/>
          </p:nvSpPr>
          <p:spPr bwMode="auto">
            <a:xfrm>
              <a:off x="4179828" y="2476025"/>
              <a:ext cx="165450" cy="122122"/>
            </a:xfrm>
            <a:custGeom>
              <a:avLst/>
              <a:gdLst>
                <a:gd name="T0" fmla="*/ 2147483647 w 104"/>
                <a:gd name="T1" fmla="*/ 2147483647 h 72"/>
                <a:gd name="T2" fmla="*/ 0 w 104"/>
                <a:gd name="T3" fmla="*/ 2147483647 h 72"/>
                <a:gd name="T4" fmla="*/ 2147483647 w 104"/>
                <a:gd name="T5" fmla="*/ 2147483647 h 72"/>
                <a:gd name="T6" fmla="*/ 2147483647 w 104"/>
                <a:gd name="T7" fmla="*/ 2147483647 h 72"/>
                <a:gd name="T8" fmla="*/ 2147483647 w 104"/>
                <a:gd name="T9" fmla="*/ 2147483647 h 72"/>
                <a:gd name="T10" fmla="*/ 2147483647 w 104"/>
                <a:gd name="T11" fmla="*/ 2147483647 h 72"/>
                <a:gd name="T12" fmla="*/ 2147483647 w 104"/>
                <a:gd name="T13" fmla="*/ 2147483647 h 72"/>
                <a:gd name="T14" fmla="*/ 2147483647 w 104"/>
                <a:gd name="T15" fmla="*/ 2147483647 h 72"/>
                <a:gd name="T16" fmla="*/ 2147483647 w 104"/>
                <a:gd name="T17" fmla="*/ 2147483647 h 72"/>
                <a:gd name="T18" fmla="*/ 2147483647 w 104"/>
                <a:gd name="T19" fmla="*/ 2147483647 h 72"/>
                <a:gd name="T20" fmla="*/ 2147483647 w 104"/>
                <a:gd name="T21" fmla="*/ 2147483647 h 72"/>
                <a:gd name="T22" fmla="*/ 2147483647 w 104"/>
                <a:gd name="T23" fmla="*/ 2147483647 h 72"/>
                <a:gd name="T24" fmla="*/ 2147483647 w 104"/>
                <a:gd name="T25" fmla="*/ 2147483647 h 72"/>
                <a:gd name="T26" fmla="*/ 2147483647 w 104"/>
                <a:gd name="T27" fmla="*/ 2147483647 h 72"/>
                <a:gd name="T28" fmla="*/ 2147483647 w 104"/>
                <a:gd name="T29" fmla="*/ 2147483647 h 72"/>
                <a:gd name="T30" fmla="*/ 2147483647 w 104"/>
                <a:gd name="T31" fmla="*/ 0 h 72"/>
                <a:gd name="T32" fmla="*/ 2147483647 w 104"/>
                <a:gd name="T33" fmla="*/ 2147483647 h 72"/>
                <a:gd name="T34" fmla="*/ 2147483647 w 104"/>
                <a:gd name="T35" fmla="*/ 2147483647 h 72"/>
                <a:gd name="T36" fmla="*/ 2147483647 w 104"/>
                <a:gd name="T37" fmla="*/ 2147483647 h 72"/>
                <a:gd name="T38" fmla="*/ 2147483647 w 104"/>
                <a:gd name="T39" fmla="*/ 2147483647 h 72"/>
                <a:gd name="T40" fmla="*/ 0 w 104"/>
                <a:gd name="T41" fmla="*/ 2147483647 h 72"/>
                <a:gd name="T42" fmla="*/ 2147483647 w 104"/>
                <a:gd name="T43" fmla="*/ 2147483647 h 7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4" h="72">
                  <a:moveTo>
                    <a:pt x="8" y="48"/>
                  </a:moveTo>
                  <a:lnTo>
                    <a:pt x="0" y="64"/>
                  </a:lnTo>
                  <a:lnTo>
                    <a:pt x="8" y="72"/>
                  </a:lnTo>
                  <a:lnTo>
                    <a:pt x="32" y="64"/>
                  </a:lnTo>
                  <a:lnTo>
                    <a:pt x="56" y="72"/>
                  </a:lnTo>
                  <a:lnTo>
                    <a:pt x="72" y="72"/>
                  </a:lnTo>
                  <a:lnTo>
                    <a:pt x="88" y="72"/>
                  </a:lnTo>
                  <a:lnTo>
                    <a:pt x="88" y="64"/>
                  </a:lnTo>
                  <a:lnTo>
                    <a:pt x="96" y="64"/>
                  </a:lnTo>
                  <a:lnTo>
                    <a:pt x="88" y="48"/>
                  </a:lnTo>
                  <a:lnTo>
                    <a:pt x="104" y="48"/>
                  </a:lnTo>
                  <a:lnTo>
                    <a:pt x="104" y="40"/>
                  </a:lnTo>
                  <a:lnTo>
                    <a:pt x="96" y="40"/>
                  </a:lnTo>
                  <a:lnTo>
                    <a:pt x="88" y="24"/>
                  </a:lnTo>
                  <a:lnTo>
                    <a:pt x="80" y="8"/>
                  </a:lnTo>
                  <a:lnTo>
                    <a:pt x="56" y="0"/>
                  </a:lnTo>
                  <a:lnTo>
                    <a:pt x="40" y="8"/>
                  </a:lnTo>
                  <a:lnTo>
                    <a:pt x="40" y="16"/>
                  </a:lnTo>
                  <a:lnTo>
                    <a:pt x="24" y="24"/>
                  </a:lnTo>
                  <a:lnTo>
                    <a:pt x="32" y="32"/>
                  </a:lnTo>
                  <a:lnTo>
                    <a:pt x="0" y="32"/>
                  </a:lnTo>
                  <a:lnTo>
                    <a:pt x="8" y="4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8" name="Freeform 156"/>
            <p:cNvSpPr>
              <a:spLocks/>
            </p:cNvSpPr>
            <p:nvPr/>
          </p:nvSpPr>
          <p:spPr bwMode="auto">
            <a:xfrm>
              <a:off x="4179828" y="2394610"/>
              <a:ext cx="76362" cy="54277"/>
            </a:xfrm>
            <a:custGeom>
              <a:avLst/>
              <a:gdLst>
                <a:gd name="T0" fmla="*/ 2147483647 w 48"/>
                <a:gd name="T1" fmla="*/ 2147483647 h 32"/>
                <a:gd name="T2" fmla="*/ 0 w 48"/>
                <a:gd name="T3" fmla="*/ 2147483647 h 32"/>
                <a:gd name="T4" fmla="*/ 0 w 48"/>
                <a:gd name="T5" fmla="*/ 2147483647 h 32"/>
                <a:gd name="T6" fmla="*/ 2147483647 w 48"/>
                <a:gd name="T7" fmla="*/ 0 h 32"/>
                <a:gd name="T8" fmla="*/ 2147483647 w 48"/>
                <a:gd name="T9" fmla="*/ 2147483647 h 32"/>
                <a:gd name="T10" fmla="*/ 2147483647 w 48"/>
                <a:gd name="T11" fmla="*/ 2147483647 h 32"/>
                <a:gd name="T12" fmla="*/ 2147483647 w 48"/>
                <a:gd name="T13" fmla="*/ 2147483647 h 32"/>
                <a:gd name="T14" fmla="*/ 2147483647 w 48"/>
                <a:gd name="T15" fmla="*/ 2147483647 h 32"/>
                <a:gd name="T16" fmla="*/ 2147483647 w 48"/>
                <a:gd name="T17" fmla="*/ 2147483647 h 32"/>
                <a:gd name="T18" fmla="*/ 2147483647 w 48"/>
                <a:gd name="T19" fmla="*/ 2147483647 h 32"/>
                <a:gd name="T20" fmla="*/ 2147483647 w 48"/>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32">
                  <a:moveTo>
                    <a:pt x="8" y="24"/>
                  </a:moveTo>
                  <a:lnTo>
                    <a:pt x="0" y="24"/>
                  </a:lnTo>
                  <a:lnTo>
                    <a:pt x="0" y="8"/>
                  </a:lnTo>
                  <a:lnTo>
                    <a:pt x="24" y="0"/>
                  </a:lnTo>
                  <a:lnTo>
                    <a:pt x="48" y="8"/>
                  </a:lnTo>
                  <a:lnTo>
                    <a:pt x="40" y="8"/>
                  </a:lnTo>
                  <a:lnTo>
                    <a:pt x="32" y="16"/>
                  </a:lnTo>
                  <a:lnTo>
                    <a:pt x="40" y="24"/>
                  </a:lnTo>
                  <a:lnTo>
                    <a:pt x="40" y="32"/>
                  </a:lnTo>
                  <a:lnTo>
                    <a:pt x="16" y="24"/>
                  </a:lnTo>
                  <a:lnTo>
                    <a:pt x="8"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49" name="Freeform 157"/>
            <p:cNvSpPr>
              <a:spLocks/>
            </p:cNvSpPr>
            <p:nvPr/>
          </p:nvSpPr>
          <p:spPr bwMode="auto">
            <a:xfrm>
              <a:off x="4141647" y="2435317"/>
              <a:ext cx="127270" cy="54277"/>
            </a:xfrm>
            <a:custGeom>
              <a:avLst/>
              <a:gdLst>
                <a:gd name="T0" fmla="*/ 0 w 80"/>
                <a:gd name="T1" fmla="*/ 2147483647 h 32"/>
                <a:gd name="T2" fmla="*/ 0 w 80"/>
                <a:gd name="T3" fmla="*/ 2147483647 h 32"/>
                <a:gd name="T4" fmla="*/ 0 w 80"/>
                <a:gd name="T5" fmla="*/ 2147483647 h 32"/>
                <a:gd name="T6" fmla="*/ 2147483647 w 80"/>
                <a:gd name="T7" fmla="*/ 2147483647 h 32"/>
                <a:gd name="T8" fmla="*/ 2147483647 w 80"/>
                <a:gd name="T9" fmla="*/ 2147483647 h 32"/>
                <a:gd name="T10" fmla="*/ 2147483647 w 80"/>
                <a:gd name="T11" fmla="*/ 2147483647 h 32"/>
                <a:gd name="T12" fmla="*/ 2147483647 w 80"/>
                <a:gd name="T13" fmla="*/ 0 h 32"/>
                <a:gd name="T14" fmla="*/ 2147483647 w 80"/>
                <a:gd name="T15" fmla="*/ 0 h 32"/>
                <a:gd name="T16" fmla="*/ 2147483647 w 80"/>
                <a:gd name="T17" fmla="*/ 2147483647 h 32"/>
                <a:gd name="T18" fmla="*/ 2147483647 w 80"/>
                <a:gd name="T19" fmla="*/ 2147483647 h 32"/>
                <a:gd name="T20" fmla="*/ 2147483647 w 80"/>
                <a:gd name="T21" fmla="*/ 2147483647 h 32"/>
                <a:gd name="T22" fmla="*/ 2147483647 w 80"/>
                <a:gd name="T23" fmla="*/ 2147483647 h 32"/>
                <a:gd name="T24" fmla="*/ 2147483647 w 80"/>
                <a:gd name="T25" fmla="*/ 2147483647 h 32"/>
                <a:gd name="T26" fmla="*/ 0 w 80"/>
                <a:gd name="T27" fmla="*/ 2147483647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0" h="32">
                  <a:moveTo>
                    <a:pt x="0" y="32"/>
                  </a:moveTo>
                  <a:lnTo>
                    <a:pt x="0" y="16"/>
                  </a:lnTo>
                  <a:lnTo>
                    <a:pt x="0" y="8"/>
                  </a:lnTo>
                  <a:lnTo>
                    <a:pt x="8" y="8"/>
                  </a:lnTo>
                  <a:lnTo>
                    <a:pt x="24" y="16"/>
                  </a:lnTo>
                  <a:lnTo>
                    <a:pt x="32" y="16"/>
                  </a:lnTo>
                  <a:lnTo>
                    <a:pt x="32" y="0"/>
                  </a:lnTo>
                  <a:lnTo>
                    <a:pt x="40" y="0"/>
                  </a:lnTo>
                  <a:lnTo>
                    <a:pt x="64" y="8"/>
                  </a:lnTo>
                  <a:lnTo>
                    <a:pt x="80" y="24"/>
                  </a:lnTo>
                  <a:lnTo>
                    <a:pt x="64" y="32"/>
                  </a:lnTo>
                  <a:lnTo>
                    <a:pt x="40" y="24"/>
                  </a:lnTo>
                  <a:lnTo>
                    <a:pt x="8" y="24"/>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0" name="Freeform 158"/>
            <p:cNvSpPr>
              <a:spLocks/>
            </p:cNvSpPr>
            <p:nvPr/>
          </p:nvSpPr>
          <p:spPr bwMode="auto">
            <a:xfrm>
              <a:off x="4128920" y="2476025"/>
              <a:ext cx="114543" cy="54277"/>
            </a:xfrm>
            <a:custGeom>
              <a:avLst/>
              <a:gdLst>
                <a:gd name="T0" fmla="*/ 2147483647 w 72"/>
                <a:gd name="T1" fmla="*/ 2147483647 h 32"/>
                <a:gd name="T2" fmla="*/ 2147483647 w 72"/>
                <a:gd name="T3" fmla="*/ 2147483647 h 32"/>
                <a:gd name="T4" fmla="*/ 2147483647 w 72"/>
                <a:gd name="T5" fmla="*/ 2147483647 h 32"/>
                <a:gd name="T6" fmla="*/ 0 w 72"/>
                <a:gd name="T7" fmla="*/ 2147483647 h 32"/>
                <a:gd name="T8" fmla="*/ 2147483647 w 72"/>
                <a:gd name="T9" fmla="*/ 2147483647 h 32"/>
                <a:gd name="T10" fmla="*/ 2147483647 w 72"/>
                <a:gd name="T11" fmla="*/ 0 h 32"/>
                <a:gd name="T12" fmla="*/ 2147483647 w 72"/>
                <a:gd name="T13" fmla="*/ 0 h 32"/>
                <a:gd name="T14" fmla="*/ 2147483647 w 72"/>
                <a:gd name="T15" fmla="*/ 2147483647 h 32"/>
                <a:gd name="T16" fmla="*/ 2147483647 w 72"/>
                <a:gd name="T17" fmla="*/ 2147483647 h 32"/>
                <a:gd name="T18" fmla="*/ 2147483647 w 72"/>
                <a:gd name="T19" fmla="*/ 2147483647 h 32"/>
                <a:gd name="T20" fmla="*/ 2147483647 w 72"/>
                <a:gd name="T21" fmla="*/ 2147483647 h 32"/>
                <a:gd name="T22" fmla="*/ 2147483647 w 72"/>
                <a:gd name="T23" fmla="*/ 2147483647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32">
                  <a:moveTo>
                    <a:pt x="32" y="32"/>
                  </a:moveTo>
                  <a:lnTo>
                    <a:pt x="24" y="32"/>
                  </a:lnTo>
                  <a:lnTo>
                    <a:pt x="24" y="16"/>
                  </a:lnTo>
                  <a:lnTo>
                    <a:pt x="0" y="16"/>
                  </a:lnTo>
                  <a:lnTo>
                    <a:pt x="8" y="8"/>
                  </a:lnTo>
                  <a:lnTo>
                    <a:pt x="16" y="0"/>
                  </a:lnTo>
                  <a:lnTo>
                    <a:pt x="48" y="0"/>
                  </a:lnTo>
                  <a:lnTo>
                    <a:pt x="72" y="8"/>
                  </a:lnTo>
                  <a:lnTo>
                    <a:pt x="72" y="16"/>
                  </a:lnTo>
                  <a:lnTo>
                    <a:pt x="56" y="24"/>
                  </a:lnTo>
                  <a:lnTo>
                    <a:pt x="64" y="32"/>
                  </a:lnTo>
                  <a:lnTo>
                    <a:pt x="32"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1" name="Freeform 159"/>
            <p:cNvSpPr>
              <a:spLocks/>
            </p:cNvSpPr>
            <p:nvPr/>
          </p:nvSpPr>
          <p:spPr bwMode="auto">
            <a:xfrm>
              <a:off x="4116193" y="2503163"/>
              <a:ext cx="50908" cy="27138"/>
            </a:xfrm>
            <a:custGeom>
              <a:avLst/>
              <a:gdLst>
                <a:gd name="T0" fmla="*/ 0 w 32"/>
                <a:gd name="T1" fmla="*/ 2147483647 h 16"/>
                <a:gd name="T2" fmla="*/ 2147483647 w 32"/>
                <a:gd name="T3" fmla="*/ 2147483647 h 16"/>
                <a:gd name="T4" fmla="*/ 2147483647 w 32"/>
                <a:gd name="T5" fmla="*/ 0 h 16"/>
                <a:gd name="T6" fmla="*/ 2147483647 w 32"/>
                <a:gd name="T7" fmla="*/ 0 h 16"/>
                <a:gd name="T8" fmla="*/ 0 w 32"/>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16">
                  <a:moveTo>
                    <a:pt x="0" y="8"/>
                  </a:moveTo>
                  <a:lnTo>
                    <a:pt x="32" y="16"/>
                  </a:lnTo>
                  <a:lnTo>
                    <a:pt x="32" y="0"/>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2" name="Freeform 160"/>
            <p:cNvSpPr>
              <a:spLocks/>
            </p:cNvSpPr>
            <p:nvPr/>
          </p:nvSpPr>
          <p:spPr bwMode="auto">
            <a:xfrm>
              <a:off x="4256190" y="2665993"/>
              <a:ext cx="63635" cy="81415"/>
            </a:xfrm>
            <a:custGeom>
              <a:avLst/>
              <a:gdLst>
                <a:gd name="T0" fmla="*/ 2147483647 w 40"/>
                <a:gd name="T1" fmla="*/ 2147483647 h 48"/>
                <a:gd name="T2" fmla="*/ 2147483647 w 40"/>
                <a:gd name="T3" fmla="*/ 2147483647 h 48"/>
                <a:gd name="T4" fmla="*/ 0 w 40"/>
                <a:gd name="T5" fmla="*/ 2147483647 h 48"/>
                <a:gd name="T6" fmla="*/ 2147483647 w 40"/>
                <a:gd name="T7" fmla="*/ 0 h 48"/>
                <a:gd name="T8" fmla="*/ 2147483647 w 40"/>
                <a:gd name="T9" fmla="*/ 2147483647 h 48"/>
                <a:gd name="T10" fmla="*/ 2147483647 w 40"/>
                <a:gd name="T11" fmla="*/ 2147483647 h 48"/>
                <a:gd name="T12" fmla="*/ 2147483647 w 40"/>
                <a:gd name="T13" fmla="*/ 2147483647 h 48"/>
                <a:gd name="T14" fmla="*/ 2147483647 w 40"/>
                <a:gd name="T15" fmla="*/ 2147483647 h 48"/>
                <a:gd name="T16" fmla="*/ 2147483647 w 40"/>
                <a:gd name="T17" fmla="*/ 2147483647 h 48"/>
                <a:gd name="T18" fmla="*/ 2147483647 w 40"/>
                <a:gd name="T19" fmla="*/ 2147483647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48">
                  <a:moveTo>
                    <a:pt x="24" y="48"/>
                  </a:moveTo>
                  <a:lnTo>
                    <a:pt x="16" y="24"/>
                  </a:lnTo>
                  <a:lnTo>
                    <a:pt x="0" y="8"/>
                  </a:lnTo>
                  <a:lnTo>
                    <a:pt x="8" y="0"/>
                  </a:lnTo>
                  <a:lnTo>
                    <a:pt x="24" y="8"/>
                  </a:lnTo>
                  <a:lnTo>
                    <a:pt x="32" y="16"/>
                  </a:lnTo>
                  <a:lnTo>
                    <a:pt x="40" y="24"/>
                  </a:lnTo>
                  <a:lnTo>
                    <a:pt x="40" y="32"/>
                  </a:lnTo>
                  <a:lnTo>
                    <a:pt x="32" y="32"/>
                  </a:lnTo>
                  <a:lnTo>
                    <a:pt x="24" y="4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3" name="Freeform 161"/>
            <p:cNvSpPr>
              <a:spLocks/>
            </p:cNvSpPr>
            <p:nvPr/>
          </p:nvSpPr>
          <p:spPr bwMode="auto">
            <a:xfrm>
              <a:off x="4523456" y="2801685"/>
              <a:ext cx="127270" cy="54277"/>
            </a:xfrm>
            <a:custGeom>
              <a:avLst/>
              <a:gdLst>
                <a:gd name="T0" fmla="*/ 2147483647 w 80"/>
                <a:gd name="T1" fmla="*/ 2147483647 h 32"/>
                <a:gd name="T2" fmla="*/ 2147483647 w 80"/>
                <a:gd name="T3" fmla="*/ 2147483647 h 32"/>
                <a:gd name="T4" fmla="*/ 2147483647 w 80"/>
                <a:gd name="T5" fmla="*/ 2147483647 h 32"/>
                <a:gd name="T6" fmla="*/ 2147483647 w 80"/>
                <a:gd name="T7" fmla="*/ 2147483647 h 32"/>
                <a:gd name="T8" fmla="*/ 2147483647 w 80"/>
                <a:gd name="T9" fmla="*/ 2147483647 h 32"/>
                <a:gd name="T10" fmla="*/ 2147483647 w 80"/>
                <a:gd name="T11" fmla="*/ 2147483647 h 32"/>
                <a:gd name="T12" fmla="*/ 2147483647 w 80"/>
                <a:gd name="T13" fmla="*/ 2147483647 h 32"/>
                <a:gd name="T14" fmla="*/ 2147483647 w 80"/>
                <a:gd name="T15" fmla="*/ 0 h 32"/>
                <a:gd name="T16" fmla="*/ 0 w 80"/>
                <a:gd name="T17" fmla="*/ 0 h 32"/>
                <a:gd name="T18" fmla="*/ 2147483647 w 80"/>
                <a:gd name="T19" fmla="*/ 2147483647 h 32"/>
                <a:gd name="T20" fmla="*/ 2147483647 w 80"/>
                <a:gd name="T21" fmla="*/ 2147483647 h 32"/>
                <a:gd name="T22" fmla="*/ 2147483647 w 80"/>
                <a:gd name="T23" fmla="*/ 2147483647 h 32"/>
                <a:gd name="T24" fmla="*/ 2147483647 w 80"/>
                <a:gd name="T25" fmla="*/ 2147483647 h 32"/>
                <a:gd name="T26" fmla="*/ 2147483647 w 80"/>
                <a:gd name="T27" fmla="*/ 2147483647 h 32"/>
                <a:gd name="T28" fmla="*/ 2147483647 w 80"/>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32">
                  <a:moveTo>
                    <a:pt x="64" y="32"/>
                  </a:moveTo>
                  <a:lnTo>
                    <a:pt x="64" y="24"/>
                  </a:lnTo>
                  <a:lnTo>
                    <a:pt x="80" y="32"/>
                  </a:lnTo>
                  <a:lnTo>
                    <a:pt x="72" y="24"/>
                  </a:lnTo>
                  <a:lnTo>
                    <a:pt x="80" y="24"/>
                  </a:lnTo>
                  <a:lnTo>
                    <a:pt x="64" y="8"/>
                  </a:lnTo>
                  <a:lnTo>
                    <a:pt x="48" y="8"/>
                  </a:lnTo>
                  <a:lnTo>
                    <a:pt x="32" y="0"/>
                  </a:lnTo>
                  <a:lnTo>
                    <a:pt x="0" y="0"/>
                  </a:lnTo>
                  <a:lnTo>
                    <a:pt x="8" y="8"/>
                  </a:lnTo>
                  <a:lnTo>
                    <a:pt x="24" y="16"/>
                  </a:lnTo>
                  <a:lnTo>
                    <a:pt x="24" y="24"/>
                  </a:lnTo>
                  <a:lnTo>
                    <a:pt x="40" y="24"/>
                  </a:lnTo>
                  <a:lnTo>
                    <a:pt x="40" y="32"/>
                  </a:lnTo>
                  <a:lnTo>
                    <a:pt x="64" y="32"/>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4" name="Freeform 162"/>
            <p:cNvSpPr>
              <a:spLocks/>
            </p:cNvSpPr>
            <p:nvPr/>
          </p:nvSpPr>
          <p:spPr bwMode="auto">
            <a:xfrm>
              <a:off x="4587090" y="2855961"/>
              <a:ext cx="76362" cy="54277"/>
            </a:xfrm>
            <a:custGeom>
              <a:avLst/>
              <a:gdLst>
                <a:gd name="T0" fmla="*/ 2147483647 w 48"/>
                <a:gd name="T1" fmla="*/ 2147483647 h 32"/>
                <a:gd name="T2" fmla="*/ 2147483647 w 48"/>
                <a:gd name="T3" fmla="*/ 2147483647 h 32"/>
                <a:gd name="T4" fmla="*/ 0 w 48"/>
                <a:gd name="T5" fmla="*/ 0 h 32"/>
                <a:gd name="T6" fmla="*/ 2147483647 w 48"/>
                <a:gd name="T7" fmla="*/ 0 h 32"/>
                <a:gd name="T8" fmla="*/ 2147483647 w 48"/>
                <a:gd name="T9" fmla="*/ 2147483647 h 32"/>
                <a:gd name="T10" fmla="*/ 2147483647 w 48"/>
                <a:gd name="T11" fmla="*/ 2147483647 h 32"/>
                <a:gd name="T12" fmla="*/ 2147483647 w 48"/>
                <a:gd name="T13" fmla="*/ 2147483647 h 32"/>
                <a:gd name="T14" fmla="*/ 2147483647 w 48"/>
                <a:gd name="T15" fmla="*/ 2147483647 h 32"/>
                <a:gd name="T16" fmla="*/ 2147483647 w 48"/>
                <a:gd name="T17" fmla="*/ 2147483647 h 32"/>
                <a:gd name="T18" fmla="*/ 2147483647 w 48"/>
                <a:gd name="T19" fmla="*/ 2147483647 h 32"/>
                <a:gd name="T20" fmla="*/ 2147483647 w 48"/>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 h="32">
                  <a:moveTo>
                    <a:pt x="24" y="16"/>
                  </a:moveTo>
                  <a:lnTo>
                    <a:pt x="8" y="16"/>
                  </a:lnTo>
                  <a:lnTo>
                    <a:pt x="0" y="0"/>
                  </a:lnTo>
                  <a:lnTo>
                    <a:pt x="24" y="0"/>
                  </a:lnTo>
                  <a:lnTo>
                    <a:pt x="32" y="8"/>
                  </a:lnTo>
                  <a:lnTo>
                    <a:pt x="32" y="16"/>
                  </a:lnTo>
                  <a:lnTo>
                    <a:pt x="40" y="16"/>
                  </a:lnTo>
                  <a:lnTo>
                    <a:pt x="48" y="32"/>
                  </a:lnTo>
                  <a:lnTo>
                    <a:pt x="40" y="32"/>
                  </a:lnTo>
                  <a:lnTo>
                    <a:pt x="32" y="24"/>
                  </a:lnTo>
                  <a:lnTo>
                    <a:pt x="24"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5" name="Freeform 163"/>
            <p:cNvSpPr>
              <a:spLocks/>
            </p:cNvSpPr>
            <p:nvPr/>
          </p:nvSpPr>
          <p:spPr bwMode="auto">
            <a:xfrm>
              <a:off x="4625271" y="2883100"/>
              <a:ext cx="25454" cy="27138"/>
            </a:xfrm>
            <a:custGeom>
              <a:avLst/>
              <a:gdLst>
                <a:gd name="T0" fmla="*/ 2147483647 w 16"/>
                <a:gd name="T1" fmla="*/ 2147483647 h 16"/>
                <a:gd name="T2" fmla="*/ 2147483647 w 16"/>
                <a:gd name="T3" fmla="*/ 2147483647 h 16"/>
                <a:gd name="T4" fmla="*/ 0 w 16"/>
                <a:gd name="T5" fmla="*/ 0 h 16"/>
                <a:gd name="T6" fmla="*/ 2147483647 w 16"/>
                <a:gd name="T7" fmla="*/ 2147483647 h 16"/>
                <a:gd name="T8" fmla="*/ 2147483647 w 16"/>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6">
                  <a:moveTo>
                    <a:pt x="16" y="16"/>
                  </a:moveTo>
                  <a:lnTo>
                    <a:pt x="8" y="16"/>
                  </a:lnTo>
                  <a:lnTo>
                    <a:pt x="0" y="0"/>
                  </a:lnTo>
                  <a:lnTo>
                    <a:pt x="8" y="8"/>
                  </a:lnTo>
                  <a:lnTo>
                    <a:pt x="16"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6" name="Freeform 164"/>
            <p:cNvSpPr>
              <a:spLocks/>
            </p:cNvSpPr>
            <p:nvPr/>
          </p:nvSpPr>
          <p:spPr bwMode="auto">
            <a:xfrm>
              <a:off x="4625271" y="2842392"/>
              <a:ext cx="101816" cy="81415"/>
            </a:xfrm>
            <a:custGeom>
              <a:avLst/>
              <a:gdLst>
                <a:gd name="T0" fmla="*/ 2147483647 w 64"/>
                <a:gd name="T1" fmla="*/ 0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2147483647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0 h 48"/>
                <a:gd name="T30" fmla="*/ 2147483647 w 64"/>
                <a:gd name="T31" fmla="*/ 2147483647 h 48"/>
                <a:gd name="T32" fmla="*/ 2147483647 w 64"/>
                <a:gd name="T33" fmla="*/ 0 h 48"/>
                <a:gd name="T34" fmla="*/ 2147483647 w 64"/>
                <a:gd name="T35" fmla="*/ 0 h 48"/>
                <a:gd name="T36" fmla="*/ 2147483647 w 64"/>
                <a:gd name="T37" fmla="*/ 2147483647 h 48"/>
                <a:gd name="T38" fmla="*/ 2147483647 w 64"/>
                <a:gd name="T39" fmla="*/ 2147483647 h 48"/>
                <a:gd name="T40" fmla="*/ 2147483647 w 64"/>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48">
                  <a:moveTo>
                    <a:pt x="40" y="0"/>
                  </a:moveTo>
                  <a:lnTo>
                    <a:pt x="48" y="8"/>
                  </a:lnTo>
                  <a:lnTo>
                    <a:pt x="64" y="16"/>
                  </a:lnTo>
                  <a:lnTo>
                    <a:pt x="56" y="24"/>
                  </a:lnTo>
                  <a:lnTo>
                    <a:pt x="56" y="40"/>
                  </a:lnTo>
                  <a:lnTo>
                    <a:pt x="48" y="40"/>
                  </a:lnTo>
                  <a:lnTo>
                    <a:pt x="56" y="48"/>
                  </a:lnTo>
                  <a:lnTo>
                    <a:pt x="40" y="40"/>
                  </a:lnTo>
                  <a:lnTo>
                    <a:pt x="40" y="32"/>
                  </a:lnTo>
                  <a:lnTo>
                    <a:pt x="24" y="40"/>
                  </a:lnTo>
                  <a:lnTo>
                    <a:pt x="16" y="24"/>
                  </a:lnTo>
                  <a:lnTo>
                    <a:pt x="8" y="24"/>
                  </a:lnTo>
                  <a:lnTo>
                    <a:pt x="8" y="16"/>
                  </a:lnTo>
                  <a:lnTo>
                    <a:pt x="0" y="8"/>
                  </a:lnTo>
                  <a:lnTo>
                    <a:pt x="0" y="0"/>
                  </a:lnTo>
                  <a:lnTo>
                    <a:pt x="16" y="8"/>
                  </a:lnTo>
                  <a:lnTo>
                    <a:pt x="8" y="0"/>
                  </a:lnTo>
                  <a:lnTo>
                    <a:pt x="16" y="0"/>
                  </a:lnTo>
                  <a:lnTo>
                    <a:pt x="24" y="8"/>
                  </a:lnTo>
                  <a:lnTo>
                    <a:pt x="32" y="8"/>
                  </a:lnTo>
                  <a:lnTo>
                    <a:pt x="4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7" name="Freeform 165"/>
            <p:cNvSpPr>
              <a:spLocks/>
            </p:cNvSpPr>
            <p:nvPr/>
          </p:nvSpPr>
          <p:spPr bwMode="auto">
            <a:xfrm>
              <a:off x="2258429" y="4157214"/>
              <a:ext cx="267230" cy="339304"/>
            </a:xfrm>
            <a:custGeom>
              <a:avLst/>
              <a:gdLst>
                <a:gd name="T0" fmla="*/ 0 w 168"/>
                <a:gd name="T1" fmla="*/ 2147483647 h 200"/>
                <a:gd name="T2" fmla="*/ 2147483647 w 168"/>
                <a:gd name="T3" fmla="*/ 2147483647 h 200"/>
                <a:gd name="T4" fmla="*/ 2147483647 w 168"/>
                <a:gd name="T5" fmla="*/ 0 h 200"/>
                <a:gd name="T6" fmla="*/ 2147483647 w 168"/>
                <a:gd name="T7" fmla="*/ 0 h 200"/>
                <a:gd name="T8" fmla="*/ 2147483647 w 168"/>
                <a:gd name="T9" fmla="*/ 2147483647 h 200"/>
                <a:gd name="T10" fmla="*/ 2147483647 w 168"/>
                <a:gd name="T11" fmla="*/ 2147483647 h 200"/>
                <a:gd name="T12" fmla="*/ 2147483647 w 168"/>
                <a:gd name="T13" fmla="*/ 2147483647 h 200"/>
                <a:gd name="T14" fmla="*/ 2147483647 w 168"/>
                <a:gd name="T15" fmla="*/ 2147483647 h 200"/>
                <a:gd name="T16" fmla="*/ 2147483647 w 168"/>
                <a:gd name="T17" fmla="*/ 2147483647 h 200"/>
                <a:gd name="T18" fmla="*/ 2147483647 w 168"/>
                <a:gd name="T19" fmla="*/ 2147483647 h 200"/>
                <a:gd name="T20" fmla="*/ 2147483647 w 168"/>
                <a:gd name="T21" fmla="*/ 2147483647 h 200"/>
                <a:gd name="T22" fmla="*/ 2147483647 w 168"/>
                <a:gd name="T23" fmla="*/ 2147483647 h 200"/>
                <a:gd name="T24" fmla="*/ 2147483647 w 168"/>
                <a:gd name="T25" fmla="*/ 2147483647 h 200"/>
                <a:gd name="T26" fmla="*/ 2147483647 w 168"/>
                <a:gd name="T27" fmla="*/ 2147483647 h 200"/>
                <a:gd name="T28" fmla="*/ 2147483647 w 168"/>
                <a:gd name="T29" fmla="*/ 2147483647 h 200"/>
                <a:gd name="T30" fmla="*/ 2147483647 w 168"/>
                <a:gd name="T31" fmla="*/ 2147483647 h 200"/>
                <a:gd name="T32" fmla="*/ 2147483647 w 168"/>
                <a:gd name="T33" fmla="*/ 2147483647 h 200"/>
                <a:gd name="T34" fmla="*/ 2147483647 w 168"/>
                <a:gd name="T35" fmla="*/ 2147483647 h 200"/>
                <a:gd name="T36" fmla="*/ 2147483647 w 168"/>
                <a:gd name="T37" fmla="*/ 2147483647 h 200"/>
                <a:gd name="T38" fmla="*/ 2147483647 w 168"/>
                <a:gd name="T39" fmla="*/ 2147483647 h 200"/>
                <a:gd name="T40" fmla="*/ 2147483647 w 168"/>
                <a:gd name="T41" fmla="*/ 2147483647 h 200"/>
                <a:gd name="T42" fmla="*/ 2147483647 w 168"/>
                <a:gd name="T43" fmla="*/ 2147483647 h 200"/>
                <a:gd name="T44" fmla="*/ 2147483647 w 168"/>
                <a:gd name="T45" fmla="*/ 2147483647 h 200"/>
                <a:gd name="T46" fmla="*/ 2147483647 w 168"/>
                <a:gd name="T47" fmla="*/ 2147483647 h 200"/>
                <a:gd name="T48" fmla="*/ 2147483647 w 168"/>
                <a:gd name="T49" fmla="*/ 2147483647 h 200"/>
                <a:gd name="T50" fmla="*/ 2147483647 w 168"/>
                <a:gd name="T51" fmla="*/ 2147483647 h 200"/>
                <a:gd name="T52" fmla="*/ 2147483647 w 168"/>
                <a:gd name="T53" fmla="*/ 2147483647 h 200"/>
                <a:gd name="T54" fmla="*/ 0 w 168"/>
                <a:gd name="T55" fmla="*/ 2147483647 h 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68" h="200">
                  <a:moveTo>
                    <a:pt x="0" y="16"/>
                  </a:moveTo>
                  <a:lnTo>
                    <a:pt x="16" y="24"/>
                  </a:lnTo>
                  <a:lnTo>
                    <a:pt x="32" y="0"/>
                  </a:lnTo>
                  <a:lnTo>
                    <a:pt x="56" y="0"/>
                  </a:lnTo>
                  <a:lnTo>
                    <a:pt x="56" y="24"/>
                  </a:lnTo>
                  <a:lnTo>
                    <a:pt x="64" y="40"/>
                  </a:lnTo>
                  <a:lnTo>
                    <a:pt x="120" y="64"/>
                  </a:lnTo>
                  <a:lnTo>
                    <a:pt x="128" y="80"/>
                  </a:lnTo>
                  <a:lnTo>
                    <a:pt x="128" y="88"/>
                  </a:lnTo>
                  <a:lnTo>
                    <a:pt x="128" y="96"/>
                  </a:lnTo>
                  <a:lnTo>
                    <a:pt x="152" y="104"/>
                  </a:lnTo>
                  <a:lnTo>
                    <a:pt x="152" y="112"/>
                  </a:lnTo>
                  <a:lnTo>
                    <a:pt x="168" y="128"/>
                  </a:lnTo>
                  <a:lnTo>
                    <a:pt x="160" y="160"/>
                  </a:lnTo>
                  <a:lnTo>
                    <a:pt x="152" y="144"/>
                  </a:lnTo>
                  <a:lnTo>
                    <a:pt x="112" y="152"/>
                  </a:lnTo>
                  <a:lnTo>
                    <a:pt x="104" y="192"/>
                  </a:lnTo>
                  <a:lnTo>
                    <a:pt x="88" y="192"/>
                  </a:lnTo>
                  <a:lnTo>
                    <a:pt x="64" y="184"/>
                  </a:lnTo>
                  <a:lnTo>
                    <a:pt x="48" y="200"/>
                  </a:lnTo>
                  <a:lnTo>
                    <a:pt x="40" y="200"/>
                  </a:lnTo>
                  <a:lnTo>
                    <a:pt x="24" y="160"/>
                  </a:lnTo>
                  <a:lnTo>
                    <a:pt x="24" y="144"/>
                  </a:lnTo>
                  <a:lnTo>
                    <a:pt x="8" y="120"/>
                  </a:lnTo>
                  <a:lnTo>
                    <a:pt x="16" y="104"/>
                  </a:lnTo>
                  <a:lnTo>
                    <a:pt x="8" y="96"/>
                  </a:lnTo>
                  <a:lnTo>
                    <a:pt x="8" y="4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8" name="Freeform 166"/>
            <p:cNvSpPr>
              <a:spLocks/>
            </p:cNvSpPr>
            <p:nvPr/>
          </p:nvSpPr>
          <p:spPr bwMode="auto">
            <a:xfrm>
              <a:off x="2424163" y="4400747"/>
              <a:ext cx="178581" cy="217538"/>
            </a:xfrm>
            <a:custGeom>
              <a:avLst/>
              <a:gdLst>
                <a:gd name="T0" fmla="*/ 2147483647 w 112"/>
                <a:gd name="T1" fmla="*/ 2147483647 h 128"/>
                <a:gd name="T2" fmla="*/ 2147483647 w 112"/>
                <a:gd name="T3" fmla="*/ 2147483647 h 128"/>
                <a:gd name="T4" fmla="*/ 2147483647 w 112"/>
                <a:gd name="T5" fmla="*/ 2147483647 h 128"/>
                <a:gd name="T6" fmla="*/ 2147483647 w 112"/>
                <a:gd name="T7" fmla="*/ 2147483647 h 128"/>
                <a:gd name="T8" fmla="*/ 2147483647 w 112"/>
                <a:gd name="T9" fmla="*/ 2147483647 h 128"/>
                <a:gd name="T10" fmla="*/ 2147483647 w 112"/>
                <a:gd name="T11" fmla="*/ 2147483647 h 128"/>
                <a:gd name="T12" fmla="*/ 2147483647 w 112"/>
                <a:gd name="T13" fmla="*/ 2147483647 h 128"/>
                <a:gd name="T14" fmla="*/ 2147483647 w 112"/>
                <a:gd name="T15" fmla="*/ 0 h 128"/>
                <a:gd name="T16" fmla="*/ 2147483647 w 112"/>
                <a:gd name="T17" fmla="*/ 2147483647 h 128"/>
                <a:gd name="T18" fmla="*/ 0 w 112"/>
                <a:gd name="T19" fmla="*/ 2147483647 h 128"/>
                <a:gd name="T20" fmla="*/ 2147483647 w 112"/>
                <a:gd name="T21" fmla="*/ 2147483647 h 128"/>
                <a:gd name="T22" fmla="*/ 2147483647 w 112"/>
                <a:gd name="T23" fmla="*/ 2147483647 h 128"/>
                <a:gd name="T24" fmla="*/ 2147483647 w 112"/>
                <a:gd name="T25" fmla="*/ 2147483647 h 128"/>
                <a:gd name="T26" fmla="*/ 2147483647 w 112"/>
                <a:gd name="T27" fmla="*/ 2147483647 h 128"/>
                <a:gd name="T28" fmla="*/ 2147483647 w 112"/>
                <a:gd name="T29" fmla="*/ 2147483647 h 128"/>
                <a:gd name="T30" fmla="*/ 2147483647 w 112"/>
                <a:gd name="T31" fmla="*/ 2147483647 h 128"/>
                <a:gd name="T32" fmla="*/ 2147483647 w 112"/>
                <a:gd name="T33" fmla="*/ 2147483647 h 128"/>
                <a:gd name="T34" fmla="*/ 2147483647 w 112"/>
                <a:gd name="T35" fmla="*/ 2147483647 h 128"/>
                <a:gd name="T36" fmla="*/ 2147483647 w 112"/>
                <a:gd name="T37" fmla="*/ 2147483647 h 1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2" h="128">
                  <a:moveTo>
                    <a:pt x="112" y="96"/>
                  </a:moveTo>
                  <a:lnTo>
                    <a:pt x="112" y="72"/>
                  </a:lnTo>
                  <a:lnTo>
                    <a:pt x="96" y="72"/>
                  </a:lnTo>
                  <a:lnTo>
                    <a:pt x="96" y="48"/>
                  </a:lnTo>
                  <a:lnTo>
                    <a:pt x="88" y="48"/>
                  </a:lnTo>
                  <a:lnTo>
                    <a:pt x="64" y="40"/>
                  </a:lnTo>
                  <a:lnTo>
                    <a:pt x="56" y="16"/>
                  </a:lnTo>
                  <a:lnTo>
                    <a:pt x="48" y="0"/>
                  </a:lnTo>
                  <a:lnTo>
                    <a:pt x="8" y="8"/>
                  </a:lnTo>
                  <a:lnTo>
                    <a:pt x="0" y="48"/>
                  </a:lnTo>
                  <a:lnTo>
                    <a:pt x="32" y="72"/>
                  </a:lnTo>
                  <a:lnTo>
                    <a:pt x="48" y="80"/>
                  </a:lnTo>
                  <a:lnTo>
                    <a:pt x="72" y="88"/>
                  </a:lnTo>
                  <a:lnTo>
                    <a:pt x="72" y="104"/>
                  </a:lnTo>
                  <a:lnTo>
                    <a:pt x="64" y="120"/>
                  </a:lnTo>
                  <a:lnTo>
                    <a:pt x="96" y="128"/>
                  </a:lnTo>
                  <a:lnTo>
                    <a:pt x="104" y="128"/>
                  </a:lnTo>
                  <a:lnTo>
                    <a:pt x="112" y="112"/>
                  </a:lnTo>
                  <a:lnTo>
                    <a:pt x="112" y="9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59" name="Freeform 167"/>
            <p:cNvSpPr>
              <a:spLocks/>
            </p:cNvSpPr>
            <p:nvPr/>
          </p:nvSpPr>
          <p:spPr bwMode="auto">
            <a:xfrm>
              <a:off x="2309819" y="4469155"/>
              <a:ext cx="317336" cy="773011"/>
            </a:xfrm>
            <a:custGeom>
              <a:avLst/>
              <a:gdLst>
                <a:gd name="T0" fmla="*/ 2147483647 w 200"/>
                <a:gd name="T1" fmla="*/ 2147483647 h 456"/>
                <a:gd name="T2" fmla="*/ 2147483647 w 200"/>
                <a:gd name="T3" fmla="*/ 2147483647 h 456"/>
                <a:gd name="T4" fmla="*/ 2147483647 w 200"/>
                <a:gd name="T5" fmla="*/ 2147483647 h 456"/>
                <a:gd name="T6" fmla="*/ 2147483647 w 200"/>
                <a:gd name="T7" fmla="*/ 2147483647 h 456"/>
                <a:gd name="T8" fmla="*/ 2147483647 w 200"/>
                <a:gd name="T9" fmla="*/ 2147483647 h 456"/>
                <a:gd name="T10" fmla="*/ 2147483647 w 200"/>
                <a:gd name="T11" fmla="*/ 2147483647 h 456"/>
                <a:gd name="T12" fmla="*/ 2147483647 w 200"/>
                <a:gd name="T13" fmla="*/ 2147483647 h 456"/>
                <a:gd name="T14" fmla="*/ 2147483647 w 200"/>
                <a:gd name="T15" fmla="*/ 2147483647 h 456"/>
                <a:gd name="T16" fmla="*/ 2147483647 w 200"/>
                <a:gd name="T17" fmla="*/ 2147483647 h 456"/>
                <a:gd name="T18" fmla="*/ 2147483647 w 200"/>
                <a:gd name="T19" fmla="*/ 2147483647 h 456"/>
                <a:gd name="T20" fmla="*/ 2147483647 w 200"/>
                <a:gd name="T21" fmla="*/ 2147483647 h 456"/>
                <a:gd name="T22" fmla="*/ 2147483647 w 200"/>
                <a:gd name="T23" fmla="*/ 2147483647 h 456"/>
                <a:gd name="T24" fmla="*/ 2147483647 w 200"/>
                <a:gd name="T25" fmla="*/ 2147483647 h 456"/>
                <a:gd name="T26" fmla="*/ 2147483647 w 200"/>
                <a:gd name="T27" fmla="*/ 2147483647 h 456"/>
                <a:gd name="T28" fmla="*/ 2147483647 w 200"/>
                <a:gd name="T29" fmla="*/ 2147483647 h 456"/>
                <a:gd name="T30" fmla="*/ 2147483647 w 200"/>
                <a:gd name="T31" fmla="*/ 2147483647 h 456"/>
                <a:gd name="T32" fmla="*/ 2147483647 w 200"/>
                <a:gd name="T33" fmla="*/ 2147483647 h 456"/>
                <a:gd name="T34" fmla="*/ 2147483647 w 200"/>
                <a:gd name="T35" fmla="*/ 2147483647 h 456"/>
                <a:gd name="T36" fmla="*/ 2147483647 w 200"/>
                <a:gd name="T37" fmla="*/ 2147483647 h 456"/>
                <a:gd name="T38" fmla="*/ 2147483647 w 200"/>
                <a:gd name="T39" fmla="*/ 2147483647 h 456"/>
                <a:gd name="T40" fmla="*/ 2147483647 w 200"/>
                <a:gd name="T41" fmla="*/ 2147483647 h 456"/>
                <a:gd name="T42" fmla="*/ 2147483647 w 200"/>
                <a:gd name="T43" fmla="*/ 2147483647 h 456"/>
                <a:gd name="T44" fmla="*/ 2147483647 w 200"/>
                <a:gd name="T45" fmla="*/ 2147483647 h 456"/>
                <a:gd name="T46" fmla="*/ 2147483647 w 200"/>
                <a:gd name="T47" fmla="*/ 2147483647 h 456"/>
                <a:gd name="T48" fmla="*/ 2147483647 w 200"/>
                <a:gd name="T49" fmla="*/ 2147483647 h 456"/>
                <a:gd name="T50" fmla="*/ 2147483647 w 200"/>
                <a:gd name="T51" fmla="*/ 2147483647 h 456"/>
                <a:gd name="T52" fmla="*/ 2147483647 w 200"/>
                <a:gd name="T53" fmla="*/ 2147483647 h 456"/>
                <a:gd name="T54" fmla="*/ 0 w 200"/>
                <a:gd name="T55" fmla="*/ 2147483647 h 456"/>
                <a:gd name="T56" fmla="*/ 2147483647 w 200"/>
                <a:gd name="T57" fmla="*/ 2147483647 h 456"/>
                <a:gd name="T58" fmla="*/ 2147483647 w 200"/>
                <a:gd name="T59" fmla="*/ 2147483647 h 456"/>
                <a:gd name="T60" fmla="*/ 2147483647 w 200"/>
                <a:gd name="T61" fmla="*/ 0 h 456"/>
                <a:gd name="T62" fmla="*/ 2147483647 w 200"/>
                <a:gd name="T63" fmla="*/ 2147483647 h 456"/>
                <a:gd name="T64" fmla="*/ 2147483647 w 200"/>
                <a:gd name="T65" fmla="*/ 2147483647 h 456"/>
                <a:gd name="T66" fmla="*/ 2147483647 w 200"/>
                <a:gd name="T67" fmla="*/ 2147483647 h 456"/>
                <a:gd name="T68" fmla="*/ 2147483647 w 200"/>
                <a:gd name="T69" fmla="*/ 2147483647 h 456"/>
                <a:gd name="T70" fmla="*/ 2147483647 w 200"/>
                <a:gd name="T71" fmla="*/ 2147483647 h 456"/>
                <a:gd name="T72" fmla="*/ 2147483647 w 200"/>
                <a:gd name="T73" fmla="*/ 2147483647 h 456"/>
                <a:gd name="T74" fmla="*/ 2147483647 w 200"/>
                <a:gd name="T75" fmla="*/ 2147483647 h 45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0" h="456">
                  <a:moveTo>
                    <a:pt x="160" y="128"/>
                  </a:moveTo>
                  <a:lnTo>
                    <a:pt x="160" y="184"/>
                  </a:lnTo>
                  <a:lnTo>
                    <a:pt x="160" y="192"/>
                  </a:lnTo>
                  <a:lnTo>
                    <a:pt x="184" y="208"/>
                  </a:lnTo>
                  <a:lnTo>
                    <a:pt x="176" y="216"/>
                  </a:lnTo>
                  <a:lnTo>
                    <a:pt x="192" y="224"/>
                  </a:lnTo>
                  <a:lnTo>
                    <a:pt x="192" y="232"/>
                  </a:lnTo>
                  <a:lnTo>
                    <a:pt x="184" y="248"/>
                  </a:lnTo>
                  <a:lnTo>
                    <a:pt x="152" y="256"/>
                  </a:lnTo>
                  <a:lnTo>
                    <a:pt x="136" y="264"/>
                  </a:lnTo>
                  <a:lnTo>
                    <a:pt x="128" y="256"/>
                  </a:lnTo>
                  <a:lnTo>
                    <a:pt x="136" y="272"/>
                  </a:lnTo>
                  <a:lnTo>
                    <a:pt x="136" y="288"/>
                  </a:lnTo>
                  <a:lnTo>
                    <a:pt x="120" y="296"/>
                  </a:lnTo>
                  <a:lnTo>
                    <a:pt x="104" y="288"/>
                  </a:lnTo>
                  <a:lnTo>
                    <a:pt x="112" y="304"/>
                  </a:lnTo>
                  <a:lnTo>
                    <a:pt x="120" y="312"/>
                  </a:lnTo>
                  <a:lnTo>
                    <a:pt x="128" y="304"/>
                  </a:lnTo>
                  <a:lnTo>
                    <a:pt x="136" y="312"/>
                  </a:lnTo>
                  <a:lnTo>
                    <a:pt x="136" y="320"/>
                  </a:lnTo>
                  <a:lnTo>
                    <a:pt x="128" y="320"/>
                  </a:lnTo>
                  <a:lnTo>
                    <a:pt x="120" y="312"/>
                  </a:lnTo>
                  <a:lnTo>
                    <a:pt x="120" y="320"/>
                  </a:lnTo>
                  <a:lnTo>
                    <a:pt x="128" y="320"/>
                  </a:lnTo>
                  <a:lnTo>
                    <a:pt x="120" y="328"/>
                  </a:lnTo>
                  <a:lnTo>
                    <a:pt x="120" y="344"/>
                  </a:lnTo>
                  <a:lnTo>
                    <a:pt x="120" y="352"/>
                  </a:lnTo>
                  <a:lnTo>
                    <a:pt x="104" y="352"/>
                  </a:lnTo>
                  <a:lnTo>
                    <a:pt x="104" y="368"/>
                  </a:lnTo>
                  <a:lnTo>
                    <a:pt x="104" y="376"/>
                  </a:lnTo>
                  <a:lnTo>
                    <a:pt x="120" y="384"/>
                  </a:lnTo>
                  <a:lnTo>
                    <a:pt x="128" y="384"/>
                  </a:lnTo>
                  <a:lnTo>
                    <a:pt x="136" y="392"/>
                  </a:lnTo>
                  <a:lnTo>
                    <a:pt x="120" y="408"/>
                  </a:lnTo>
                  <a:lnTo>
                    <a:pt x="120" y="424"/>
                  </a:lnTo>
                  <a:lnTo>
                    <a:pt x="112" y="432"/>
                  </a:lnTo>
                  <a:lnTo>
                    <a:pt x="112" y="440"/>
                  </a:lnTo>
                  <a:lnTo>
                    <a:pt x="136" y="456"/>
                  </a:lnTo>
                  <a:lnTo>
                    <a:pt x="120" y="456"/>
                  </a:lnTo>
                  <a:lnTo>
                    <a:pt x="88" y="456"/>
                  </a:lnTo>
                  <a:lnTo>
                    <a:pt x="72" y="432"/>
                  </a:lnTo>
                  <a:lnTo>
                    <a:pt x="64" y="432"/>
                  </a:lnTo>
                  <a:lnTo>
                    <a:pt x="56" y="424"/>
                  </a:lnTo>
                  <a:lnTo>
                    <a:pt x="56" y="376"/>
                  </a:lnTo>
                  <a:lnTo>
                    <a:pt x="48" y="344"/>
                  </a:lnTo>
                  <a:lnTo>
                    <a:pt x="48" y="352"/>
                  </a:lnTo>
                  <a:lnTo>
                    <a:pt x="40" y="344"/>
                  </a:lnTo>
                  <a:lnTo>
                    <a:pt x="32" y="320"/>
                  </a:lnTo>
                  <a:lnTo>
                    <a:pt x="32" y="304"/>
                  </a:lnTo>
                  <a:lnTo>
                    <a:pt x="24" y="296"/>
                  </a:lnTo>
                  <a:lnTo>
                    <a:pt x="24" y="256"/>
                  </a:lnTo>
                  <a:lnTo>
                    <a:pt x="8" y="232"/>
                  </a:lnTo>
                  <a:lnTo>
                    <a:pt x="16" y="216"/>
                  </a:lnTo>
                  <a:lnTo>
                    <a:pt x="8" y="208"/>
                  </a:lnTo>
                  <a:lnTo>
                    <a:pt x="16" y="184"/>
                  </a:lnTo>
                  <a:lnTo>
                    <a:pt x="0" y="144"/>
                  </a:lnTo>
                  <a:lnTo>
                    <a:pt x="0" y="96"/>
                  </a:lnTo>
                  <a:lnTo>
                    <a:pt x="8" y="72"/>
                  </a:lnTo>
                  <a:lnTo>
                    <a:pt x="0" y="40"/>
                  </a:lnTo>
                  <a:lnTo>
                    <a:pt x="16" y="32"/>
                  </a:lnTo>
                  <a:lnTo>
                    <a:pt x="16" y="16"/>
                  </a:lnTo>
                  <a:lnTo>
                    <a:pt x="32" y="0"/>
                  </a:lnTo>
                  <a:lnTo>
                    <a:pt x="56" y="8"/>
                  </a:lnTo>
                  <a:lnTo>
                    <a:pt x="72" y="8"/>
                  </a:lnTo>
                  <a:lnTo>
                    <a:pt x="104" y="32"/>
                  </a:lnTo>
                  <a:lnTo>
                    <a:pt x="120" y="40"/>
                  </a:lnTo>
                  <a:lnTo>
                    <a:pt x="144" y="48"/>
                  </a:lnTo>
                  <a:lnTo>
                    <a:pt x="144" y="64"/>
                  </a:lnTo>
                  <a:lnTo>
                    <a:pt x="136" y="80"/>
                  </a:lnTo>
                  <a:lnTo>
                    <a:pt x="168" y="88"/>
                  </a:lnTo>
                  <a:lnTo>
                    <a:pt x="176" y="88"/>
                  </a:lnTo>
                  <a:lnTo>
                    <a:pt x="184" y="72"/>
                  </a:lnTo>
                  <a:lnTo>
                    <a:pt x="184" y="56"/>
                  </a:lnTo>
                  <a:lnTo>
                    <a:pt x="192" y="56"/>
                  </a:lnTo>
                  <a:lnTo>
                    <a:pt x="200" y="80"/>
                  </a:lnTo>
                  <a:lnTo>
                    <a:pt x="192" y="88"/>
                  </a:lnTo>
                  <a:lnTo>
                    <a:pt x="160" y="12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0" name="Freeform 168"/>
            <p:cNvSpPr>
              <a:spLocks/>
            </p:cNvSpPr>
            <p:nvPr/>
          </p:nvSpPr>
          <p:spPr bwMode="auto">
            <a:xfrm>
              <a:off x="2424163" y="3696144"/>
              <a:ext cx="101496" cy="176493"/>
            </a:xfrm>
            <a:custGeom>
              <a:avLst/>
              <a:gdLst>
                <a:gd name="T0" fmla="*/ 2147483647 w 64"/>
                <a:gd name="T1" fmla="*/ 0 h 104"/>
                <a:gd name="T2" fmla="*/ 2147483647 w 64"/>
                <a:gd name="T3" fmla="*/ 2147483647 h 104"/>
                <a:gd name="T4" fmla="*/ 2147483647 w 64"/>
                <a:gd name="T5" fmla="*/ 2147483647 h 104"/>
                <a:gd name="T6" fmla="*/ 2147483647 w 64"/>
                <a:gd name="T7" fmla="*/ 2147483647 h 104"/>
                <a:gd name="T8" fmla="*/ 2147483647 w 64"/>
                <a:gd name="T9" fmla="*/ 2147483647 h 104"/>
                <a:gd name="T10" fmla="*/ 0 w 64"/>
                <a:gd name="T11" fmla="*/ 2147483647 h 104"/>
                <a:gd name="T12" fmla="*/ 2147483647 w 64"/>
                <a:gd name="T13" fmla="*/ 2147483647 h 104"/>
                <a:gd name="T14" fmla="*/ 2147483647 w 64"/>
                <a:gd name="T15" fmla="*/ 2147483647 h 104"/>
                <a:gd name="T16" fmla="*/ 2147483647 w 64"/>
                <a:gd name="T17" fmla="*/ 2147483647 h 104"/>
                <a:gd name="T18" fmla="*/ 2147483647 w 64"/>
                <a:gd name="T19" fmla="*/ 2147483647 h 104"/>
                <a:gd name="T20" fmla="*/ 2147483647 w 64"/>
                <a:gd name="T21" fmla="*/ 2147483647 h 104"/>
                <a:gd name="T22" fmla="*/ 2147483647 w 64"/>
                <a:gd name="T23" fmla="*/ 2147483647 h 104"/>
                <a:gd name="T24" fmla="*/ 2147483647 w 64"/>
                <a:gd name="T25" fmla="*/ 2147483647 h 104"/>
                <a:gd name="T26" fmla="*/ 2147483647 w 64"/>
                <a:gd name="T27" fmla="*/ 2147483647 h 104"/>
                <a:gd name="T28" fmla="*/ 2147483647 w 64"/>
                <a:gd name="T29" fmla="*/ 2147483647 h 104"/>
                <a:gd name="T30" fmla="*/ 2147483647 w 64"/>
                <a:gd name="T31" fmla="*/ 2147483647 h 104"/>
                <a:gd name="T32" fmla="*/ 2147483647 w 64"/>
                <a:gd name="T33" fmla="*/ 2147483647 h 104"/>
                <a:gd name="T34" fmla="*/ 2147483647 w 64"/>
                <a:gd name="T35" fmla="*/ 2147483647 h 104"/>
                <a:gd name="T36" fmla="*/ 2147483647 w 64"/>
                <a:gd name="T37" fmla="*/ 0 h 10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 h="104">
                  <a:moveTo>
                    <a:pt x="24" y="0"/>
                  </a:moveTo>
                  <a:lnTo>
                    <a:pt x="8" y="8"/>
                  </a:lnTo>
                  <a:lnTo>
                    <a:pt x="8" y="16"/>
                  </a:lnTo>
                  <a:lnTo>
                    <a:pt x="16" y="24"/>
                  </a:lnTo>
                  <a:lnTo>
                    <a:pt x="8" y="24"/>
                  </a:lnTo>
                  <a:lnTo>
                    <a:pt x="0" y="40"/>
                  </a:lnTo>
                  <a:lnTo>
                    <a:pt x="8" y="48"/>
                  </a:lnTo>
                  <a:lnTo>
                    <a:pt x="16" y="48"/>
                  </a:lnTo>
                  <a:lnTo>
                    <a:pt x="24" y="64"/>
                  </a:lnTo>
                  <a:lnTo>
                    <a:pt x="16" y="88"/>
                  </a:lnTo>
                  <a:lnTo>
                    <a:pt x="24" y="104"/>
                  </a:lnTo>
                  <a:lnTo>
                    <a:pt x="32" y="104"/>
                  </a:lnTo>
                  <a:lnTo>
                    <a:pt x="56" y="96"/>
                  </a:lnTo>
                  <a:lnTo>
                    <a:pt x="64" y="96"/>
                  </a:lnTo>
                  <a:lnTo>
                    <a:pt x="48" y="64"/>
                  </a:lnTo>
                  <a:lnTo>
                    <a:pt x="56" y="40"/>
                  </a:lnTo>
                  <a:lnTo>
                    <a:pt x="40" y="24"/>
                  </a:lnTo>
                  <a:lnTo>
                    <a:pt x="40" y="8"/>
                  </a:lnTo>
                  <a:lnTo>
                    <a:pt x="24"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1" name="Freeform 169"/>
            <p:cNvSpPr>
              <a:spLocks/>
            </p:cNvSpPr>
            <p:nvPr/>
          </p:nvSpPr>
          <p:spPr bwMode="auto">
            <a:xfrm>
              <a:off x="3620275" y="2503107"/>
              <a:ext cx="38543" cy="27363"/>
            </a:xfrm>
            <a:custGeom>
              <a:avLst/>
              <a:gdLst>
                <a:gd name="T0" fmla="*/ 2147483647 w 24"/>
                <a:gd name="T1" fmla="*/ 0 h 16"/>
                <a:gd name="T2" fmla="*/ 0 w 24"/>
                <a:gd name="T3" fmla="*/ 2147483647 h 16"/>
                <a:gd name="T4" fmla="*/ 2147483647 w 24"/>
                <a:gd name="T5" fmla="*/ 2147483647 h 16"/>
                <a:gd name="T6" fmla="*/ 2147483647 w 24"/>
                <a:gd name="T7" fmla="*/ 2147483647 h 16"/>
                <a:gd name="T8" fmla="*/ 2147483647 w 24"/>
                <a:gd name="T9" fmla="*/ 0 h 16"/>
                <a:gd name="T10" fmla="*/ 2147483647 w 24"/>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16">
                  <a:moveTo>
                    <a:pt x="8" y="0"/>
                  </a:moveTo>
                  <a:lnTo>
                    <a:pt x="0" y="8"/>
                  </a:lnTo>
                  <a:lnTo>
                    <a:pt x="8" y="16"/>
                  </a:lnTo>
                  <a:lnTo>
                    <a:pt x="24" y="16"/>
                  </a:lnTo>
                  <a:lnTo>
                    <a:pt x="24" y="0"/>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2" name="Freeform 170"/>
            <p:cNvSpPr>
              <a:spLocks/>
            </p:cNvSpPr>
            <p:nvPr/>
          </p:nvSpPr>
          <p:spPr bwMode="auto">
            <a:xfrm>
              <a:off x="3913201" y="2448380"/>
              <a:ext cx="50106" cy="68408"/>
            </a:xfrm>
            <a:custGeom>
              <a:avLst/>
              <a:gdLst>
                <a:gd name="T0" fmla="*/ 2147483647 w 32"/>
                <a:gd name="T1" fmla="*/ 2147483647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0 h 40"/>
                <a:gd name="T12" fmla="*/ 2147483647 w 32"/>
                <a:gd name="T13" fmla="*/ 2147483647 h 40"/>
                <a:gd name="T14" fmla="*/ 0 w 32"/>
                <a:gd name="T15" fmla="*/ 2147483647 h 40"/>
                <a:gd name="T16" fmla="*/ 0 w 32"/>
                <a:gd name="T17" fmla="*/ 2147483647 h 40"/>
                <a:gd name="T18" fmla="*/ 2147483647 w 32"/>
                <a:gd name="T19" fmla="*/ 2147483647 h 40"/>
                <a:gd name="T20" fmla="*/ 2147483647 w 32"/>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 h="40">
                  <a:moveTo>
                    <a:pt x="8" y="40"/>
                  </a:moveTo>
                  <a:lnTo>
                    <a:pt x="16" y="40"/>
                  </a:lnTo>
                  <a:lnTo>
                    <a:pt x="24" y="24"/>
                  </a:lnTo>
                  <a:lnTo>
                    <a:pt x="32" y="16"/>
                  </a:lnTo>
                  <a:lnTo>
                    <a:pt x="24" y="16"/>
                  </a:lnTo>
                  <a:lnTo>
                    <a:pt x="24" y="0"/>
                  </a:lnTo>
                  <a:lnTo>
                    <a:pt x="8" y="8"/>
                  </a:lnTo>
                  <a:lnTo>
                    <a:pt x="0" y="16"/>
                  </a:lnTo>
                  <a:lnTo>
                    <a:pt x="0" y="24"/>
                  </a:lnTo>
                  <a:lnTo>
                    <a:pt x="8" y="32"/>
                  </a:lnTo>
                  <a:lnTo>
                    <a:pt x="8" y="4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3" name="Freeform 171"/>
            <p:cNvSpPr>
              <a:spLocks/>
            </p:cNvSpPr>
            <p:nvPr/>
          </p:nvSpPr>
          <p:spPr bwMode="auto">
            <a:xfrm>
              <a:off x="3861809" y="2624873"/>
              <a:ext cx="12848" cy="13682"/>
            </a:xfrm>
            <a:custGeom>
              <a:avLst/>
              <a:gdLst>
                <a:gd name="T0" fmla="*/ 0 w 8"/>
                <a:gd name="T1" fmla="*/ 2147483647 h 8"/>
                <a:gd name="T2" fmla="*/ 2147483647 w 8"/>
                <a:gd name="T3" fmla="*/ 0 h 8"/>
                <a:gd name="T4" fmla="*/ 2147483647 w 8"/>
                <a:gd name="T5" fmla="*/ 2147483647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0"/>
                  </a:lnTo>
                  <a:lnTo>
                    <a:pt x="8" y="8"/>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4" name="Freeform 172"/>
            <p:cNvSpPr>
              <a:spLocks/>
            </p:cNvSpPr>
            <p:nvPr/>
          </p:nvSpPr>
          <p:spPr bwMode="auto">
            <a:xfrm>
              <a:off x="3861809" y="2624873"/>
              <a:ext cx="12848" cy="13682"/>
            </a:xfrm>
            <a:custGeom>
              <a:avLst/>
              <a:gdLst>
                <a:gd name="T0" fmla="*/ 0 w 8"/>
                <a:gd name="T1" fmla="*/ 2147483647 h 8"/>
                <a:gd name="T2" fmla="*/ 2147483647 w 8"/>
                <a:gd name="T3" fmla="*/ 0 h 8"/>
                <a:gd name="T4" fmla="*/ 2147483647 w 8"/>
                <a:gd name="T5" fmla="*/ 2147483647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0"/>
                  </a:lnTo>
                  <a:lnTo>
                    <a:pt x="8" y="8"/>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5" name="Freeform 173"/>
            <p:cNvSpPr>
              <a:spLocks/>
            </p:cNvSpPr>
            <p:nvPr/>
          </p:nvSpPr>
          <p:spPr bwMode="auto">
            <a:xfrm>
              <a:off x="3938896" y="2652236"/>
              <a:ext cx="138754" cy="68408"/>
            </a:xfrm>
            <a:custGeom>
              <a:avLst/>
              <a:gdLst>
                <a:gd name="T0" fmla="*/ 0 w 88"/>
                <a:gd name="T1" fmla="*/ 2147483647 h 40"/>
                <a:gd name="T2" fmla="*/ 0 w 88"/>
                <a:gd name="T3" fmla="*/ 2147483647 h 40"/>
                <a:gd name="T4" fmla="*/ 2147483647 w 88"/>
                <a:gd name="T5" fmla="*/ 2147483647 h 40"/>
                <a:gd name="T6" fmla="*/ 2147483647 w 88"/>
                <a:gd name="T7" fmla="*/ 2147483647 h 40"/>
                <a:gd name="T8" fmla="*/ 2147483647 w 88"/>
                <a:gd name="T9" fmla="*/ 2147483647 h 40"/>
                <a:gd name="T10" fmla="*/ 2147483647 w 88"/>
                <a:gd name="T11" fmla="*/ 2147483647 h 40"/>
                <a:gd name="T12" fmla="*/ 2147483647 w 88"/>
                <a:gd name="T13" fmla="*/ 2147483647 h 40"/>
                <a:gd name="T14" fmla="*/ 2147483647 w 88"/>
                <a:gd name="T15" fmla="*/ 2147483647 h 40"/>
                <a:gd name="T16" fmla="*/ 2147483647 w 88"/>
                <a:gd name="T17" fmla="*/ 2147483647 h 40"/>
                <a:gd name="T18" fmla="*/ 2147483647 w 88"/>
                <a:gd name="T19" fmla="*/ 0 h 40"/>
                <a:gd name="T20" fmla="*/ 2147483647 w 88"/>
                <a:gd name="T21" fmla="*/ 2147483647 h 40"/>
                <a:gd name="T22" fmla="*/ 2147483647 w 88"/>
                <a:gd name="T23" fmla="*/ 2147483647 h 40"/>
                <a:gd name="T24" fmla="*/ 2147483647 w 88"/>
                <a:gd name="T25" fmla="*/ 2147483647 h 40"/>
                <a:gd name="T26" fmla="*/ 2147483647 w 88"/>
                <a:gd name="T27" fmla="*/ 2147483647 h 40"/>
                <a:gd name="T28" fmla="*/ 0 w 88"/>
                <a:gd name="T29" fmla="*/ 2147483647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8" h="40">
                  <a:moveTo>
                    <a:pt x="0" y="24"/>
                  </a:moveTo>
                  <a:lnTo>
                    <a:pt x="0" y="32"/>
                  </a:lnTo>
                  <a:lnTo>
                    <a:pt x="8" y="32"/>
                  </a:lnTo>
                  <a:lnTo>
                    <a:pt x="24" y="32"/>
                  </a:lnTo>
                  <a:lnTo>
                    <a:pt x="32" y="32"/>
                  </a:lnTo>
                  <a:lnTo>
                    <a:pt x="48" y="40"/>
                  </a:lnTo>
                  <a:lnTo>
                    <a:pt x="72" y="32"/>
                  </a:lnTo>
                  <a:lnTo>
                    <a:pt x="88" y="16"/>
                  </a:lnTo>
                  <a:lnTo>
                    <a:pt x="80" y="8"/>
                  </a:lnTo>
                  <a:lnTo>
                    <a:pt x="64" y="0"/>
                  </a:lnTo>
                  <a:lnTo>
                    <a:pt x="56" y="8"/>
                  </a:lnTo>
                  <a:lnTo>
                    <a:pt x="48" y="8"/>
                  </a:lnTo>
                  <a:lnTo>
                    <a:pt x="32" y="16"/>
                  </a:lnTo>
                  <a:lnTo>
                    <a:pt x="40" y="24"/>
                  </a:lnTo>
                  <a:lnTo>
                    <a:pt x="0"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6" name="Freeform 174"/>
            <p:cNvSpPr>
              <a:spLocks/>
            </p:cNvSpPr>
            <p:nvPr/>
          </p:nvSpPr>
          <p:spPr bwMode="auto">
            <a:xfrm>
              <a:off x="3861809" y="2693281"/>
              <a:ext cx="88648" cy="39677"/>
            </a:xfrm>
            <a:custGeom>
              <a:avLst/>
              <a:gdLst>
                <a:gd name="T0" fmla="*/ 2147483647 w 56"/>
                <a:gd name="T1" fmla="*/ 2147483647 h 24"/>
                <a:gd name="T2" fmla="*/ 2147483647 w 56"/>
                <a:gd name="T3" fmla="*/ 2147483647 h 24"/>
                <a:gd name="T4" fmla="*/ 2147483647 w 56"/>
                <a:gd name="T5" fmla="*/ 2147483647 h 24"/>
                <a:gd name="T6" fmla="*/ 0 w 56"/>
                <a:gd name="T7" fmla="*/ 2147483647 h 24"/>
                <a:gd name="T8" fmla="*/ 2147483647 w 56"/>
                <a:gd name="T9" fmla="*/ 0 h 24"/>
                <a:gd name="T10" fmla="*/ 2147483647 w 56"/>
                <a:gd name="T11" fmla="*/ 0 h 24"/>
                <a:gd name="T12" fmla="*/ 2147483647 w 56"/>
                <a:gd name="T13" fmla="*/ 0 h 24"/>
                <a:gd name="T14" fmla="*/ 2147483647 w 56"/>
                <a:gd name="T15" fmla="*/ 2147483647 h 24"/>
                <a:gd name="T16" fmla="*/ 2147483647 w 56"/>
                <a:gd name="T17" fmla="*/ 2147483647 h 24"/>
                <a:gd name="T18" fmla="*/ 2147483647 w 56"/>
                <a:gd name="T19" fmla="*/ 2147483647 h 24"/>
                <a:gd name="T20" fmla="*/ 2147483647 w 56"/>
                <a:gd name="T21" fmla="*/ 2147483647 h 24"/>
                <a:gd name="T22" fmla="*/ 2147483647 w 56"/>
                <a:gd name="T23" fmla="*/ 2147483647 h 24"/>
                <a:gd name="T24" fmla="*/ 2147483647 w 56"/>
                <a:gd name="T25" fmla="*/ 2147483647 h 24"/>
                <a:gd name="T26" fmla="*/ 2147483647 w 56"/>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 h="24">
                  <a:moveTo>
                    <a:pt x="16" y="24"/>
                  </a:moveTo>
                  <a:lnTo>
                    <a:pt x="8" y="16"/>
                  </a:lnTo>
                  <a:lnTo>
                    <a:pt x="8" y="24"/>
                  </a:lnTo>
                  <a:lnTo>
                    <a:pt x="0" y="16"/>
                  </a:lnTo>
                  <a:lnTo>
                    <a:pt x="16" y="0"/>
                  </a:lnTo>
                  <a:lnTo>
                    <a:pt x="24" y="0"/>
                  </a:lnTo>
                  <a:lnTo>
                    <a:pt x="48" y="0"/>
                  </a:lnTo>
                  <a:lnTo>
                    <a:pt x="48" y="8"/>
                  </a:lnTo>
                  <a:lnTo>
                    <a:pt x="56" y="8"/>
                  </a:lnTo>
                  <a:lnTo>
                    <a:pt x="48" y="16"/>
                  </a:lnTo>
                  <a:lnTo>
                    <a:pt x="40" y="16"/>
                  </a:lnTo>
                  <a:lnTo>
                    <a:pt x="40" y="24"/>
                  </a:lnTo>
                  <a:lnTo>
                    <a:pt x="32" y="16"/>
                  </a:lnTo>
                  <a:lnTo>
                    <a:pt x="16"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7" name="Freeform 175"/>
            <p:cNvSpPr>
              <a:spLocks/>
            </p:cNvSpPr>
            <p:nvPr/>
          </p:nvSpPr>
          <p:spPr bwMode="auto">
            <a:xfrm>
              <a:off x="4129040" y="2815047"/>
              <a:ext cx="25695" cy="80722"/>
            </a:xfrm>
            <a:custGeom>
              <a:avLst/>
              <a:gdLst>
                <a:gd name="T0" fmla="*/ 2147483647 w 16"/>
                <a:gd name="T1" fmla="*/ 2147483647 h 48"/>
                <a:gd name="T2" fmla="*/ 2147483647 w 16"/>
                <a:gd name="T3" fmla="*/ 2147483647 h 48"/>
                <a:gd name="T4" fmla="*/ 2147483647 w 16"/>
                <a:gd name="T5" fmla="*/ 2147483647 h 48"/>
                <a:gd name="T6" fmla="*/ 0 w 16"/>
                <a:gd name="T7" fmla="*/ 2147483647 h 48"/>
                <a:gd name="T8" fmla="*/ 0 w 16"/>
                <a:gd name="T9" fmla="*/ 2147483647 h 48"/>
                <a:gd name="T10" fmla="*/ 0 w 16"/>
                <a:gd name="T11" fmla="*/ 0 h 48"/>
                <a:gd name="T12" fmla="*/ 2147483647 w 16"/>
                <a:gd name="T13" fmla="*/ 0 h 48"/>
                <a:gd name="T14" fmla="*/ 2147483647 w 16"/>
                <a:gd name="T15" fmla="*/ 2147483647 h 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48">
                  <a:moveTo>
                    <a:pt x="8" y="16"/>
                  </a:moveTo>
                  <a:lnTo>
                    <a:pt x="16" y="32"/>
                  </a:lnTo>
                  <a:lnTo>
                    <a:pt x="8" y="48"/>
                  </a:lnTo>
                  <a:lnTo>
                    <a:pt x="0" y="40"/>
                  </a:lnTo>
                  <a:lnTo>
                    <a:pt x="0" y="16"/>
                  </a:lnTo>
                  <a:lnTo>
                    <a:pt x="0" y="0"/>
                  </a:lnTo>
                  <a:lnTo>
                    <a:pt x="8" y="0"/>
                  </a:lnTo>
                  <a:lnTo>
                    <a:pt x="8"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8" name="Freeform 176"/>
            <p:cNvSpPr>
              <a:spLocks/>
            </p:cNvSpPr>
            <p:nvPr/>
          </p:nvSpPr>
          <p:spPr bwMode="auto">
            <a:xfrm>
              <a:off x="4053239" y="2665918"/>
              <a:ext cx="127191" cy="67040"/>
            </a:xfrm>
            <a:custGeom>
              <a:avLst/>
              <a:gdLst>
                <a:gd name="T0" fmla="*/ 2147483647 w 80"/>
                <a:gd name="T1" fmla="*/ 2147483647 h 40"/>
                <a:gd name="T2" fmla="*/ 2147483647 w 80"/>
                <a:gd name="T3" fmla="*/ 2147483647 h 40"/>
                <a:gd name="T4" fmla="*/ 2147483647 w 80"/>
                <a:gd name="T5" fmla="*/ 2147483647 h 40"/>
                <a:gd name="T6" fmla="*/ 2147483647 w 80"/>
                <a:gd name="T7" fmla="*/ 2147483647 h 40"/>
                <a:gd name="T8" fmla="*/ 2147483647 w 80"/>
                <a:gd name="T9" fmla="*/ 2147483647 h 40"/>
                <a:gd name="T10" fmla="*/ 2147483647 w 80"/>
                <a:gd name="T11" fmla="*/ 2147483647 h 40"/>
                <a:gd name="T12" fmla="*/ 2147483647 w 80"/>
                <a:gd name="T13" fmla="*/ 2147483647 h 40"/>
                <a:gd name="T14" fmla="*/ 2147483647 w 80"/>
                <a:gd name="T15" fmla="*/ 0 h 40"/>
                <a:gd name="T16" fmla="*/ 2147483647 w 80"/>
                <a:gd name="T17" fmla="*/ 0 h 40"/>
                <a:gd name="T18" fmla="*/ 2147483647 w 80"/>
                <a:gd name="T19" fmla="*/ 2147483647 h 40"/>
                <a:gd name="T20" fmla="*/ 2147483647 w 80"/>
                <a:gd name="T21" fmla="*/ 2147483647 h 40"/>
                <a:gd name="T22" fmla="*/ 0 w 80"/>
                <a:gd name="T23" fmla="*/ 2147483647 h 40"/>
                <a:gd name="T24" fmla="*/ 2147483647 w 80"/>
                <a:gd name="T25" fmla="*/ 2147483647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0" h="40">
                  <a:moveTo>
                    <a:pt x="8" y="32"/>
                  </a:moveTo>
                  <a:lnTo>
                    <a:pt x="24" y="40"/>
                  </a:lnTo>
                  <a:lnTo>
                    <a:pt x="56" y="40"/>
                  </a:lnTo>
                  <a:lnTo>
                    <a:pt x="64" y="32"/>
                  </a:lnTo>
                  <a:lnTo>
                    <a:pt x="72" y="16"/>
                  </a:lnTo>
                  <a:lnTo>
                    <a:pt x="80" y="8"/>
                  </a:lnTo>
                  <a:lnTo>
                    <a:pt x="72" y="8"/>
                  </a:lnTo>
                  <a:lnTo>
                    <a:pt x="72" y="0"/>
                  </a:lnTo>
                  <a:lnTo>
                    <a:pt x="56" y="0"/>
                  </a:lnTo>
                  <a:lnTo>
                    <a:pt x="32" y="16"/>
                  </a:lnTo>
                  <a:lnTo>
                    <a:pt x="16" y="8"/>
                  </a:lnTo>
                  <a:lnTo>
                    <a:pt x="0" y="24"/>
                  </a:lnTo>
                  <a:lnTo>
                    <a:pt x="8"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69" name="Freeform 177"/>
            <p:cNvSpPr>
              <a:spLocks/>
            </p:cNvSpPr>
            <p:nvPr/>
          </p:nvSpPr>
          <p:spPr bwMode="auto">
            <a:xfrm>
              <a:off x="4689195" y="3140670"/>
              <a:ext cx="38543" cy="39677"/>
            </a:xfrm>
            <a:custGeom>
              <a:avLst/>
              <a:gdLst>
                <a:gd name="T0" fmla="*/ 0 w 24"/>
                <a:gd name="T1" fmla="*/ 2147483647 h 24"/>
                <a:gd name="T2" fmla="*/ 2147483647 w 24"/>
                <a:gd name="T3" fmla="*/ 0 h 24"/>
                <a:gd name="T4" fmla="*/ 2147483647 w 24"/>
                <a:gd name="T5" fmla="*/ 0 h 24"/>
                <a:gd name="T6" fmla="*/ 2147483647 w 24"/>
                <a:gd name="T7" fmla="*/ 2147483647 h 24"/>
                <a:gd name="T8" fmla="*/ 2147483647 w 24"/>
                <a:gd name="T9" fmla="*/ 2147483647 h 24"/>
                <a:gd name="T10" fmla="*/ 2147483647 w 24"/>
                <a:gd name="T11" fmla="*/ 2147483647 h 24"/>
                <a:gd name="T12" fmla="*/ 0 w 24"/>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24">
                  <a:moveTo>
                    <a:pt x="0" y="16"/>
                  </a:moveTo>
                  <a:lnTo>
                    <a:pt x="8" y="0"/>
                  </a:lnTo>
                  <a:lnTo>
                    <a:pt x="24" y="0"/>
                  </a:lnTo>
                  <a:lnTo>
                    <a:pt x="24" y="8"/>
                  </a:lnTo>
                  <a:lnTo>
                    <a:pt x="16" y="8"/>
                  </a:lnTo>
                  <a:lnTo>
                    <a:pt x="24" y="24"/>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0" name="Freeform 178"/>
            <p:cNvSpPr>
              <a:spLocks/>
            </p:cNvSpPr>
            <p:nvPr/>
          </p:nvSpPr>
          <p:spPr bwMode="auto">
            <a:xfrm>
              <a:off x="4650653" y="3154352"/>
              <a:ext cx="38543" cy="13682"/>
            </a:xfrm>
            <a:custGeom>
              <a:avLst/>
              <a:gdLst>
                <a:gd name="T0" fmla="*/ 0 w 24"/>
                <a:gd name="T1" fmla="*/ 2147483647 h 8"/>
                <a:gd name="T2" fmla="*/ 2147483647 w 24"/>
                <a:gd name="T3" fmla="*/ 0 h 8"/>
                <a:gd name="T4" fmla="*/ 2147483647 w 24"/>
                <a:gd name="T5" fmla="*/ 2147483647 h 8"/>
                <a:gd name="T6" fmla="*/ 2147483647 w 24"/>
                <a:gd name="T7" fmla="*/ 2147483647 h 8"/>
                <a:gd name="T8" fmla="*/ 0 w 24"/>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0" y="8"/>
                  </a:moveTo>
                  <a:lnTo>
                    <a:pt x="8" y="0"/>
                  </a:lnTo>
                  <a:lnTo>
                    <a:pt x="24" y="8"/>
                  </a:lnTo>
                  <a:lnTo>
                    <a:pt x="8" y="8"/>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1" name="Freeform 179"/>
            <p:cNvSpPr>
              <a:spLocks/>
            </p:cNvSpPr>
            <p:nvPr/>
          </p:nvSpPr>
          <p:spPr bwMode="auto">
            <a:xfrm>
              <a:off x="3467388" y="2991540"/>
              <a:ext cx="241535" cy="202488"/>
            </a:xfrm>
            <a:custGeom>
              <a:avLst/>
              <a:gdLst>
                <a:gd name="T0" fmla="*/ 2147483647 w 152"/>
                <a:gd name="T1" fmla="*/ 2147483647 h 120"/>
                <a:gd name="T2" fmla="*/ 2147483647 w 152"/>
                <a:gd name="T3" fmla="*/ 2147483647 h 120"/>
                <a:gd name="T4" fmla="*/ 2147483647 w 152"/>
                <a:gd name="T5" fmla="*/ 2147483647 h 120"/>
                <a:gd name="T6" fmla="*/ 2147483647 w 152"/>
                <a:gd name="T7" fmla="*/ 2147483647 h 120"/>
                <a:gd name="T8" fmla="*/ 2147483647 w 152"/>
                <a:gd name="T9" fmla="*/ 2147483647 h 120"/>
                <a:gd name="T10" fmla="*/ 2147483647 w 152"/>
                <a:gd name="T11" fmla="*/ 2147483647 h 120"/>
                <a:gd name="T12" fmla="*/ 2147483647 w 152"/>
                <a:gd name="T13" fmla="*/ 2147483647 h 120"/>
                <a:gd name="T14" fmla="*/ 2147483647 w 152"/>
                <a:gd name="T15" fmla="*/ 2147483647 h 120"/>
                <a:gd name="T16" fmla="*/ 0 w 152"/>
                <a:gd name="T17" fmla="*/ 2147483647 h 120"/>
                <a:gd name="T18" fmla="*/ 2147483647 w 152"/>
                <a:gd name="T19" fmla="*/ 2147483647 h 120"/>
                <a:gd name="T20" fmla="*/ 2147483647 w 152"/>
                <a:gd name="T21" fmla="*/ 2147483647 h 120"/>
                <a:gd name="T22" fmla="*/ 2147483647 w 152"/>
                <a:gd name="T23" fmla="*/ 2147483647 h 120"/>
                <a:gd name="T24" fmla="*/ 2147483647 w 152"/>
                <a:gd name="T25" fmla="*/ 2147483647 h 120"/>
                <a:gd name="T26" fmla="*/ 2147483647 w 152"/>
                <a:gd name="T27" fmla="*/ 2147483647 h 120"/>
                <a:gd name="T28" fmla="*/ 2147483647 w 152"/>
                <a:gd name="T29" fmla="*/ 2147483647 h 120"/>
                <a:gd name="T30" fmla="*/ 2147483647 w 152"/>
                <a:gd name="T31" fmla="*/ 2147483647 h 120"/>
                <a:gd name="T32" fmla="*/ 2147483647 w 152"/>
                <a:gd name="T33" fmla="*/ 0 h 120"/>
                <a:gd name="T34" fmla="*/ 2147483647 w 152"/>
                <a:gd name="T35" fmla="*/ 0 h 120"/>
                <a:gd name="T36" fmla="*/ 2147483647 w 152"/>
                <a:gd name="T37" fmla="*/ 2147483647 h 120"/>
                <a:gd name="T38" fmla="*/ 2147483647 w 152"/>
                <a:gd name="T39" fmla="*/ 2147483647 h 120"/>
                <a:gd name="T40" fmla="*/ 2147483647 w 152"/>
                <a:gd name="T41" fmla="*/ 2147483647 h 120"/>
                <a:gd name="T42" fmla="*/ 2147483647 w 152"/>
                <a:gd name="T43" fmla="*/ 2147483647 h 1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2" h="120">
                  <a:moveTo>
                    <a:pt x="152" y="16"/>
                  </a:moveTo>
                  <a:lnTo>
                    <a:pt x="152" y="56"/>
                  </a:lnTo>
                  <a:lnTo>
                    <a:pt x="120" y="64"/>
                  </a:lnTo>
                  <a:lnTo>
                    <a:pt x="120" y="72"/>
                  </a:lnTo>
                  <a:lnTo>
                    <a:pt x="104" y="88"/>
                  </a:lnTo>
                  <a:lnTo>
                    <a:pt x="64" y="96"/>
                  </a:lnTo>
                  <a:lnTo>
                    <a:pt x="56" y="104"/>
                  </a:lnTo>
                  <a:lnTo>
                    <a:pt x="56" y="120"/>
                  </a:lnTo>
                  <a:lnTo>
                    <a:pt x="0" y="120"/>
                  </a:lnTo>
                  <a:lnTo>
                    <a:pt x="24" y="112"/>
                  </a:lnTo>
                  <a:lnTo>
                    <a:pt x="40" y="96"/>
                  </a:lnTo>
                  <a:lnTo>
                    <a:pt x="48" y="80"/>
                  </a:lnTo>
                  <a:lnTo>
                    <a:pt x="48" y="64"/>
                  </a:lnTo>
                  <a:lnTo>
                    <a:pt x="56" y="48"/>
                  </a:lnTo>
                  <a:lnTo>
                    <a:pt x="64" y="40"/>
                  </a:lnTo>
                  <a:lnTo>
                    <a:pt x="88" y="24"/>
                  </a:lnTo>
                  <a:lnTo>
                    <a:pt x="96" y="0"/>
                  </a:lnTo>
                  <a:lnTo>
                    <a:pt x="104" y="0"/>
                  </a:lnTo>
                  <a:lnTo>
                    <a:pt x="112" y="8"/>
                  </a:lnTo>
                  <a:lnTo>
                    <a:pt x="136" y="8"/>
                  </a:lnTo>
                  <a:lnTo>
                    <a:pt x="144" y="8"/>
                  </a:lnTo>
                  <a:lnTo>
                    <a:pt x="152"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2" name="Freeform 180"/>
            <p:cNvSpPr>
              <a:spLocks/>
            </p:cNvSpPr>
            <p:nvPr/>
          </p:nvSpPr>
          <p:spPr bwMode="auto">
            <a:xfrm>
              <a:off x="4612110" y="3588059"/>
              <a:ext cx="38543" cy="39677"/>
            </a:xfrm>
            <a:custGeom>
              <a:avLst/>
              <a:gdLst>
                <a:gd name="T0" fmla="*/ 2147483647 w 24"/>
                <a:gd name="T1" fmla="*/ 2147483647 h 24"/>
                <a:gd name="T2" fmla="*/ 2147483647 w 24"/>
                <a:gd name="T3" fmla="*/ 2147483647 h 24"/>
                <a:gd name="T4" fmla="*/ 2147483647 w 24"/>
                <a:gd name="T5" fmla="*/ 0 h 24"/>
                <a:gd name="T6" fmla="*/ 2147483647 w 24"/>
                <a:gd name="T7" fmla="*/ 2147483647 h 24"/>
                <a:gd name="T8" fmla="*/ 0 w 24"/>
                <a:gd name="T9" fmla="*/ 2147483647 h 24"/>
                <a:gd name="T10" fmla="*/ 2147483647 w 24"/>
                <a:gd name="T11" fmla="*/ 2147483647 h 24"/>
                <a:gd name="T12" fmla="*/ 2147483647 w 24"/>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24">
                  <a:moveTo>
                    <a:pt x="16" y="16"/>
                  </a:moveTo>
                  <a:lnTo>
                    <a:pt x="24" y="8"/>
                  </a:lnTo>
                  <a:lnTo>
                    <a:pt x="16" y="0"/>
                  </a:lnTo>
                  <a:lnTo>
                    <a:pt x="8" y="8"/>
                  </a:lnTo>
                  <a:lnTo>
                    <a:pt x="0" y="24"/>
                  </a:lnTo>
                  <a:lnTo>
                    <a:pt x="16" y="24"/>
                  </a:lnTo>
                  <a:lnTo>
                    <a:pt x="16"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3" name="Freeform 181"/>
            <p:cNvSpPr>
              <a:spLocks/>
            </p:cNvSpPr>
            <p:nvPr/>
          </p:nvSpPr>
          <p:spPr bwMode="auto">
            <a:xfrm>
              <a:off x="4600547" y="3601740"/>
              <a:ext cx="215840" cy="351618"/>
            </a:xfrm>
            <a:custGeom>
              <a:avLst/>
              <a:gdLst>
                <a:gd name="T0" fmla="*/ 2147483647 w 136"/>
                <a:gd name="T1" fmla="*/ 2147483647 h 208"/>
                <a:gd name="T2" fmla="*/ 0 w 136"/>
                <a:gd name="T3" fmla="*/ 2147483647 h 208"/>
                <a:gd name="T4" fmla="*/ 0 w 136"/>
                <a:gd name="T5" fmla="*/ 2147483647 h 208"/>
                <a:gd name="T6" fmla="*/ 2147483647 w 136"/>
                <a:gd name="T7" fmla="*/ 2147483647 h 208"/>
                <a:gd name="T8" fmla="*/ 2147483647 w 136"/>
                <a:gd name="T9" fmla="*/ 2147483647 h 208"/>
                <a:gd name="T10" fmla="*/ 2147483647 w 136"/>
                <a:gd name="T11" fmla="*/ 2147483647 h 208"/>
                <a:gd name="T12" fmla="*/ 2147483647 w 136"/>
                <a:gd name="T13" fmla="*/ 2147483647 h 208"/>
                <a:gd name="T14" fmla="*/ 2147483647 w 136"/>
                <a:gd name="T15" fmla="*/ 2147483647 h 208"/>
                <a:gd name="T16" fmla="*/ 2147483647 w 136"/>
                <a:gd name="T17" fmla="*/ 2147483647 h 208"/>
                <a:gd name="T18" fmla="*/ 2147483647 w 136"/>
                <a:gd name="T19" fmla="*/ 2147483647 h 208"/>
                <a:gd name="T20" fmla="*/ 2147483647 w 136"/>
                <a:gd name="T21" fmla="*/ 0 h 208"/>
                <a:gd name="T22" fmla="*/ 2147483647 w 136"/>
                <a:gd name="T23" fmla="*/ 2147483647 h 208"/>
                <a:gd name="T24" fmla="*/ 2147483647 w 136"/>
                <a:gd name="T25" fmla="*/ 2147483647 h 208"/>
                <a:gd name="T26" fmla="*/ 2147483647 w 136"/>
                <a:gd name="T27" fmla="*/ 2147483647 h 208"/>
                <a:gd name="T28" fmla="*/ 2147483647 w 136"/>
                <a:gd name="T29" fmla="*/ 2147483647 h 208"/>
                <a:gd name="T30" fmla="*/ 2147483647 w 136"/>
                <a:gd name="T31" fmla="*/ 2147483647 h 208"/>
                <a:gd name="T32" fmla="*/ 2147483647 w 136"/>
                <a:gd name="T33" fmla="*/ 2147483647 h 208"/>
                <a:gd name="T34" fmla="*/ 2147483647 w 136"/>
                <a:gd name="T35" fmla="*/ 2147483647 h 208"/>
                <a:gd name="T36" fmla="*/ 2147483647 w 136"/>
                <a:gd name="T37" fmla="*/ 2147483647 h 208"/>
                <a:gd name="T38" fmla="*/ 2147483647 w 136"/>
                <a:gd name="T39" fmla="*/ 2147483647 h 208"/>
                <a:gd name="T40" fmla="*/ 2147483647 w 136"/>
                <a:gd name="T41" fmla="*/ 2147483647 h 208"/>
                <a:gd name="T42" fmla="*/ 2147483647 w 136"/>
                <a:gd name="T43" fmla="*/ 2147483647 h 208"/>
                <a:gd name="T44" fmla="*/ 2147483647 w 136"/>
                <a:gd name="T45" fmla="*/ 2147483647 h 208"/>
                <a:gd name="T46" fmla="*/ 2147483647 w 136"/>
                <a:gd name="T47" fmla="*/ 2147483647 h 208"/>
                <a:gd name="T48" fmla="*/ 2147483647 w 136"/>
                <a:gd name="T49" fmla="*/ 2147483647 h 20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6" h="208">
                  <a:moveTo>
                    <a:pt x="8" y="120"/>
                  </a:moveTo>
                  <a:lnTo>
                    <a:pt x="0" y="144"/>
                  </a:lnTo>
                  <a:lnTo>
                    <a:pt x="0" y="192"/>
                  </a:lnTo>
                  <a:lnTo>
                    <a:pt x="8" y="208"/>
                  </a:lnTo>
                  <a:lnTo>
                    <a:pt x="32" y="176"/>
                  </a:lnTo>
                  <a:lnTo>
                    <a:pt x="72" y="144"/>
                  </a:lnTo>
                  <a:lnTo>
                    <a:pt x="88" y="120"/>
                  </a:lnTo>
                  <a:lnTo>
                    <a:pt x="104" y="96"/>
                  </a:lnTo>
                  <a:lnTo>
                    <a:pt x="128" y="24"/>
                  </a:lnTo>
                  <a:lnTo>
                    <a:pt x="136" y="8"/>
                  </a:lnTo>
                  <a:lnTo>
                    <a:pt x="128" y="0"/>
                  </a:lnTo>
                  <a:lnTo>
                    <a:pt x="120" y="8"/>
                  </a:lnTo>
                  <a:lnTo>
                    <a:pt x="104" y="16"/>
                  </a:lnTo>
                  <a:lnTo>
                    <a:pt x="80" y="16"/>
                  </a:lnTo>
                  <a:lnTo>
                    <a:pt x="48" y="24"/>
                  </a:lnTo>
                  <a:lnTo>
                    <a:pt x="40" y="24"/>
                  </a:lnTo>
                  <a:lnTo>
                    <a:pt x="24" y="8"/>
                  </a:lnTo>
                  <a:lnTo>
                    <a:pt x="24" y="16"/>
                  </a:lnTo>
                  <a:lnTo>
                    <a:pt x="24" y="24"/>
                  </a:lnTo>
                  <a:lnTo>
                    <a:pt x="40" y="48"/>
                  </a:lnTo>
                  <a:lnTo>
                    <a:pt x="80" y="64"/>
                  </a:lnTo>
                  <a:lnTo>
                    <a:pt x="88" y="64"/>
                  </a:lnTo>
                  <a:lnTo>
                    <a:pt x="56" y="104"/>
                  </a:lnTo>
                  <a:lnTo>
                    <a:pt x="32" y="112"/>
                  </a:lnTo>
                  <a:lnTo>
                    <a:pt x="8" y="12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4" name="Freeform 182"/>
            <p:cNvSpPr>
              <a:spLocks/>
            </p:cNvSpPr>
            <p:nvPr/>
          </p:nvSpPr>
          <p:spPr bwMode="auto">
            <a:xfrm>
              <a:off x="3378740" y="3547014"/>
              <a:ext cx="62953" cy="27363"/>
            </a:xfrm>
            <a:custGeom>
              <a:avLst/>
              <a:gdLst>
                <a:gd name="T0" fmla="*/ 0 w 40"/>
                <a:gd name="T1" fmla="*/ 2147483647 h 16"/>
                <a:gd name="T2" fmla="*/ 2147483647 w 40"/>
                <a:gd name="T3" fmla="*/ 2147483647 h 16"/>
                <a:gd name="T4" fmla="*/ 2147483647 w 40"/>
                <a:gd name="T5" fmla="*/ 2147483647 h 16"/>
                <a:gd name="T6" fmla="*/ 2147483647 w 40"/>
                <a:gd name="T7" fmla="*/ 2147483647 h 16"/>
                <a:gd name="T8" fmla="*/ 2147483647 w 40"/>
                <a:gd name="T9" fmla="*/ 0 h 16"/>
                <a:gd name="T10" fmla="*/ 0 w 40"/>
                <a:gd name="T11" fmla="*/ 2147483647 h 16"/>
                <a:gd name="T12" fmla="*/ 0 w 40"/>
                <a:gd name="T13" fmla="*/ 2147483647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 h="16">
                  <a:moveTo>
                    <a:pt x="0" y="16"/>
                  </a:moveTo>
                  <a:lnTo>
                    <a:pt x="16" y="8"/>
                  </a:lnTo>
                  <a:lnTo>
                    <a:pt x="32" y="16"/>
                  </a:lnTo>
                  <a:lnTo>
                    <a:pt x="40" y="8"/>
                  </a:lnTo>
                  <a:lnTo>
                    <a:pt x="16" y="0"/>
                  </a:lnTo>
                  <a:lnTo>
                    <a:pt x="0" y="8"/>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5" name="Freeform 183"/>
            <p:cNvSpPr>
              <a:spLocks/>
            </p:cNvSpPr>
            <p:nvPr/>
          </p:nvSpPr>
          <p:spPr bwMode="auto">
            <a:xfrm>
              <a:off x="3378740" y="3588059"/>
              <a:ext cx="62953" cy="39677"/>
            </a:xfrm>
            <a:custGeom>
              <a:avLst/>
              <a:gdLst>
                <a:gd name="T0" fmla="*/ 2147483647 w 40"/>
                <a:gd name="T1" fmla="*/ 0 h 24"/>
                <a:gd name="T2" fmla="*/ 2147483647 w 40"/>
                <a:gd name="T3" fmla="*/ 2147483647 h 24"/>
                <a:gd name="T4" fmla="*/ 2147483647 w 40"/>
                <a:gd name="T5" fmla="*/ 2147483647 h 24"/>
                <a:gd name="T6" fmla="*/ 2147483647 w 40"/>
                <a:gd name="T7" fmla="*/ 2147483647 h 24"/>
                <a:gd name="T8" fmla="*/ 2147483647 w 40"/>
                <a:gd name="T9" fmla="*/ 2147483647 h 24"/>
                <a:gd name="T10" fmla="*/ 2147483647 w 40"/>
                <a:gd name="T11" fmla="*/ 2147483647 h 24"/>
                <a:gd name="T12" fmla="*/ 2147483647 w 40"/>
                <a:gd name="T13" fmla="*/ 2147483647 h 24"/>
                <a:gd name="T14" fmla="*/ 0 w 40"/>
                <a:gd name="T15" fmla="*/ 0 h 24"/>
                <a:gd name="T16" fmla="*/ 2147483647 w 4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24">
                  <a:moveTo>
                    <a:pt x="40" y="0"/>
                  </a:moveTo>
                  <a:lnTo>
                    <a:pt x="40" y="16"/>
                  </a:lnTo>
                  <a:lnTo>
                    <a:pt x="24" y="16"/>
                  </a:lnTo>
                  <a:lnTo>
                    <a:pt x="24" y="24"/>
                  </a:lnTo>
                  <a:lnTo>
                    <a:pt x="16" y="24"/>
                  </a:lnTo>
                  <a:lnTo>
                    <a:pt x="16" y="8"/>
                  </a:lnTo>
                  <a:lnTo>
                    <a:pt x="8" y="8"/>
                  </a:lnTo>
                  <a:lnTo>
                    <a:pt x="0" y="0"/>
                  </a:lnTo>
                  <a:lnTo>
                    <a:pt x="4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6" name="Freeform 184"/>
            <p:cNvSpPr>
              <a:spLocks/>
            </p:cNvSpPr>
            <p:nvPr/>
          </p:nvSpPr>
          <p:spPr bwMode="auto">
            <a:xfrm>
              <a:off x="3441693" y="3655099"/>
              <a:ext cx="64238" cy="82090"/>
            </a:xfrm>
            <a:custGeom>
              <a:avLst/>
              <a:gdLst>
                <a:gd name="T0" fmla="*/ 0 w 40"/>
                <a:gd name="T1" fmla="*/ 2147483647 h 48"/>
                <a:gd name="T2" fmla="*/ 2147483647 w 40"/>
                <a:gd name="T3" fmla="*/ 2147483647 h 48"/>
                <a:gd name="T4" fmla="*/ 2147483647 w 40"/>
                <a:gd name="T5" fmla="*/ 2147483647 h 48"/>
                <a:gd name="T6" fmla="*/ 2147483647 w 40"/>
                <a:gd name="T7" fmla="*/ 2147483647 h 48"/>
                <a:gd name="T8" fmla="*/ 2147483647 w 40"/>
                <a:gd name="T9" fmla="*/ 2147483647 h 48"/>
                <a:gd name="T10" fmla="*/ 2147483647 w 40"/>
                <a:gd name="T11" fmla="*/ 0 h 48"/>
                <a:gd name="T12" fmla="*/ 2147483647 w 40"/>
                <a:gd name="T13" fmla="*/ 0 h 48"/>
                <a:gd name="T14" fmla="*/ 0 w 40"/>
                <a:gd name="T15" fmla="*/ 2147483647 h 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48">
                  <a:moveTo>
                    <a:pt x="0" y="8"/>
                  </a:moveTo>
                  <a:lnTo>
                    <a:pt x="8" y="32"/>
                  </a:lnTo>
                  <a:lnTo>
                    <a:pt x="24" y="48"/>
                  </a:lnTo>
                  <a:lnTo>
                    <a:pt x="40" y="24"/>
                  </a:lnTo>
                  <a:lnTo>
                    <a:pt x="40" y="16"/>
                  </a:lnTo>
                  <a:lnTo>
                    <a:pt x="32" y="0"/>
                  </a:lnTo>
                  <a:lnTo>
                    <a:pt x="16"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7" name="Freeform 185"/>
            <p:cNvSpPr>
              <a:spLocks/>
            </p:cNvSpPr>
            <p:nvPr/>
          </p:nvSpPr>
          <p:spPr bwMode="auto">
            <a:xfrm>
              <a:off x="4344880" y="3967040"/>
              <a:ext cx="38543" cy="54726"/>
            </a:xfrm>
            <a:custGeom>
              <a:avLst/>
              <a:gdLst>
                <a:gd name="T0" fmla="*/ 0 w 24"/>
                <a:gd name="T1" fmla="*/ 2147483647 h 32"/>
                <a:gd name="T2" fmla="*/ 2147483647 w 24"/>
                <a:gd name="T3" fmla="*/ 0 h 32"/>
                <a:gd name="T4" fmla="*/ 2147483647 w 24"/>
                <a:gd name="T5" fmla="*/ 2147483647 h 32"/>
                <a:gd name="T6" fmla="*/ 2147483647 w 24"/>
                <a:gd name="T7" fmla="*/ 2147483647 h 32"/>
                <a:gd name="T8" fmla="*/ 2147483647 w 24"/>
                <a:gd name="T9" fmla="*/ 2147483647 h 32"/>
                <a:gd name="T10" fmla="*/ 0 w 24"/>
                <a:gd name="T11" fmla="*/ 2147483647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32">
                  <a:moveTo>
                    <a:pt x="0" y="8"/>
                  </a:moveTo>
                  <a:lnTo>
                    <a:pt x="24" y="0"/>
                  </a:lnTo>
                  <a:lnTo>
                    <a:pt x="24" y="16"/>
                  </a:lnTo>
                  <a:lnTo>
                    <a:pt x="8" y="32"/>
                  </a:lnTo>
                  <a:lnTo>
                    <a:pt x="8" y="16"/>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8" name="Freeform 186"/>
            <p:cNvSpPr>
              <a:spLocks/>
            </p:cNvSpPr>
            <p:nvPr/>
          </p:nvSpPr>
          <p:spPr bwMode="auto">
            <a:xfrm>
              <a:off x="4344880" y="3939676"/>
              <a:ext cx="38543" cy="41045"/>
            </a:xfrm>
            <a:custGeom>
              <a:avLst/>
              <a:gdLst>
                <a:gd name="T0" fmla="*/ 2147483647 w 24"/>
                <a:gd name="T1" fmla="*/ 2147483647 h 24"/>
                <a:gd name="T2" fmla="*/ 0 w 24"/>
                <a:gd name="T3" fmla="*/ 2147483647 h 24"/>
                <a:gd name="T4" fmla="*/ 0 w 24"/>
                <a:gd name="T5" fmla="*/ 2147483647 h 24"/>
                <a:gd name="T6" fmla="*/ 2147483647 w 24"/>
                <a:gd name="T7" fmla="*/ 0 h 24"/>
                <a:gd name="T8" fmla="*/ 2147483647 w 24"/>
                <a:gd name="T9" fmla="*/ 0 h 24"/>
                <a:gd name="T10" fmla="*/ 2147483647 w 24"/>
                <a:gd name="T11" fmla="*/ 2147483647 h 24"/>
                <a:gd name="T12" fmla="*/ 2147483647 w 24"/>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24">
                  <a:moveTo>
                    <a:pt x="24" y="16"/>
                  </a:moveTo>
                  <a:lnTo>
                    <a:pt x="0" y="24"/>
                  </a:lnTo>
                  <a:lnTo>
                    <a:pt x="0" y="16"/>
                  </a:lnTo>
                  <a:lnTo>
                    <a:pt x="8" y="0"/>
                  </a:lnTo>
                  <a:lnTo>
                    <a:pt x="16" y="0"/>
                  </a:lnTo>
                  <a:lnTo>
                    <a:pt x="24" y="8"/>
                  </a:lnTo>
                  <a:lnTo>
                    <a:pt x="24"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79" name="Freeform 187"/>
            <p:cNvSpPr>
              <a:spLocks/>
            </p:cNvSpPr>
            <p:nvPr/>
          </p:nvSpPr>
          <p:spPr bwMode="auto">
            <a:xfrm>
              <a:off x="4370575" y="4577240"/>
              <a:ext cx="25695" cy="27363"/>
            </a:xfrm>
            <a:custGeom>
              <a:avLst/>
              <a:gdLst>
                <a:gd name="T0" fmla="*/ 2147483647 w 16"/>
                <a:gd name="T1" fmla="*/ 2147483647 h 16"/>
                <a:gd name="T2" fmla="*/ 2147483647 w 16"/>
                <a:gd name="T3" fmla="*/ 0 h 16"/>
                <a:gd name="T4" fmla="*/ 2147483647 w 16"/>
                <a:gd name="T5" fmla="*/ 0 h 16"/>
                <a:gd name="T6" fmla="*/ 0 w 16"/>
                <a:gd name="T7" fmla="*/ 2147483647 h 16"/>
                <a:gd name="T8" fmla="*/ 2147483647 w 16"/>
                <a:gd name="T9" fmla="*/ 2147483647 h 16"/>
                <a:gd name="T10" fmla="*/ 2147483647 w 16"/>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6">
                  <a:moveTo>
                    <a:pt x="16" y="8"/>
                  </a:moveTo>
                  <a:lnTo>
                    <a:pt x="16" y="0"/>
                  </a:lnTo>
                  <a:lnTo>
                    <a:pt x="8" y="0"/>
                  </a:lnTo>
                  <a:lnTo>
                    <a:pt x="0" y="16"/>
                  </a:lnTo>
                  <a:lnTo>
                    <a:pt x="8" y="16"/>
                  </a:lnTo>
                  <a:lnTo>
                    <a:pt x="16"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0" name="Freeform 188"/>
            <p:cNvSpPr>
              <a:spLocks/>
            </p:cNvSpPr>
            <p:nvPr/>
          </p:nvSpPr>
          <p:spPr bwMode="auto">
            <a:xfrm>
              <a:off x="4141888" y="4373384"/>
              <a:ext cx="202992" cy="231219"/>
            </a:xfrm>
            <a:custGeom>
              <a:avLst/>
              <a:gdLst>
                <a:gd name="T0" fmla="*/ 2147483647 w 128"/>
                <a:gd name="T1" fmla="*/ 0 h 136"/>
                <a:gd name="T2" fmla="*/ 2147483647 w 128"/>
                <a:gd name="T3" fmla="*/ 2147483647 h 136"/>
                <a:gd name="T4" fmla="*/ 2147483647 w 128"/>
                <a:gd name="T5" fmla="*/ 2147483647 h 136"/>
                <a:gd name="T6" fmla="*/ 2147483647 w 128"/>
                <a:gd name="T7" fmla="*/ 2147483647 h 136"/>
                <a:gd name="T8" fmla="*/ 2147483647 w 128"/>
                <a:gd name="T9" fmla="*/ 2147483647 h 136"/>
                <a:gd name="T10" fmla="*/ 2147483647 w 128"/>
                <a:gd name="T11" fmla="*/ 2147483647 h 136"/>
                <a:gd name="T12" fmla="*/ 2147483647 w 128"/>
                <a:gd name="T13" fmla="*/ 2147483647 h 136"/>
                <a:gd name="T14" fmla="*/ 2147483647 w 128"/>
                <a:gd name="T15" fmla="*/ 2147483647 h 136"/>
                <a:gd name="T16" fmla="*/ 2147483647 w 128"/>
                <a:gd name="T17" fmla="*/ 2147483647 h 136"/>
                <a:gd name="T18" fmla="*/ 2147483647 w 128"/>
                <a:gd name="T19" fmla="*/ 2147483647 h 136"/>
                <a:gd name="T20" fmla="*/ 2147483647 w 128"/>
                <a:gd name="T21" fmla="*/ 2147483647 h 136"/>
                <a:gd name="T22" fmla="*/ 2147483647 w 128"/>
                <a:gd name="T23" fmla="*/ 2147483647 h 136"/>
                <a:gd name="T24" fmla="*/ 2147483647 w 128"/>
                <a:gd name="T25" fmla="*/ 2147483647 h 136"/>
                <a:gd name="T26" fmla="*/ 0 w 128"/>
                <a:gd name="T27" fmla="*/ 2147483647 h 136"/>
                <a:gd name="T28" fmla="*/ 0 w 128"/>
                <a:gd name="T29" fmla="*/ 2147483647 h 136"/>
                <a:gd name="T30" fmla="*/ 2147483647 w 128"/>
                <a:gd name="T31" fmla="*/ 2147483647 h 136"/>
                <a:gd name="T32" fmla="*/ 2147483647 w 128"/>
                <a:gd name="T33" fmla="*/ 2147483647 h 136"/>
                <a:gd name="T34" fmla="*/ 2147483647 w 128"/>
                <a:gd name="T35" fmla="*/ 0 h 136"/>
                <a:gd name="T36" fmla="*/ 2147483647 w 128"/>
                <a:gd name="T37" fmla="*/ 2147483647 h 136"/>
                <a:gd name="T38" fmla="*/ 2147483647 w 128"/>
                <a:gd name="T39" fmla="*/ 0 h 136"/>
                <a:gd name="T40" fmla="*/ 2147483647 w 128"/>
                <a:gd name="T41" fmla="*/ 0 h 1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8" h="136">
                  <a:moveTo>
                    <a:pt x="72" y="0"/>
                  </a:moveTo>
                  <a:lnTo>
                    <a:pt x="88" y="24"/>
                  </a:lnTo>
                  <a:lnTo>
                    <a:pt x="104" y="40"/>
                  </a:lnTo>
                  <a:lnTo>
                    <a:pt x="112" y="56"/>
                  </a:lnTo>
                  <a:lnTo>
                    <a:pt x="128" y="64"/>
                  </a:lnTo>
                  <a:lnTo>
                    <a:pt x="104" y="80"/>
                  </a:lnTo>
                  <a:lnTo>
                    <a:pt x="72" y="112"/>
                  </a:lnTo>
                  <a:lnTo>
                    <a:pt x="64" y="112"/>
                  </a:lnTo>
                  <a:lnTo>
                    <a:pt x="48" y="112"/>
                  </a:lnTo>
                  <a:lnTo>
                    <a:pt x="32" y="128"/>
                  </a:lnTo>
                  <a:lnTo>
                    <a:pt x="16" y="136"/>
                  </a:lnTo>
                  <a:lnTo>
                    <a:pt x="8" y="128"/>
                  </a:lnTo>
                  <a:lnTo>
                    <a:pt x="16" y="112"/>
                  </a:lnTo>
                  <a:lnTo>
                    <a:pt x="0" y="104"/>
                  </a:lnTo>
                  <a:lnTo>
                    <a:pt x="0" y="64"/>
                  </a:lnTo>
                  <a:lnTo>
                    <a:pt x="16" y="56"/>
                  </a:lnTo>
                  <a:lnTo>
                    <a:pt x="16" y="8"/>
                  </a:lnTo>
                  <a:lnTo>
                    <a:pt x="48" y="0"/>
                  </a:lnTo>
                  <a:lnTo>
                    <a:pt x="48" y="8"/>
                  </a:lnTo>
                  <a:lnTo>
                    <a:pt x="56" y="0"/>
                  </a:lnTo>
                  <a:lnTo>
                    <a:pt x="72"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1" name="Freeform 189"/>
            <p:cNvSpPr>
              <a:spLocks/>
            </p:cNvSpPr>
            <p:nvPr/>
          </p:nvSpPr>
          <p:spPr bwMode="auto">
            <a:xfrm>
              <a:off x="2309819" y="4983584"/>
              <a:ext cx="25695" cy="41045"/>
            </a:xfrm>
            <a:custGeom>
              <a:avLst/>
              <a:gdLst>
                <a:gd name="T0" fmla="*/ 0 w 16"/>
                <a:gd name="T1" fmla="*/ 0 h 24"/>
                <a:gd name="T2" fmla="*/ 2147483647 w 16"/>
                <a:gd name="T3" fmla="*/ 2147483647 h 24"/>
                <a:gd name="T4" fmla="*/ 2147483647 w 16"/>
                <a:gd name="T5" fmla="*/ 2147483647 h 24"/>
                <a:gd name="T6" fmla="*/ 2147483647 w 16"/>
                <a:gd name="T7" fmla="*/ 2147483647 h 24"/>
                <a:gd name="T8" fmla="*/ 0 w 1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4">
                  <a:moveTo>
                    <a:pt x="0" y="0"/>
                  </a:moveTo>
                  <a:lnTo>
                    <a:pt x="8" y="24"/>
                  </a:lnTo>
                  <a:lnTo>
                    <a:pt x="16" y="24"/>
                  </a:lnTo>
                  <a:lnTo>
                    <a:pt x="16"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2" name="Freeform 190"/>
            <p:cNvSpPr>
              <a:spLocks/>
            </p:cNvSpPr>
            <p:nvPr/>
          </p:nvSpPr>
          <p:spPr bwMode="auto">
            <a:xfrm>
              <a:off x="2652850" y="5228485"/>
              <a:ext cx="51390" cy="13682"/>
            </a:xfrm>
            <a:custGeom>
              <a:avLst/>
              <a:gdLst>
                <a:gd name="T0" fmla="*/ 0 w 32"/>
                <a:gd name="T1" fmla="*/ 0 h 8"/>
                <a:gd name="T2" fmla="*/ 2147483647 w 32"/>
                <a:gd name="T3" fmla="*/ 2147483647 h 8"/>
                <a:gd name="T4" fmla="*/ 2147483647 w 32"/>
                <a:gd name="T5" fmla="*/ 0 h 8"/>
                <a:gd name="T6" fmla="*/ 2147483647 w 32"/>
                <a:gd name="T7" fmla="*/ 0 h 8"/>
                <a:gd name="T8" fmla="*/ 2147483647 w 32"/>
                <a:gd name="T9" fmla="*/ 0 h 8"/>
                <a:gd name="T10" fmla="*/ 0 w 32"/>
                <a:gd name="T11" fmla="*/ 0 h 8"/>
                <a:gd name="T12" fmla="*/ 2147483647 w 32"/>
                <a:gd name="T13" fmla="*/ 0 h 8"/>
                <a:gd name="T14" fmla="*/ 2147483647 w 32"/>
                <a:gd name="T15" fmla="*/ 2147483647 h 8"/>
                <a:gd name="T16" fmla="*/ 0 w 32"/>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8">
                  <a:moveTo>
                    <a:pt x="0" y="0"/>
                  </a:moveTo>
                  <a:lnTo>
                    <a:pt x="16" y="8"/>
                  </a:lnTo>
                  <a:lnTo>
                    <a:pt x="32" y="0"/>
                  </a:lnTo>
                  <a:lnTo>
                    <a:pt x="24" y="0"/>
                  </a:lnTo>
                  <a:lnTo>
                    <a:pt x="8" y="0"/>
                  </a:lnTo>
                  <a:lnTo>
                    <a:pt x="0" y="0"/>
                  </a:lnTo>
                  <a:lnTo>
                    <a:pt x="8" y="0"/>
                  </a:lnTo>
                  <a:lnTo>
                    <a:pt x="8"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3" name="Freeform 191"/>
            <p:cNvSpPr>
              <a:spLocks/>
            </p:cNvSpPr>
            <p:nvPr/>
          </p:nvSpPr>
          <p:spPr bwMode="auto">
            <a:xfrm>
              <a:off x="2424163" y="3627736"/>
              <a:ext cx="12848" cy="27363"/>
            </a:xfrm>
            <a:custGeom>
              <a:avLst/>
              <a:gdLst>
                <a:gd name="T0" fmla="*/ 0 w 8"/>
                <a:gd name="T1" fmla="*/ 2147483647 h 16"/>
                <a:gd name="T2" fmla="*/ 2147483647 w 8"/>
                <a:gd name="T3" fmla="*/ 2147483647 h 16"/>
                <a:gd name="T4" fmla="*/ 2147483647 w 8"/>
                <a:gd name="T5" fmla="*/ 0 h 16"/>
                <a:gd name="T6" fmla="*/ 0 w 8"/>
                <a:gd name="T7" fmla="*/ 2147483647 h 16"/>
                <a:gd name="T8" fmla="*/ 0 w 8"/>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6">
                  <a:moveTo>
                    <a:pt x="0" y="16"/>
                  </a:moveTo>
                  <a:lnTo>
                    <a:pt x="8" y="16"/>
                  </a:lnTo>
                  <a:lnTo>
                    <a:pt x="8" y="0"/>
                  </a:lnTo>
                  <a:lnTo>
                    <a:pt x="0" y="8"/>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4" name="Freeform 192"/>
            <p:cNvSpPr>
              <a:spLocks/>
            </p:cNvSpPr>
            <p:nvPr/>
          </p:nvSpPr>
          <p:spPr bwMode="auto">
            <a:xfrm>
              <a:off x="2092694" y="3438929"/>
              <a:ext cx="38543" cy="13682"/>
            </a:xfrm>
            <a:custGeom>
              <a:avLst/>
              <a:gdLst>
                <a:gd name="T0" fmla="*/ 0 w 24"/>
                <a:gd name="T1" fmla="*/ 0 h 8"/>
                <a:gd name="T2" fmla="*/ 2147483647 w 24"/>
                <a:gd name="T3" fmla="*/ 2147483647 h 8"/>
                <a:gd name="T4" fmla="*/ 2147483647 w 24"/>
                <a:gd name="T5" fmla="*/ 2147483647 h 8"/>
                <a:gd name="T6" fmla="*/ 2147483647 w 24"/>
                <a:gd name="T7" fmla="*/ 0 h 8"/>
                <a:gd name="T8" fmla="*/ 2147483647 w 24"/>
                <a:gd name="T9" fmla="*/ 0 h 8"/>
                <a:gd name="T10" fmla="*/ 0 w 24"/>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8">
                  <a:moveTo>
                    <a:pt x="0" y="0"/>
                  </a:moveTo>
                  <a:lnTo>
                    <a:pt x="8" y="8"/>
                  </a:lnTo>
                  <a:lnTo>
                    <a:pt x="24" y="8"/>
                  </a:lnTo>
                  <a:lnTo>
                    <a:pt x="24" y="0"/>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5" name="Freeform 193"/>
            <p:cNvSpPr>
              <a:spLocks/>
            </p:cNvSpPr>
            <p:nvPr/>
          </p:nvSpPr>
          <p:spPr bwMode="auto">
            <a:xfrm>
              <a:off x="2004046" y="3343158"/>
              <a:ext cx="12848" cy="13682"/>
            </a:xfrm>
            <a:custGeom>
              <a:avLst/>
              <a:gdLst>
                <a:gd name="T0" fmla="*/ 0 w 8"/>
                <a:gd name="T1" fmla="*/ 2147483647 h 8"/>
                <a:gd name="T2" fmla="*/ 2147483647 w 8"/>
                <a:gd name="T3" fmla="*/ 2147483647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6" name="Freeform 194"/>
            <p:cNvSpPr>
              <a:spLocks/>
            </p:cNvSpPr>
            <p:nvPr/>
          </p:nvSpPr>
          <p:spPr bwMode="auto">
            <a:xfrm>
              <a:off x="1965503" y="3317163"/>
              <a:ext cx="217124" cy="80722"/>
            </a:xfrm>
            <a:custGeom>
              <a:avLst/>
              <a:gdLst>
                <a:gd name="T0" fmla="*/ 0 w 136"/>
                <a:gd name="T1" fmla="*/ 2147483647 h 48"/>
                <a:gd name="T2" fmla="*/ 2147483647 w 136"/>
                <a:gd name="T3" fmla="*/ 2147483647 h 48"/>
                <a:gd name="T4" fmla="*/ 2147483647 w 136"/>
                <a:gd name="T5" fmla="*/ 2147483647 h 48"/>
                <a:gd name="T6" fmla="*/ 2147483647 w 136"/>
                <a:gd name="T7" fmla="*/ 2147483647 h 48"/>
                <a:gd name="T8" fmla="*/ 2147483647 w 136"/>
                <a:gd name="T9" fmla="*/ 2147483647 h 48"/>
                <a:gd name="T10" fmla="*/ 2147483647 w 136"/>
                <a:gd name="T11" fmla="*/ 2147483647 h 48"/>
                <a:gd name="T12" fmla="*/ 2147483647 w 136"/>
                <a:gd name="T13" fmla="*/ 2147483647 h 48"/>
                <a:gd name="T14" fmla="*/ 2147483647 w 136"/>
                <a:gd name="T15" fmla="*/ 2147483647 h 48"/>
                <a:gd name="T16" fmla="*/ 2147483647 w 136"/>
                <a:gd name="T17" fmla="*/ 2147483647 h 48"/>
                <a:gd name="T18" fmla="*/ 2147483647 w 136"/>
                <a:gd name="T19" fmla="*/ 2147483647 h 48"/>
                <a:gd name="T20" fmla="*/ 2147483647 w 136"/>
                <a:gd name="T21" fmla="*/ 2147483647 h 48"/>
                <a:gd name="T22" fmla="*/ 2147483647 w 136"/>
                <a:gd name="T23" fmla="*/ 2147483647 h 48"/>
                <a:gd name="T24" fmla="*/ 2147483647 w 136"/>
                <a:gd name="T25" fmla="*/ 2147483647 h 48"/>
                <a:gd name="T26" fmla="*/ 2147483647 w 136"/>
                <a:gd name="T27" fmla="*/ 2147483647 h 48"/>
                <a:gd name="T28" fmla="*/ 2147483647 w 136"/>
                <a:gd name="T29" fmla="*/ 2147483647 h 48"/>
                <a:gd name="T30" fmla="*/ 2147483647 w 136"/>
                <a:gd name="T31" fmla="*/ 0 h 48"/>
                <a:gd name="T32" fmla="*/ 2147483647 w 136"/>
                <a:gd name="T33" fmla="*/ 2147483647 h 48"/>
                <a:gd name="T34" fmla="*/ 0 w 136"/>
                <a:gd name="T35" fmla="*/ 2147483647 h 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6" h="48">
                  <a:moveTo>
                    <a:pt x="0" y="24"/>
                  </a:moveTo>
                  <a:lnTo>
                    <a:pt x="8" y="24"/>
                  </a:lnTo>
                  <a:lnTo>
                    <a:pt x="32" y="8"/>
                  </a:lnTo>
                  <a:lnTo>
                    <a:pt x="48" y="8"/>
                  </a:lnTo>
                  <a:lnTo>
                    <a:pt x="40" y="16"/>
                  </a:lnTo>
                  <a:lnTo>
                    <a:pt x="80" y="24"/>
                  </a:lnTo>
                  <a:lnTo>
                    <a:pt x="88" y="40"/>
                  </a:lnTo>
                  <a:lnTo>
                    <a:pt x="96" y="40"/>
                  </a:lnTo>
                  <a:lnTo>
                    <a:pt x="88" y="48"/>
                  </a:lnTo>
                  <a:lnTo>
                    <a:pt x="136" y="48"/>
                  </a:lnTo>
                  <a:lnTo>
                    <a:pt x="128" y="40"/>
                  </a:lnTo>
                  <a:lnTo>
                    <a:pt x="120" y="40"/>
                  </a:lnTo>
                  <a:lnTo>
                    <a:pt x="120" y="32"/>
                  </a:lnTo>
                  <a:lnTo>
                    <a:pt x="104" y="32"/>
                  </a:lnTo>
                  <a:lnTo>
                    <a:pt x="88" y="16"/>
                  </a:lnTo>
                  <a:lnTo>
                    <a:pt x="48" y="0"/>
                  </a:lnTo>
                  <a:lnTo>
                    <a:pt x="16" y="8"/>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7" name="Freeform 195"/>
            <p:cNvSpPr>
              <a:spLocks/>
            </p:cNvSpPr>
            <p:nvPr/>
          </p:nvSpPr>
          <p:spPr bwMode="auto">
            <a:xfrm>
              <a:off x="2322667" y="3438929"/>
              <a:ext cx="37258" cy="13682"/>
            </a:xfrm>
            <a:custGeom>
              <a:avLst/>
              <a:gdLst>
                <a:gd name="T0" fmla="*/ 0 w 24"/>
                <a:gd name="T1" fmla="*/ 2147483647 h 8"/>
                <a:gd name="T2" fmla="*/ 2147483647 w 24"/>
                <a:gd name="T3" fmla="*/ 2147483647 h 8"/>
                <a:gd name="T4" fmla="*/ 2147483647 w 24"/>
                <a:gd name="T5" fmla="*/ 0 h 8"/>
                <a:gd name="T6" fmla="*/ 2147483647 w 24"/>
                <a:gd name="T7" fmla="*/ 0 h 8"/>
                <a:gd name="T8" fmla="*/ 0 w 24"/>
                <a:gd name="T9" fmla="*/ 0 h 8"/>
                <a:gd name="T10" fmla="*/ 0 w 24"/>
                <a:gd name="T11" fmla="*/ 2147483647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8">
                  <a:moveTo>
                    <a:pt x="0" y="8"/>
                  </a:moveTo>
                  <a:lnTo>
                    <a:pt x="16" y="8"/>
                  </a:lnTo>
                  <a:lnTo>
                    <a:pt x="24" y="0"/>
                  </a:lnTo>
                  <a:lnTo>
                    <a:pt x="16" y="0"/>
                  </a:lnTo>
                  <a:lnTo>
                    <a:pt x="0" y="0"/>
                  </a:lnTo>
                  <a:lnTo>
                    <a:pt x="0" y="8"/>
                  </a:lnTo>
                  <a:close/>
                </a:path>
              </a:pathLst>
            </a:custGeom>
            <a:solidFill>
              <a:srgbClr val="00618C"/>
            </a:solidFill>
            <a:ln w="6350" cmpd="sng">
              <a:solidFill>
                <a:srgbClr val="FFFFFF"/>
              </a:solidFill>
              <a:prstDash val="solid"/>
              <a:round/>
              <a:headEnd/>
              <a:tailEnd/>
            </a:ln>
          </p:spPr>
          <p:txBody>
            <a:bodyPr/>
            <a:lstStyle/>
            <a:p>
              <a:pPr>
                <a:defRPr/>
              </a:pPr>
              <a:endParaRPr lang="en-GB" kern="0" dirty="0" smtClean="0">
                <a:solidFill>
                  <a:sysClr val="windowText" lastClr="000000"/>
                </a:solidFill>
                <a:latin typeface="Gill Sans MT"/>
                <a:cs typeface="Arial" charset="0"/>
              </a:endParaRPr>
            </a:p>
          </p:txBody>
        </p:sp>
        <p:sp>
          <p:nvSpPr>
            <p:cNvPr id="188" name="Line 196"/>
            <p:cNvSpPr>
              <a:spLocks noChangeShapeType="1"/>
            </p:cNvSpPr>
            <p:nvPr/>
          </p:nvSpPr>
          <p:spPr bwMode="auto">
            <a:xfrm>
              <a:off x="2271277" y="3601740"/>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89" name="Line 197"/>
            <p:cNvSpPr>
              <a:spLocks noChangeShapeType="1"/>
            </p:cNvSpPr>
            <p:nvPr/>
          </p:nvSpPr>
          <p:spPr bwMode="auto">
            <a:xfrm>
              <a:off x="2437011" y="3505969"/>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0" name="Line 198"/>
            <p:cNvSpPr>
              <a:spLocks noChangeShapeType="1"/>
            </p:cNvSpPr>
            <p:nvPr/>
          </p:nvSpPr>
          <p:spPr bwMode="auto">
            <a:xfrm>
              <a:off x="2437011" y="3547014"/>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1" name="Freeform 199"/>
            <p:cNvSpPr>
              <a:spLocks/>
            </p:cNvSpPr>
            <p:nvPr/>
          </p:nvSpPr>
          <p:spPr bwMode="auto">
            <a:xfrm>
              <a:off x="2105542" y="3262436"/>
              <a:ext cx="12848" cy="41045"/>
            </a:xfrm>
            <a:custGeom>
              <a:avLst/>
              <a:gdLst>
                <a:gd name="T0" fmla="*/ 2147483647 w 8"/>
                <a:gd name="T1" fmla="*/ 0 h 24"/>
                <a:gd name="T2" fmla="*/ 0 w 8"/>
                <a:gd name="T3" fmla="*/ 2147483647 h 24"/>
                <a:gd name="T4" fmla="*/ 2147483647 w 8"/>
                <a:gd name="T5" fmla="*/ 2147483647 h 24"/>
                <a:gd name="T6" fmla="*/ 2147483647 w 8"/>
                <a:gd name="T7" fmla="*/ 2147483647 h 24"/>
                <a:gd name="T8" fmla="*/ 2147483647 w 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24">
                  <a:moveTo>
                    <a:pt x="8" y="0"/>
                  </a:moveTo>
                  <a:lnTo>
                    <a:pt x="0" y="8"/>
                  </a:lnTo>
                  <a:lnTo>
                    <a:pt x="8" y="24"/>
                  </a:lnTo>
                  <a:lnTo>
                    <a:pt x="8" y="8"/>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2" name="Freeform 200"/>
            <p:cNvSpPr>
              <a:spLocks/>
            </p:cNvSpPr>
            <p:nvPr/>
          </p:nvSpPr>
          <p:spPr bwMode="auto">
            <a:xfrm>
              <a:off x="2195476" y="3356840"/>
              <a:ext cx="12848" cy="13682"/>
            </a:xfrm>
            <a:custGeom>
              <a:avLst/>
              <a:gdLst>
                <a:gd name="T0" fmla="*/ 0 w 8"/>
                <a:gd name="T1" fmla="*/ 2147483647 h 8"/>
                <a:gd name="T2" fmla="*/ 2147483647 w 8"/>
                <a:gd name="T3" fmla="*/ 2147483647 h 8"/>
                <a:gd name="T4" fmla="*/ 2147483647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3" name="Line 201"/>
            <p:cNvSpPr>
              <a:spLocks noChangeShapeType="1"/>
            </p:cNvSpPr>
            <p:nvPr/>
          </p:nvSpPr>
          <p:spPr bwMode="auto">
            <a:xfrm>
              <a:off x="2105542" y="3235073"/>
              <a:ext cx="2569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4" name="Freeform 202"/>
            <p:cNvSpPr>
              <a:spLocks/>
            </p:cNvSpPr>
            <p:nvPr/>
          </p:nvSpPr>
          <p:spPr bwMode="auto">
            <a:xfrm>
              <a:off x="2131238" y="3235073"/>
              <a:ext cx="12848" cy="27363"/>
            </a:xfrm>
            <a:custGeom>
              <a:avLst/>
              <a:gdLst>
                <a:gd name="T0" fmla="*/ 0 w 8"/>
                <a:gd name="T1" fmla="*/ 0 h 16"/>
                <a:gd name="T2" fmla="*/ 2147483647 w 8"/>
                <a:gd name="T3" fmla="*/ 2147483647 h 16"/>
                <a:gd name="T4" fmla="*/ 2147483647 w 8"/>
                <a:gd name="T5" fmla="*/ 2147483647 h 16"/>
                <a:gd name="T6" fmla="*/ 0 60000 65536"/>
                <a:gd name="T7" fmla="*/ 0 60000 65536"/>
                <a:gd name="T8" fmla="*/ 0 60000 65536"/>
              </a:gdLst>
              <a:ahLst/>
              <a:cxnLst>
                <a:cxn ang="T6">
                  <a:pos x="T0" y="T1"/>
                </a:cxn>
                <a:cxn ang="T7">
                  <a:pos x="T2" y="T3"/>
                </a:cxn>
                <a:cxn ang="T8">
                  <a:pos x="T4" y="T5"/>
                </a:cxn>
              </a:cxnLst>
              <a:rect l="0" t="0" r="r" b="b"/>
              <a:pathLst>
                <a:path w="8" h="16">
                  <a:moveTo>
                    <a:pt x="0" y="0"/>
                  </a:moveTo>
                  <a:lnTo>
                    <a:pt x="8" y="8"/>
                  </a:lnTo>
                  <a:lnTo>
                    <a:pt x="8" y="16"/>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5" name="Freeform 203"/>
            <p:cNvSpPr>
              <a:spLocks/>
            </p:cNvSpPr>
            <p:nvPr/>
          </p:nvSpPr>
          <p:spPr bwMode="auto">
            <a:xfrm>
              <a:off x="2144085" y="3276118"/>
              <a:ext cx="12848" cy="13682"/>
            </a:xfrm>
            <a:custGeom>
              <a:avLst/>
              <a:gdLst>
                <a:gd name="T0" fmla="*/ 0 w 8"/>
                <a:gd name="T1" fmla="*/ 0 h 8"/>
                <a:gd name="T2" fmla="*/ 2147483647 w 8"/>
                <a:gd name="T3" fmla="*/ 0 h 8"/>
                <a:gd name="T4" fmla="*/ 2147483647 w 8"/>
                <a:gd name="T5" fmla="*/ 2147483647 h 8"/>
                <a:gd name="T6" fmla="*/ 0 60000 65536"/>
                <a:gd name="T7" fmla="*/ 0 60000 65536"/>
                <a:gd name="T8" fmla="*/ 0 60000 65536"/>
              </a:gdLst>
              <a:ahLst/>
              <a:cxnLst>
                <a:cxn ang="T6">
                  <a:pos x="T0" y="T1"/>
                </a:cxn>
                <a:cxn ang="T7">
                  <a:pos x="T2" y="T3"/>
                </a:cxn>
                <a:cxn ang="T8">
                  <a:pos x="T4" y="T5"/>
                </a:cxn>
              </a:cxnLst>
              <a:rect l="0" t="0" r="r" b="b"/>
              <a:pathLst>
                <a:path w="8" h="8">
                  <a:moveTo>
                    <a:pt x="0" y="0"/>
                  </a:moveTo>
                  <a:lnTo>
                    <a:pt x="8" y="0"/>
                  </a:lnTo>
                  <a:lnTo>
                    <a:pt x="8" y="8"/>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6" name="Line 204"/>
            <p:cNvSpPr>
              <a:spLocks noChangeShapeType="1"/>
            </p:cNvSpPr>
            <p:nvPr/>
          </p:nvSpPr>
          <p:spPr bwMode="auto">
            <a:xfrm>
              <a:off x="2169781" y="3289800"/>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7" name="Freeform 205"/>
            <p:cNvSpPr>
              <a:spLocks/>
            </p:cNvSpPr>
            <p:nvPr/>
          </p:nvSpPr>
          <p:spPr bwMode="auto">
            <a:xfrm>
              <a:off x="2169781" y="3317163"/>
              <a:ext cx="25695" cy="25995"/>
            </a:xfrm>
            <a:custGeom>
              <a:avLst/>
              <a:gdLst>
                <a:gd name="T0" fmla="*/ 0 w 16"/>
                <a:gd name="T1" fmla="*/ 0 h 16"/>
                <a:gd name="T2" fmla="*/ 2147483647 w 16"/>
                <a:gd name="T3" fmla="*/ 2147483647 h 16"/>
                <a:gd name="T4" fmla="*/ 2147483647 w 16"/>
                <a:gd name="T5" fmla="*/ 2147483647 h 16"/>
                <a:gd name="T6" fmla="*/ 0 60000 65536"/>
                <a:gd name="T7" fmla="*/ 0 60000 65536"/>
                <a:gd name="T8" fmla="*/ 0 60000 65536"/>
              </a:gdLst>
              <a:ahLst/>
              <a:cxnLst>
                <a:cxn ang="T6">
                  <a:pos x="T0" y="T1"/>
                </a:cxn>
                <a:cxn ang="T7">
                  <a:pos x="T2" y="T3"/>
                </a:cxn>
                <a:cxn ang="T8">
                  <a:pos x="T4" y="T5"/>
                </a:cxn>
              </a:cxnLst>
              <a:rect l="0" t="0" r="r" b="b"/>
              <a:pathLst>
                <a:path w="16" h="16">
                  <a:moveTo>
                    <a:pt x="0" y="0"/>
                  </a:moveTo>
                  <a:lnTo>
                    <a:pt x="8" y="16"/>
                  </a:lnTo>
                  <a:lnTo>
                    <a:pt x="16" y="16"/>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8" name="Line 206"/>
            <p:cNvSpPr>
              <a:spLocks noChangeShapeType="1"/>
            </p:cNvSpPr>
            <p:nvPr/>
          </p:nvSpPr>
          <p:spPr bwMode="auto">
            <a:xfrm flipV="1">
              <a:off x="2182628" y="3343158"/>
              <a:ext cx="12848"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199" name="Line 207"/>
            <p:cNvSpPr>
              <a:spLocks noChangeShapeType="1"/>
            </p:cNvSpPr>
            <p:nvPr/>
          </p:nvSpPr>
          <p:spPr bwMode="auto">
            <a:xfrm>
              <a:off x="2208323" y="3343158"/>
              <a:ext cx="12848"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0" name="Freeform 208"/>
            <p:cNvSpPr>
              <a:spLocks/>
            </p:cNvSpPr>
            <p:nvPr/>
          </p:nvSpPr>
          <p:spPr bwMode="auto">
            <a:xfrm>
              <a:off x="2221171" y="3356840"/>
              <a:ext cx="24411" cy="13682"/>
            </a:xfrm>
            <a:custGeom>
              <a:avLst/>
              <a:gdLst>
                <a:gd name="T0" fmla="*/ 0 w 16"/>
                <a:gd name="T1" fmla="*/ 2147483647 h 8"/>
                <a:gd name="T2" fmla="*/ 2147483647 w 16"/>
                <a:gd name="T3" fmla="*/ 0 h 8"/>
                <a:gd name="T4" fmla="*/ 2147483647 w 16"/>
                <a:gd name="T5" fmla="*/ 2147483647 h 8"/>
                <a:gd name="T6" fmla="*/ 0 60000 65536"/>
                <a:gd name="T7" fmla="*/ 0 60000 65536"/>
                <a:gd name="T8" fmla="*/ 0 60000 65536"/>
              </a:gdLst>
              <a:ahLst/>
              <a:cxnLst>
                <a:cxn ang="T6">
                  <a:pos x="T0" y="T1"/>
                </a:cxn>
                <a:cxn ang="T7">
                  <a:pos x="T2" y="T3"/>
                </a:cxn>
                <a:cxn ang="T8">
                  <a:pos x="T4" y="T5"/>
                </a:cxn>
              </a:cxnLst>
              <a:rect l="0" t="0" r="r" b="b"/>
              <a:pathLst>
                <a:path w="16" h="8">
                  <a:moveTo>
                    <a:pt x="0" y="8"/>
                  </a:moveTo>
                  <a:lnTo>
                    <a:pt x="8" y="0"/>
                  </a:lnTo>
                  <a:lnTo>
                    <a:pt x="16" y="8"/>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1" name="Line 209"/>
            <p:cNvSpPr>
              <a:spLocks noChangeShapeType="1"/>
            </p:cNvSpPr>
            <p:nvPr/>
          </p:nvSpPr>
          <p:spPr bwMode="auto">
            <a:xfrm>
              <a:off x="2042588" y="3289800"/>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2" name="Freeform 210"/>
            <p:cNvSpPr>
              <a:spLocks/>
            </p:cNvSpPr>
            <p:nvPr/>
          </p:nvSpPr>
          <p:spPr bwMode="auto">
            <a:xfrm>
              <a:off x="2296972" y="2856092"/>
              <a:ext cx="51390" cy="13682"/>
            </a:xfrm>
            <a:custGeom>
              <a:avLst/>
              <a:gdLst>
                <a:gd name="T0" fmla="*/ 0 w 32"/>
                <a:gd name="T1" fmla="*/ 2147483647 h 8"/>
                <a:gd name="T2" fmla="*/ 2147483647 w 32"/>
                <a:gd name="T3" fmla="*/ 0 h 8"/>
                <a:gd name="T4" fmla="*/ 2147483647 w 32"/>
                <a:gd name="T5" fmla="*/ 0 h 8"/>
                <a:gd name="T6" fmla="*/ 0 w 32"/>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8">
                  <a:moveTo>
                    <a:pt x="0" y="8"/>
                  </a:moveTo>
                  <a:lnTo>
                    <a:pt x="32" y="0"/>
                  </a:lnTo>
                  <a:lnTo>
                    <a:pt x="24"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3" name="Freeform 211"/>
            <p:cNvSpPr>
              <a:spLocks/>
            </p:cNvSpPr>
            <p:nvPr/>
          </p:nvSpPr>
          <p:spPr bwMode="auto">
            <a:xfrm>
              <a:off x="2564202" y="2638555"/>
              <a:ext cx="51390" cy="13682"/>
            </a:xfrm>
            <a:custGeom>
              <a:avLst/>
              <a:gdLst>
                <a:gd name="T0" fmla="*/ 0 w 32"/>
                <a:gd name="T1" fmla="*/ 0 h 8"/>
                <a:gd name="T2" fmla="*/ 2147483647 w 32"/>
                <a:gd name="T3" fmla="*/ 2147483647 h 8"/>
                <a:gd name="T4" fmla="*/ 2147483647 w 32"/>
                <a:gd name="T5" fmla="*/ 2147483647 h 8"/>
                <a:gd name="T6" fmla="*/ 2147483647 w 32"/>
                <a:gd name="T7" fmla="*/ 0 h 8"/>
                <a:gd name="T8" fmla="*/ 0 w 32"/>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8">
                  <a:moveTo>
                    <a:pt x="0" y="0"/>
                  </a:moveTo>
                  <a:lnTo>
                    <a:pt x="16" y="8"/>
                  </a:lnTo>
                  <a:lnTo>
                    <a:pt x="32"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4" name="Freeform 212"/>
            <p:cNvSpPr>
              <a:spLocks/>
            </p:cNvSpPr>
            <p:nvPr/>
          </p:nvSpPr>
          <p:spPr bwMode="auto">
            <a:xfrm>
              <a:off x="2538507" y="2706963"/>
              <a:ext cx="38543" cy="25995"/>
            </a:xfrm>
            <a:custGeom>
              <a:avLst/>
              <a:gdLst>
                <a:gd name="T0" fmla="*/ 0 w 24"/>
                <a:gd name="T1" fmla="*/ 2147483647 h 16"/>
                <a:gd name="T2" fmla="*/ 2147483647 w 24"/>
                <a:gd name="T3" fmla="*/ 2147483647 h 16"/>
                <a:gd name="T4" fmla="*/ 2147483647 w 24"/>
                <a:gd name="T5" fmla="*/ 2147483647 h 16"/>
                <a:gd name="T6" fmla="*/ 2147483647 w 24"/>
                <a:gd name="T7" fmla="*/ 2147483647 h 16"/>
                <a:gd name="T8" fmla="*/ 2147483647 w 24"/>
                <a:gd name="T9" fmla="*/ 0 h 16"/>
                <a:gd name="T10" fmla="*/ 0 w 24"/>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16">
                  <a:moveTo>
                    <a:pt x="0" y="8"/>
                  </a:moveTo>
                  <a:lnTo>
                    <a:pt x="16" y="16"/>
                  </a:lnTo>
                  <a:lnTo>
                    <a:pt x="24" y="8"/>
                  </a:lnTo>
                  <a:lnTo>
                    <a:pt x="8"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5" name="Freeform 213"/>
            <p:cNvSpPr>
              <a:spLocks/>
            </p:cNvSpPr>
            <p:nvPr/>
          </p:nvSpPr>
          <p:spPr bwMode="auto">
            <a:xfrm>
              <a:off x="2385620" y="2326614"/>
              <a:ext cx="38543" cy="13682"/>
            </a:xfrm>
            <a:custGeom>
              <a:avLst/>
              <a:gdLst>
                <a:gd name="T0" fmla="*/ 0 w 24"/>
                <a:gd name="T1" fmla="*/ 2147483647 h 8"/>
                <a:gd name="T2" fmla="*/ 2147483647 w 24"/>
                <a:gd name="T3" fmla="*/ 0 h 8"/>
                <a:gd name="T4" fmla="*/ 2147483647 w 24"/>
                <a:gd name="T5" fmla="*/ 0 h 8"/>
                <a:gd name="T6" fmla="*/ 0 w 24"/>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8">
                  <a:moveTo>
                    <a:pt x="0" y="8"/>
                  </a:moveTo>
                  <a:lnTo>
                    <a:pt x="24" y="0"/>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6" name="Freeform 214"/>
            <p:cNvSpPr>
              <a:spLocks/>
            </p:cNvSpPr>
            <p:nvPr/>
          </p:nvSpPr>
          <p:spPr bwMode="auto">
            <a:xfrm>
              <a:off x="2437011" y="2340295"/>
              <a:ext cx="25695" cy="13682"/>
            </a:xfrm>
            <a:custGeom>
              <a:avLst/>
              <a:gdLst>
                <a:gd name="T0" fmla="*/ 2147483647 w 16"/>
                <a:gd name="T1" fmla="*/ 0 h 8"/>
                <a:gd name="T2" fmla="*/ 0 w 16"/>
                <a:gd name="T3" fmla="*/ 2147483647 h 8"/>
                <a:gd name="T4" fmla="*/ 2147483647 w 16"/>
                <a:gd name="T5" fmla="*/ 0 h 8"/>
                <a:gd name="T6" fmla="*/ 2147483647 w 16"/>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8">
                  <a:moveTo>
                    <a:pt x="8" y="0"/>
                  </a:moveTo>
                  <a:lnTo>
                    <a:pt x="0" y="8"/>
                  </a:lnTo>
                  <a:lnTo>
                    <a:pt x="16" y="0"/>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7" name="Freeform 215"/>
            <p:cNvSpPr>
              <a:spLocks/>
            </p:cNvSpPr>
            <p:nvPr/>
          </p:nvSpPr>
          <p:spPr bwMode="auto">
            <a:xfrm>
              <a:off x="2640003" y="2597510"/>
              <a:ext cx="127191" cy="123135"/>
            </a:xfrm>
            <a:custGeom>
              <a:avLst/>
              <a:gdLst>
                <a:gd name="T0" fmla="*/ 0 w 80"/>
                <a:gd name="T1" fmla="*/ 2147483647 h 72"/>
                <a:gd name="T2" fmla="*/ 0 w 80"/>
                <a:gd name="T3" fmla="*/ 2147483647 h 72"/>
                <a:gd name="T4" fmla="*/ 2147483647 w 80"/>
                <a:gd name="T5" fmla="*/ 2147483647 h 72"/>
                <a:gd name="T6" fmla="*/ 2147483647 w 80"/>
                <a:gd name="T7" fmla="*/ 2147483647 h 72"/>
                <a:gd name="T8" fmla="*/ 2147483647 w 80"/>
                <a:gd name="T9" fmla="*/ 2147483647 h 72"/>
                <a:gd name="T10" fmla="*/ 2147483647 w 80"/>
                <a:gd name="T11" fmla="*/ 2147483647 h 72"/>
                <a:gd name="T12" fmla="*/ 2147483647 w 80"/>
                <a:gd name="T13" fmla="*/ 2147483647 h 72"/>
                <a:gd name="T14" fmla="*/ 2147483647 w 80"/>
                <a:gd name="T15" fmla="*/ 2147483647 h 72"/>
                <a:gd name="T16" fmla="*/ 2147483647 w 80"/>
                <a:gd name="T17" fmla="*/ 2147483647 h 72"/>
                <a:gd name="T18" fmla="*/ 2147483647 w 80"/>
                <a:gd name="T19" fmla="*/ 2147483647 h 72"/>
                <a:gd name="T20" fmla="*/ 2147483647 w 80"/>
                <a:gd name="T21" fmla="*/ 2147483647 h 72"/>
                <a:gd name="T22" fmla="*/ 2147483647 w 80"/>
                <a:gd name="T23" fmla="*/ 2147483647 h 72"/>
                <a:gd name="T24" fmla="*/ 2147483647 w 80"/>
                <a:gd name="T25" fmla="*/ 2147483647 h 72"/>
                <a:gd name="T26" fmla="*/ 2147483647 w 80"/>
                <a:gd name="T27" fmla="*/ 2147483647 h 72"/>
                <a:gd name="T28" fmla="*/ 2147483647 w 80"/>
                <a:gd name="T29" fmla="*/ 2147483647 h 72"/>
                <a:gd name="T30" fmla="*/ 2147483647 w 80"/>
                <a:gd name="T31" fmla="*/ 2147483647 h 72"/>
                <a:gd name="T32" fmla="*/ 2147483647 w 80"/>
                <a:gd name="T33" fmla="*/ 2147483647 h 72"/>
                <a:gd name="T34" fmla="*/ 2147483647 w 80"/>
                <a:gd name="T35" fmla="*/ 2147483647 h 72"/>
                <a:gd name="T36" fmla="*/ 2147483647 w 80"/>
                <a:gd name="T37" fmla="*/ 2147483647 h 72"/>
                <a:gd name="T38" fmla="*/ 2147483647 w 80"/>
                <a:gd name="T39" fmla="*/ 2147483647 h 72"/>
                <a:gd name="T40" fmla="*/ 2147483647 w 80"/>
                <a:gd name="T41" fmla="*/ 2147483647 h 72"/>
                <a:gd name="T42" fmla="*/ 2147483647 w 80"/>
                <a:gd name="T43" fmla="*/ 2147483647 h 72"/>
                <a:gd name="T44" fmla="*/ 2147483647 w 80"/>
                <a:gd name="T45" fmla="*/ 0 h 72"/>
                <a:gd name="T46" fmla="*/ 2147483647 w 80"/>
                <a:gd name="T47" fmla="*/ 0 h 72"/>
                <a:gd name="T48" fmla="*/ 2147483647 w 80"/>
                <a:gd name="T49" fmla="*/ 2147483647 h 72"/>
                <a:gd name="T50" fmla="*/ 0 w 80"/>
                <a:gd name="T51" fmla="*/ 2147483647 h 7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0" h="72">
                  <a:moveTo>
                    <a:pt x="0" y="48"/>
                  </a:moveTo>
                  <a:lnTo>
                    <a:pt x="0" y="56"/>
                  </a:lnTo>
                  <a:lnTo>
                    <a:pt x="48" y="56"/>
                  </a:lnTo>
                  <a:lnTo>
                    <a:pt x="40" y="64"/>
                  </a:lnTo>
                  <a:lnTo>
                    <a:pt x="48" y="64"/>
                  </a:lnTo>
                  <a:lnTo>
                    <a:pt x="56" y="56"/>
                  </a:lnTo>
                  <a:lnTo>
                    <a:pt x="64" y="56"/>
                  </a:lnTo>
                  <a:lnTo>
                    <a:pt x="56" y="64"/>
                  </a:lnTo>
                  <a:lnTo>
                    <a:pt x="64" y="64"/>
                  </a:lnTo>
                  <a:lnTo>
                    <a:pt x="64" y="72"/>
                  </a:lnTo>
                  <a:lnTo>
                    <a:pt x="72" y="72"/>
                  </a:lnTo>
                  <a:lnTo>
                    <a:pt x="80" y="56"/>
                  </a:lnTo>
                  <a:lnTo>
                    <a:pt x="72" y="56"/>
                  </a:lnTo>
                  <a:lnTo>
                    <a:pt x="80" y="48"/>
                  </a:lnTo>
                  <a:lnTo>
                    <a:pt x="64" y="56"/>
                  </a:lnTo>
                  <a:lnTo>
                    <a:pt x="80" y="40"/>
                  </a:lnTo>
                  <a:lnTo>
                    <a:pt x="72" y="40"/>
                  </a:lnTo>
                  <a:lnTo>
                    <a:pt x="80" y="32"/>
                  </a:lnTo>
                  <a:lnTo>
                    <a:pt x="56" y="32"/>
                  </a:lnTo>
                  <a:lnTo>
                    <a:pt x="56" y="24"/>
                  </a:lnTo>
                  <a:lnTo>
                    <a:pt x="56" y="16"/>
                  </a:lnTo>
                  <a:lnTo>
                    <a:pt x="40" y="24"/>
                  </a:lnTo>
                  <a:lnTo>
                    <a:pt x="64" y="0"/>
                  </a:lnTo>
                  <a:lnTo>
                    <a:pt x="56" y="0"/>
                  </a:lnTo>
                  <a:lnTo>
                    <a:pt x="16" y="40"/>
                  </a:lnTo>
                  <a:lnTo>
                    <a:pt x="0" y="4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8" name="Freeform 216"/>
            <p:cNvSpPr>
              <a:spLocks/>
            </p:cNvSpPr>
            <p:nvPr/>
          </p:nvSpPr>
          <p:spPr bwMode="auto">
            <a:xfrm>
              <a:off x="2348362" y="2245892"/>
              <a:ext cx="127191" cy="67040"/>
            </a:xfrm>
            <a:custGeom>
              <a:avLst/>
              <a:gdLst>
                <a:gd name="T0" fmla="*/ 0 w 80"/>
                <a:gd name="T1" fmla="*/ 2147483647 h 40"/>
                <a:gd name="T2" fmla="*/ 2147483647 w 80"/>
                <a:gd name="T3" fmla="*/ 2147483647 h 40"/>
                <a:gd name="T4" fmla="*/ 2147483647 w 80"/>
                <a:gd name="T5" fmla="*/ 2147483647 h 40"/>
                <a:gd name="T6" fmla="*/ 2147483647 w 80"/>
                <a:gd name="T7" fmla="*/ 2147483647 h 40"/>
                <a:gd name="T8" fmla="*/ 2147483647 w 80"/>
                <a:gd name="T9" fmla="*/ 2147483647 h 40"/>
                <a:gd name="T10" fmla="*/ 2147483647 w 80"/>
                <a:gd name="T11" fmla="*/ 2147483647 h 40"/>
                <a:gd name="T12" fmla="*/ 2147483647 w 80"/>
                <a:gd name="T13" fmla="*/ 2147483647 h 40"/>
                <a:gd name="T14" fmla="*/ 2147483647 w 80"/>
                <a:gd name="T15" fmla="*/ 2147483647 h 40"/>
                <a:gd name="T16" fmla="*/ 2147483647 w 80"/>
                <a:gd name="T17" fmla="*/ 0 h 40"/>
                <a:gd name="T18" fmla="*/ 2147483647 w 80"/>
                <a:gd name="T19" fmla="*/ 2147483647 h 40"/>
                <a:gd name="T20" fmla="*/ 2147483647 w 80"/>
                <a:gd name="T21" fmla="*/ 2147483647 h 40"/>
                <a:gd name="T22" fmla="*/ 0 w 80"/>
                <a:gd name="T23" fmla="*/ 2147483647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0" h="40">
                  <a:moveTo>
                    <a:pt x="0" y="32"/>
                  </a:moveTo>
                  <a:lnTo>
                    <a:pt x="16" y="32"/>
                  </a:lnTo>
                  <a:lnTo>
                    <a:pt x="16" y="40"/>
                  </a:lnTo>
                  <a:lnTo>
                    <a:pt x="40" y="32"/>
                  </a:lnTo>
                  <a:lnTo>
                    <a:pt x="48" y="32"/>
                  </a:lnTo>
                  <a:lnTo>
                    <a:pt x="64" y="40"/>
                  </a:lnTo>
                  <a:lnTo>
                    <a:pt x="80" y="32"/>
                  </a:lnTo>
                  <a:lnTo>
                    <a:pt x="48" y="8"/>
                  </a:lnTo>
                  <a:lnTo>
                    <a:pt x="48" y="0"/>
                  </a:lnTo>
                  <a:lnTo>
                    <a:pt x="32" y="16"/>
                  </a:lnTo>
                  <a:lnTo>
                    <a:pt x="16" y="32"/>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09" name="Freeform 217"/>
            <p:cNvSpPr>
              <a:spLocks/>
            </p:cNvSpPr>
            <p:nvPr/>
          </p:nvSpPr>
          <p:spPr bwMode="auto">
            <a:xfrm>
              <a:off x="2577049" y="2204847"/>
              <a:ext cx="38543" cy="27363"/>
            </a:xfrm>
            <a:custGeom>
              <a:avLst/>
              <a:gdLst>
                <a:gd name="T0" fmla="*/ 0 w 24"/>
                <a:gd name="T1" fmla="*/ 2147483647 h 16"/>
                <a:gd name="T2" fmla="*/ 0 w 24"/>
                <a:gd name="T3" fmla="*/ 2147483647 h 16"/>
                <a:gd name="T4" fmla="*/ 2147483647 w 24"/>
                <a:gd name="T5" fmla="*/ 2147483647 h 16"/>
                <a:gd name="T6" fmla="*/ 2147483647 w 24"/>
                <a:gd name="T7" fmla="*/ 0 h 16"/>
                <a:gd name="T8" fmla="*/ 2147483647 w 24"/>
                <a:gd name="T9" fmla="*/ 0 h 16"/>
                <a:gd name="T10" fmla="*/ 0 w 24"/>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16">
                  <a:moveTo>
                    <a:pt x="0" y="8"/>
                  </a:moveTo>
                  <a:lnTo>
                    <a:pt x="0" y="16"/>
                  </a:lnTo>
                  <a:lnTo>
                    <a:pt x="8" y="16"/>
                  </a:lnTo>
                  <a:lnTo>
                    <a:pt x="24" y="0"/>
                  </a:lnTo>
                  <a:lnTo>
                    <a:pt x="16"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0" name="Freeform 218"/>
            <p:cNvSpPr>
              <a:spLocks/>
            </p:cNvSpPr>
            <p:nvPr/>
          </p:nvSpPr>
          <p:spPr bwMode="auto">
            <a:xfrm>
              <a:off x="2449858" y="2083081"/>
              <a:ext cx="355878" cy="257214"/>
            </a:xfrm>
            <a:custGeom>
              <a:avLst/>
              <a:gdLst>
                <a:gd name="T0" fmla="*/ 0 w 224"/>
                <a:gd name="T1" fmla="*/ 2147483647 h 152"/>
                <a:gd name="T2" fmla="*/ 2147483647 w 224"/>
                <a:gd name="T3" fmla="*/ 2147483647 h 152"/>
                <a:gd name="T4" fmla="*/ 2147483647 w 224"/>
                <a:gd name="T5" fmla="*/ 2147483647 h 152"/>
                <a:gd name="T6" fmla="*/ 2147483647 w 224"/>
                <a:gd name="T7" fmla="*/ 2147483647 h 152"/>
                <a:gd name="T8" fmla="*/ 2147483647 w 224"/>
                <a:gd name="T9" fmla="*/ 2147483647 h 152"/>
                <a:gd name="T10" fmla="*/ 2147483647 w 224"/>
                <a:gd name="T11" fmla="*/ 2147483647 h 152"/>
                <a:gd name="T12" fmla="*/ 2147483647 w 224"/>
                <a:gd name="T13" fmla="*/ 2147483647 h 152"/>
                <a:gd name="T14" fmla="*/ 2147483647 w 224"/>
                <a:gd name="T15" fmla="*/ 2147483647 h 152"/>
                <a:gd name="T16" fmla="*/ 2147483647 w 224"/>
                <a:gd name="T17" fmla="*/ 2147483647 h 152"/>
                <a:gd name="T18" fmla="*/ 2147483647 w 224"/>
                <a:gd name="T19" fmla="*/ 2147483647 h 152"/>
                <a:gd name="T20" fmla="*/ 2147483647 w 224"/>
                <a:gd name="T21" fmla="*/ 2147483647 h 152"/>
                <a:gd name="T22" fmla="*/ 2147483647 w 224"/>
                <a:gd name="T23" fmla="*/ 2147483647 h 152"/>
                <a:gd name="T24" fmla="*/ 2147483647 w 224"/>
                <a:gd name="T25" fmla="*/ 2147483647 h 152"/>
                <a:gd name="T26" fmla="*/ 2147483647 w 224"/>
                <a:gd name="T27" fmla="*/ 2147483647 h 152"/>
                <a:gd name="T28" fmla="*/ 2147483647 w 224"/>
                <a:gd name="T29" fmla="*/ 2147483647 h 152"/>
                <a:gd name="T30" fmla="*/ 2147483647 w 224"/>
                <a:gd name="T31" fmla="*/ 2147483647 h 152"/>
                <a:gd name="T32" fmla="*/ 2147483647 w 224"/>
                <a:gd name="T33" fmla="*/ 2147483647 h 152"/>
                <a:gd name="T34" fmla="*/ 2147483647 w 224"/>
                <a:gd name="T35" fmla="*/ 2147483647 h 152"/>
                <a:gd name="T36" fmla="*/ 2147483647 w 224"/>
                <a:gd name="T37" fmla="*/ 2147483647 h 152"/>
                <a:gd name="T38" fmla="*/ 2147483647 w 224"/>
                <a:gd name="T39" fmla="*/ 2147483647 h 152"/>
                <a:gd name="T40" fmla="*/ 2147483647 w 224"/>
                <a:gd name="T41" fmla="*/ 2147483647 h 152"/>
                <a:gd name="T42" fmla="*/ 2147483647 w 224"/>
                <a:gd name="T43" fmla="*/ 2147483647 h 152"/>
                <a:gd name="T44" fmla="*/ 2147483647 w 224"/>
                <a:gd name="T45" fmla="*/ 2147483647 h 152"/>
                <a:gd name="T46" fmla="*/ 2147483647 w 224"/>
                <a:gd name="T47" fmla="*/ 2147483647 h 152"/>
                <a:gd name="T48" fmla="*/ 2147483647 w 224"/>
                <a:gd name="T49" fmla="*/ 2147483647 h 152"/>
                <a:gd name="T50" fmla="*/ 2147483647 w 224"/>
                <a:gd name="T51" fmla="*/ 2147483647 h 152"/>
                <a:gd name="T52" fmla="*/ 2147483647 w 224"/>
                <a:gd name="T53" fmla="*/ 2147483647 h 152"/>
                <a:gd name="T54" fmla="*/ 2147483647 w 224"/>
                <a:gd name="T55" fmla="*/ 2147483647 h 152"/>
                <a:gd name="T56" fmla="*/ 2147483647 w 224"/>
                <a:gd name="T57" fmla="*/ 2147483647 h 152"/>
                <a:gd name="T58" fmla="*/ 2147483647 w 224"/>
                <a:gd name="T59" fmla="*/ 2147483647 h 152"/>
                <a:gd name="T60" fmla="*/ 2147483647 w 224"/>
                <a:gd name="T61" fmla="*/ 2147483647 h 152"/>
                <a:gd name="T62" fmla="*/ 2147483647 w 224"/>
                <a:gd name="T63" fmla="*/ 2147483647 h 152"/>
                <a:gd name="T64" fmla="*/ 2147483647 w 224"/>
                <a:gd name="T65" fmla="*/ 2147483647 h 152"/>
                <a:gd name="T66" fmla="*/ 2147483647 w 224"/>
                <a:gd name="T67" fmla="*/ 2147483647 h 152"/>
                <a:gd name="T68" fmla="*/ 2147483647 w 224"/>
                <a:gd name="T69" fmla="*/ 2147483647 h 152"/>
                <a:gd name="T70" fmla="*/ 2147483647 w 224"/>
                <a:gd name="T71" fmla="*/ 2147483647 h 152"/>
                <a:gd name="T72" fmla="*/ 2147483647 w 224"/>
                <a:gd name="T73" fmla="*/ 2147483647 h 152"/>
                <a:gd name="T74" fmla="*/ 2147483647 w 224"/>
                <a:gd name="T75" fmla="*/ 2147483647 h 152"/>
                <a:gd name="T76" fmla="*/ 2147483647 w 224"/>
                <a:gd name="T77" fmla="*/ 2147483647 h 152"/>
                <a:gd name="T78" fmla="*/ 2147483647 w 224"/>
                <a:gd name="T79" fmla="*/ 2147483647 h 152"/>
                <a:gd name="T80" fmla="*/ 2147483647 w 224"/>
                <a:gd name="T81" fmla="*/ 2147483647 h 152"/>
                <a:gd name="T82" fmla="*/ 2147483647 w 224"/>
                <a:gd name="T83" fmla="*/ 2147483647 h 152"/>
                <a:gd name="T84" fmla="*/ 2147483647 w 224"/>
                <a:gd name="T85" fmla="*/ 2147483647 h 152"/>
                <a:gd name="T86" fmla="*/ 2147483647 w 224"/>
                <a:gd name="T87" fmla="*/ 2147483647 h 152"/>
                <a:gd name="T88" fmla="*/ 2147483647 w 224"/>
                <a:gd name="T89" fmla="*/ 2147483647 h 152"/>
                <a:gd name="T90" fmla="*/ 2147483647 w 224"/>
                <a:gd name="T91" fmla="*/ 2147483647 h 152"/>
                <a:gd name="T92" fmla="*/ 2147483647 w 224"/>
                <a:gd name="T93" fmla="*/ 2147483647 h 152"/>
                <a:gd name="T94" fmla="*/ 2147483647 w 224"/>
                <a:gd name="T95" fmla="*/ 2147483647 h 152"/>
                <a:gd name="T96" fmla="*/ 2147483647 w 224"/>
                <a:gd name="T97" fmla="*/ 2147483647 h 152"/>
                <a:gd name="T98" fmla="*/ 2147483647 w 224"/>
                <a:gd name="T99" fmla="*/ 2147483647 h 152"/>
                <a:gd name="T100" fmla="*/ 2147483647 w 224"/>
                <a:gd name="T101" fmla="*/ 0 h 152"/>
                <a:gd name="T102" fmla="*/ 2147483647 w 224"/>
                <a:gd name="T103" fmla="*/ 2147483647 h 152"/>
                <a:gd name="T104" fmla="*/ 2147483647 w 224"/>
                <a:gd name="T105" fmla="*/ 2147483647 h 152"/>
                <a:gd name="T106" fmla="*/ 2147483647 w 224"/>
                <a:gd name="T107" fmla="*/ 2147483647 h 152"/>
                <a:gd name="T108" fmla="*/ 2147483647 w 224"/>
                <a:gd name="T109" fmla="*/ 0 h 152"/>
                <a:gd name="T110" fmla="*/ 2147483647 w 224"/>
                <a:gd name="T111" fmla="*/ 0 h 152"/>
                <a:gd name="T112" fmla="*/ 2147483647 w 224"/>
                <a:gd name="T113" fmla="*/ 2147483647 h 152"/>
                <a:gd name="T114" fmla="*/ 0 w 224"/>
                <a:gd name="T115" fmla="*/ 2147483647 h 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24" h="152">
                  <a:moveTo>
                    <a:pt x="0" y="24"/>
                  </a:moveTo>
                  <a:lnTo>
                    <a:pt x="8" y="40"/>
                  </a:lnTo>
                  <a:lnTo>
                    <a:pt x="24" y="48"/>
                  </a:lnTo>
                  <a:lnTo>
                    <a:pt x="64" y="48"/>
                  </a:lnTo>
                  <a:lnTo>
                    <a:pt x="72" y="56"/>
                  </a:lnTo>
                  <a:lnTo>
                    <a:pt x="96" y="48"/>
                  </a:lnTo>
                  <a:lnTo>
                    <a:pt x="112" y="56"/>
                  </a:lnTo>
                  <a:lnTo>
                    <a:pt x="96" y="64"/>
                  </a:lnTo>
                  <a:lnTo>
                    <a:pt x="112" y="64"/>
                  </a:lnTo>
                  <a:lnTo>
                    <a:pt x="120" y="64"/>
                  </a:lnTo>
                  <a:lnTo>
                    <a:pt x="128" y="72"/>
                  </a:lnTo>
                  <a:lnTo>
                    <a:pt x="128" y="88"/>
                  </a:lnTo>
                  <a:lnTo>
                    <a:pt x="88" y="96"/>
                  </a:lnTo>
                  <a:lnTo>
                    <a:pt x="96" y="104"/>
                  </a:lnTo>
                  <a:lnTo>
                    <a:pt x="80" y="112"/>
                  </a:lnTo>
                  <a:lnTo>
                    <a:pt x="56" y="104"/>
                  </a:lnTo>
                  <a:lnTo>
                    <a:pt x="40" y="120"/>
                  </a:lnTo>
                  <a:lnTo>
                    <a:pt x="64" y="120"/>
                  </a:lnTo>
                  <a:lnTo>
                    <a:pt x="88" y="128"/>
                  </a:lnTo>
                  <a:lnTo>
                    <a:pt x="96" y="128"/>
                  </a:lnTo>
                  <a:lnTo>
                    <a:pt x="96" y="136"/>
                  </a:lnTo>
                  <a:lnTo>
                    <a:pt x="96" y="144"/>
                  </a:lnTo>
                  <a:lnTo>
                    <a:pt x="120" y="152"/>
                  </a:lnTo>
                  <a:lnTo>
                    <a:pt x="144" y="152"/>
                  </a:lnTo>
                  <a:lnTo>
                    <a:pt x="128" y="136"/>
                  </a:lnTo>
                  <a:lnTo>
                    <a:pt x="128" y="128"/>
                  </a:lnTo>
                  <a:lnTo>
                    <a:pt x="152" y="144"/>
                  </a:lnTo>
                  <a:lnTo>
                    <a:pt x="168" y="144"/>
                  </a:lnTo>
                  <a:lnTo>
                    <a:pt x="176" y="136"/>
                  </a:lnTo>
                  <a:lnTo>
                    <a:pt x="168" y="128"/>
                  </a:lnTo>
                  <a:lnTo>
                    <a:pt x="176" y="120"/>
                  </a:lnTo>
                  <a:lnTo>
                    <a:pt x="160" y="104"/>
                  </a:lnTo>
                  <a:lnTo>
                    <a:pt x="168" y="96"/>
                  </a:lnTo>
                  <a:lnTo>
                    <a:pt x="184" y="104"/>
                  </a:lnTo>
                  <a:lnTo>
                    <a:pt x="184" y="112"/>
                  </a:lnTo>
                  <a:lnTo>
                    <a:pt x="192" y="112"/>
                  </a:lnTo>
                  <a:lnTo>
                    <a:pt x="224" y="88"/>
                  </a:lnTo>
                  <a:lnTo>
                    <a:pt x="200" y="72"/>
                  </a:lnTo>
                  <a:lnTo>
                    <a:pt x="184" y="72"/>
                  </a:lnTo>
                  <a:lnTo>
                    <a:pt x="176" y="64"/>
                  </a:lnTo>
                  <a:lnTo>
                    <a:pt x="184" y="64"/>
                  </a:lnTo>
                  <a:lnTo>
                    <a:pt x="200" y="56"/>
                  </a:lnTo>
                  <a:lnTo>
                    <a:pt x="192" y="56"/>
                  </a:lnTo>
                  <a:lnTo>
                    <a:pt x="200" y="48"/>
                  </a:lnTo>
                  <a:lnTo>
                    <a:pt x="176" y="32"/>
                  </a:lnTo>
                  <a:lnTo>
                    <a:pt x="152" y="24"/>
                  </a:lnTo>
                  <a:lnTo>
                    <a:pt x="160" y="16"/>
                  </a:lnTo>
                  <a:lnTo>
                    <a:pt x="128" y="16"/>
                  </a:lnTo>
                  <a:lnTo>
                    <a:pt x="88" y="24"/>
                  </a:lnTo>
                  <a:lnTo>
                    <a:pt x="104" y="8"/>
                  </a:lnTo>
                  <a:lnTo>
                    <a:pt x="88" y="0"/>
                  </a:lnTo>
                  <a:lnTo>
                    <a:pt x="56" y="8"/>
                  </a:lnTo>
                  <a:lnTo>
                    <a:pt x="40" y="24"/>
                  </a:lnTo>
                  <a:lnTo>
                    <a:pt x="48" y="16"/>
                  </a:lnTo>
                  <a:lnTo>
                    <a:pt x="80" y="0"/>
                  </a:lnTo>
                  <a:lnTo>
                    <a:pt x="56" y="0"/>
                  </a:lnTo>
                  <a:lnTo>
                    <a:pt x="24" y="8"/>
                  </a:lnTo>
                  <a:lnTo>
                    <a:pt x="0"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1" name="Freeform 219"/>
            <p:cNvSpPr>
              <a:spLocks/>
            </p:cNvSpPr>
            <p:nvPr/>
          </p:nvSpPr>
          <p:spPr bwMode="auto">
            <a:xfrm>
              <a:off x="2615592" y="2083081"/>
              <a:ext cx="62953" cy="27363"/>
            </a:xfrm>
            <a:custGeom>
              <a:avLst/>
              <a:gdLst>
                <a:gd name="T0" fmla="*/ 2147483647 w 40"/>
                <a:gd name="T1" fmla="*/ 0 h 16"/>
                <a:gd name="T2" fmla="*/ 0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6">
                  <a:moveTo>
                    <a:pt x="8" y="0"/>
                  </a:moveTo>
                  <a:lnTo>
                    <a:pt x="0" y="8"/>
                  </a:lnTo>
                  <a:lnTo>
                    <a:pt x="8" y="16"/>
                  </a:lnTo>
                  <a:lnTo>
                    <a:pt x="32" y="16"/>
                  </a:lnTo>
                  <a:lnTo>
                    <a:pt x="40" y="8"/>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2" name="Freeform 220"/>
            <p:cNvSpPr>
              <a:spLocks/>
            </p:cNvSpPr>
            <p:nvPr/>
          </p:nvSpPr>
          <p:spPr bwMode="auto">
            <a:xfrm>
              <a:off x="2424163" y="2055718"/>
              <a:ext cx="38543" cy="13682"/>
            </a:xfrm>
            <a:custGeom>
              <a:avLst/>
              <a:gdLst>
                <a:gd name="T0" fmla="*/ 0 w 24"/>
                <a:gd name="T1" fmla="*/ 0 h 8"/>
                <a:gd name="T2" fmla="*/ 2147483647 w 24"/>
                <a:gd name="T3" fmla="*/ 2147483647 h 8"/>
                <a:gd name="T4" fmla="*/ 2147483647 w 24"/>
                <a:gd name="T5" fmla="*/ 0 h 8"/>
                <a:gd name="T6" fmla="*/ 2147483647 w 24"/>
                <a:gd name="T7" fmla="*/ 0 h 8"/>
                <a:gd name="T8" fmla="*/ 0 w 24"/>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0" y="0"/>
                  </a:moveTo>
                  <a:lnTo>
                    <a:pt x="16" y="8"/>
                  </a:lnTo>
                  <a:lnTo>
                    <a:pt x="24" y="0"/>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3" name="Freeform 221"/>
            <p:cNvSpPr>
              <a:spLocks/>
            </p:cNvSpPr>
            <p:nvPr/>
          </p:nvSpPr>
          <p:spPr bwMode="auto">
            <a:xfrm>
              <a:off x="2462706" y="2028354"/>
              <a:ext cx="202992" cy="41045"/>
            </a:xfrm>
            <a:custGeom>
              <a:avLst/>
              <a:gdLst>
                <a:gd name="T0" fmla="*/ 2147483647 w 128"/>
                <a:gd name="T1" fmla="*/ 0 h 24"/>
                <a:gd name="T2" fmla="*/ 0 w 128"/>
                <a:gd name="T3" fmla="*/ 0 h 24"/>
                <a:gd name="T4" fmla="*/ 2147483647 w 128"/>
                <a:gd name="T5" fmla="*/ 2147483647 h 24"/>
                <a:gd name="T6" fmla="*/ 2147483647 w 128"/>
                <a:gd name="T7" fmla="*/ 2147483647 h 24"/>
                <a:gd name="T8" fmla="*/ 2147483647 w 128"/>
                <a:gd name="T9" fmla="*/ 2147483647 h 24"/>
                <a:gd name="T10" fmla="*/ 2147483647 w 128"/>
                <a:gd name="T11" fmla="*/ 2147483647 h 24"/>
                <a:gd name="T12" fmla="*/ 2147483647 w 128"/>
                <a:gd name="T13" fmla="*/ 2147483647 h 24"/>
                <a:gd name="T14" fmla="*/ 2147483647 w 128"/>
                <a:gd name="T15" fmla="*/ 2147483647 h 24"/>
                <a:gd name="T16" fmla="*/ 2147483647 w 128"/>
                <a:gd name="T17" fmla="*/ 2147483647 h 24"/>
                <a:gd name="T18" fmla="*/ 2147483647 w 128"/>
                <a:gd name="T19" fmla="*/ 2147483647 h 24"/>
                <a:gd name="T20" fmla="*/ 2147483647 w 128"/>
                <a:gd name="T21" fmla="*/ 2147483647 h 24"/>
                <a:gd name="T22" fmla="*/ 2147483647 w 128"/>
                <a:gd name="T23" fmla="*/ 2147483647 h 24"/>
                <a:gd name="T24" fmla="*/ 2147483647 w 128"/>
                <a:gd name="T25" fmla="*/ 2147483647 h 24"/>
                <a:gd name="T26" fmla="*/ 2147483647 w 128"/>
                <a:gd name="T27" fmla="*/ 0 h 24"/>
                <a:gd name="T28" fmla="*/ 2147483647 w 1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8" h="24">
                  <a:moveTo>
                    <a:pt x="8" y="0"/>
                  </a:moveTo>
                  <a:lnTo>
                    <a:pt x="0" y="0"/>
                  </a:lnTo>
                  <a:lnTo>
                    <a:pt x="8" y="8"/>
                  </a:lnTo>
                  <a:lnTo>
                    <a:pt x="32" y="8"/>
                  </a:lnTo>
                  <a:lnTo>
                    <a:pt x="16" y="24"/>
                  </a:lnTo>
                  <a:lnTo>
                    <a:pt x="24" y="24"/>
                  </a:lnTo>
                  <a:lnTo>
                    <a:pt x="72" y="24"/>
                  </a:lnTo>
                  <a:lnTo>
                    <a:pt x="88" y="24"/>
                  </a:lnTo>
                  <a:lnTo>
                    <a:pt x="96" y="24"/>
                  </a:lnTo>
                  <a:lnTo>
                    <a:pt x="112" y="24"/>
                  </a:lnTo>
                  <a:lnTo>
                    <a:pt x="128" y="16"/>
                  </a:lnTo>
                  <a:lnTo>
                    <a:pt x="56" y="8"/>
                  </a:lnTo>
                  <a:lnTo>
                    <a:pt x="48" y="8"/>
                  </a:lnTo>
                  <a:lnTo>
                    <a:pt x="48" y="0"/>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4" name="Freeform 222"/>
            <p:cNvSpPr>
              <a:spLocks/>
            </p:cNvSpPr>
            <p:nvPr/>
          </p:nvSpPr>
          <p:spPr bwMode="auto">
            <a:xfrm>
              <a:off x="2551354" y="1947633"/>
              <a:ext cx="127191" cy="53358"/>
            </a:xfrm>
            <a:custGeom>
              <a:avLst/>
              <a:gdLst>
                <a:gd name="T0" fmla="*/ 2147483647 w 80"/>
                <a:gd name="T1" fmla="*/ 2147483647 h 32"/>
                <a:gd name="T2" fmla="*/ 2147483647 w 80"/>
                <a:gd name="T3" fmla="*/ 2147483647 h 32"/>
                <a:gd name="T4" fmla="*/ 0 w 80"/>
                <a:gd name="T5" fmla="*/ 2147483647 h 32"/>
                <a:gd name="T6" fmla="*/ 0 w 80"/>
                <a:gd name="T7" fmla="*/ 2147483647 h 32"/>
                <a:gd name="T8" fmla="*/ 2147483647 w 80"/>
                <a:gd name="T9" fmla="*/ 2147483647 h 32"/>
                <a:gd name="T10" fmla="*/ 2147483647 w 80"/>
                <a:gd name="T11" fmla="*/ 2147483647 h 32"/>
                <a:gd name="T12" fmla="*/ 2147483647 w 80"/>
                <a:gd name="T13" fmla="*/ 2147483647 h 32"/>
                <a:gd name="T14" fmla="*/ 2147483647 w 80"/>
                <a:gd name="T15" fmla="*/ 2147483647 h 32"/>
                <a:gd name="T16" fmla="*/ 2147483647 w 80"/>
                <a:gd name="T17" fmla="*/ 2147483647 h 32"/>
                <a:gd name="T18" fmla="*/ 2147483647 w 80"/>
                <a:gd name="T19" fmla="*/ 0 h 32"/>
                <a:gd name="T20" fmla="*/ 2147483647 w 80"/>
                <a:gd name="T21" fmla="*/ 0 h 32"/>
                <a:gd name="T22" fmla="*/ 2147483647 w 80"/>
                <a:gd name="T23" fmla="*/ 2147483647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0" h="32">
                  <a:moveTo>
                    <a:pt x="8" y="8"/>
                  </a:moveTo>
                  <a:lnTo>
                    <a:pt x="8" y="16"/>
                  </a:lnTo>
                  <a:lnTo>
                    <a:pt x="0" y="24"/>
                  </a:lnTo>
                  <a:lnTo>
                    <a:pt x="0" y="32"/>
                  </a:lnTo>
                  <a:lnTo>
                    <a:pt x="24" y="32"/>
                  </a:lnTo>
                  <a:lnTo>
                    <a:pt x="80" y="16"/>
                  </a:lnTo>
                  <a:lnTo>
                    <a:pt x="64" y="16"/>
                  </a:lnTo>
                  <a:lnTo>
                    <a:pt x="72" y="8"/>
                  </a:lnTo>
                  <a:lnTo>
                    <a:pt x="56" y="8"/>
                  </a:lnTo>
                  <a:lnTo>
                    <a:pt x="48" y="0"/>
                  </a:lnTo>
                  <a:lnTo>
                    <a:pt x="32" y="0"/>
                  </a:lnTo>
                  <a:lnTo>
                    <a:pt x="8"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5" name="Freeform 223"/>
            <p:cNvSpPr>
              <a:spLocks/>
            </p:cNvSpPr>
            <p:nvPr/>
          </p:nvSpPr>
          <p:spPr bwMode="auto">
            <a:xfrm>
              <a:off x="2551354" y="1920270"/>
              <a:ext cx="495918" cy="121766"/>
            </a:xfrm>
            <a:custGeom>
              <a:avLst/>
              <a:gdLst>
                <a:gd name="T0" fmla="*/ 2147483647 w 312"/>
                <a:gd name="T1" fmla="*/ 2147483647 h 72"/>
                <a:gd name="T2" fmla="*/ 2147483647 w 312"/>
                <a:gd name="T3" fmla="*/ 2147483647 h 72"/>
                <a:gd name="T4" fmla="*/ 2147483647 w 312"/>
                <a:gd name="T5" fmla="*/ 2147483647 h 72"/>
                <a:gd name="T6" fmla="*/ 2147483647 w 312"/>
                <a:gd name="T7" fmla="*/ 2147483647 h 72"/>
                <a:gd name="T8" fmla="*/ 2147483647 w 312"/>
                <a:gd name="T9" fmla="*/ 2147483647 h 72"/>
                <a:gd name="T10" fmla="*/ 2147483647 w 312"/>
                <a:gd name="T11" fmla="*/ 2147483647 h 72"/>
                <a:gd name="T12" fmla="*/ 2147483647 w 312"/>
                <a:gd name="T13" fmla="*/ 2147483647 h 72"/>
                <a:gd name="T14" fmla="*/ 2147483647 w 312"/>
                <a:gd name="T15" fmla="*/ 2147483647 h 72"/>
                <a:gd name="T16" fmla="*/ 2147483647 w 312"/>
                <a:gd name="T17" fmla="*/ 2147483647 h 72"/>
                <a:gd name="T18" fmla="*/ 2147483647 w 312"/>
                <a:gd name="T19" fmla="*/ 2147483647 h 72"/>
                <a:gd name="T20" fmla="*/ 2147483647 w 312"/>
                <a:gd name="T21" fmla="*/ 2147483647 h 72"/>
                <a:gd name="T22" fmla="*/ 2147483647 w 312"/>
                <a:gd name="T23" fmla="*/ 2147483647 h 72"/>
                <a:gd name="T24" fmla="*/ 0 w 312"/>
                <a:gd name="T25" fmla="*/ 2147483647 h 72"/>
                <a:gd name="T26" fmla="*/ 2147483647 w 312"/>
                <a:gd name="T27" fmla="*/ 2147483647 h 72"/>
                <a:gd name="T28" fmla="*/ 2147483647 w 312"/>
                <a:gd name="T29" fmla="*/ 2147483647 h 72"/>
                <a:gd name="T30" fmla="*/ 2147483647 w 312"/>
                <a:gd name="T31" fmla="*/ 2147483647 h 72"/>
                <a:gd name="T32" fmla="*/ 2147483647 w 312"/>
                <a:gd name="T33" fmla="*/ 2147483647 h 72"/>
                <a:gd name="T34" fmla="*/ 2147483647 w 312"/>
                <a:gd name="T35" fmla="*/ 2147483647 h 72"/>
                <a:gd name="T36" fmla="*/ 2147483647 w 312"/>
                <a:gd name="T37" fmla="*/ 2147483647 h 72"/>
                <a:gd name="T38" fmla="*/ 2147483647 w 312"/>
                <a:gd name="T39" fmla="*/ 2147483647 h 72"/>
                <a:gd name="T40" fmla="*/ 2147483647 w 312"/>
                <a:gd name="T41" fmla="*/ 2147483647 h 72"/>
                <a:gd name="T42" fmla="*/ 2147483647 w 312"/>
                <a:gd name="T43" fmla="*/ 2147483647 h 72"/>
                <a:gd name="T44" fmla="*/ 2147483647 w 312"/>
                <a:gd name="T45" fmla="*/ 0 h 72"/>
                <a:gd name="T46" fmla="*/ 2147483647 w 312"/>
                <a:gd name="T47" fmla="*/ 0 h 72"/>
                <a:gd name="T48" fmla="*/ 2147483647 w 312"/>
                <a:gd name="T49" fmla="*/ 2147483647 h 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2" h="72">
                  <a:moveTo>
                    <a:pt x="64" y="16"/>
                  </a:moveTo>
                  <a:lnTo>
                    <a:pt x="72" y="24"/>
                  </a:lnTo>
                  <a:lnTo>
                    <a:pt x="88" y="24"/>
                  </a:lnTo>
                  <a:lnTo>
                    <a:pt x="72" y="32"/>
                  </a:lnTo>
                  <a:lnTo>
                    <a:pt x="80" y="32"/>
                  </a:lnTo>
                  <a:lnTo>
                    <a:pt x="80" y="40"/>
                  </a:lnTo>
                  <a:lnTo>
                    <a:pt x="40" y="48"/>
                  </a:lnTo>
                  <a:lnTo>
                    <a:pt x="56" y="48"/>
                  </a:lnTo>
                  <a:lnTo>
                    <a:pt x="32" y="48"/>
                  </a:lnTo>
                  <a:lnTo>
                    <a:pt x="24" y="56"/>
                  </a:lnTo>
                  <a:lnTo>
                    <a:pt x="32" y="56"/>
                  </a:lnTo>
                  <a:lnTo>
                    <a:pt x="8" y="64"/>
                  </a:lnTo>
                  <a:lnTo>
                    <a:pt x="0" y="64"/>
                  </a:lnTo>
                  <a:lnTo>
                    <a:pt x="72" y="64"/>
                  </a:lnTo>
                  <a:lnTo>
                    <a:pt x="72" y="72"/>
                  </a:lnTo>
                  <a:lnTo>
                    <a:pt x="112" y="64"/>
                  </a:lnTo>
                  <a:lnTo>
                    <a:pt x="104" y="56"/>
                  </a:lnTo>
                  <a:lnTo>
                    <a:pt x="120" y="56"/>
                  </a:lnTo>
                  <a:lnTo>
                    <a:pt x="120" y="48"/>
                  </a:lnTo>
                  <a:lnTo>
                    <a:pt x="144" y="48"/>
                  </a:lnTo>
                  <a:lnTo>
                    <a:pt x="176" y="32"/>
                  </a:lnTo>
                  <a:lnTo>
                    <a:pt x="312" y="8"/>
                  </a:lnTo>
                  <a:lnTo>
                    <a:pt x="248" y="0"/>
                  </a:lnTo>
                  <a:lnTo>
                    <a:pt x="192" y="0"/>
                  </a:lnTo>
                  <a:lnTo>
                    <a:pt x="64"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6" name="Freeform 224"/>
            <p:cNvSpPr>
              <a:spLocks/>
            </p:cNvSpPr>
            <p:nvPr/>
          </p:nvSpPr>
          <p:spPr bwMode="auto">
            <a:xfrm>
              <a:off x="2499964" y="1961314"/>
              <a:ext cx="12848" cy="13682"/>
            </a:xfrm>
            <a:custGeom>
              <a:avLst/>
              <a:gdLst>
                <a:gd name="T0" fmla="*/ 0 w 8"/>
                <a:gd name="T1" fmla="*/ 2147483647 h 8"/>
                <a:gd name="T2" fmla="*/ 2147483647 w 8"/>
                <a:gd name="T3" fmla="*/ 2147483647 h 8"/>
                <a:gd name="T4" fmla="*/ 2147483647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7" name="Freeform 225"/>
            <p:cNvSpPr>
              <a:spLocks/>
            </p:cNvSpPr>
            <p:nvPr/>
          </p:nvSpPr>
          <p:spPr bwMode="auto">
            <a:xfrm>
              <a:off x="2385620" y="1987310"/>
              <a:ext cx="127191" cy="27363"/>
            </a:xfrm>
            <a:custGeom>
              <a:avLst/>
              <a:gdLst>
                <a:gd name="T0" fmla="*/ 0 w 80"/>
                <a:gd name="T1" fmla="*/ 0 h 16"/>
                <a:gd name="T2" fmla="*/ 2147483647 w 80"/>
                <a:gd name="T3" fmla="*/ 0 h 16"/>
                <a:gd name="T4" fmla="*/ 0 w 80"/>
                <a:gd name="T5" fmla="*/ 0 h 16"/>
                <a:gd name="T6" fmla="*/ 2147483647 w 80"/>
                <a:gd name="T7" fmla="*/ 2147483647 h 16"/>
                <a:gd name="T8" fmla="*/ 2147483647 w 80"/>
                <a:gd name="T9" fmla="*/ 2147483647 h 16"/>
                <a:gd name="T10" fmla="*/ 2147483647 w 80"/>
                <a:gd name="T11" fmla="*/ 2147483647 h 16"/>
                <a:gd name="T12" fmla="*/ 2147483647 w 80"/>
                <a:gd name="T13" fmla="*/ 2147483647 h 16"/>
                <a:gd name="T14" fmla="*/ 2147483647 w 80"/>
                <a:gd name="T15" fmla="*/ 0 h 16"/>
                <a:gd name="T16" fmla="*/ 2147483647 w 80"/>
                <a:gd name="T17" fmla="*/ 2147483647 h 16"/>
                <a:gd name="T18" fmla="*/ 2147483647 w 80"/>
                <a:gd name="T19" fmla="*/ 2147483647 h 16"/>
                <a:gd name="T20" fmla="*/ 2147483647 w 80"/>
                <a:gd name="T21" fmla="*/ 0 h 16"/>
                <a:gd name="T22" fmla="*/ 2147483647 w 80"/>
                <a:gd name="T23" fmla="*/ 0 h 16"/>
                <a:gd name="T24" fmla="*/ 0 w 80"/>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0" h="16">
                  <a:moveTo>
                    <a:pt x="0" y="0"/>
                  </a:moveTo>
                  <a:lnTo>
                    <a:pt x="16" y="0"/>
                  </a:lnTo>
                  <a:lnTo>
                    <a:pt x="0" y="0"/>
                  </a:lnTo>
                  <a:lnTo>
                    <a:pt x="8" y="8"/>
                  </a:lnTo>
                  <a:lnTo>
                    <a:pt x="32" y="8"/>
                  </a:lnTo>
                  <a:lnTo>
                    <a:pt x="32" y="16"/>
                  </a:lnTo>
                  <a:lnTo>
                    <a:pt x="80" y="8"/>
                  </a:lnTo>
                  <a:lnTo>
                    <a:pt x="64" y="0"/>
                  </a:lnTo>
                  <a:lnTo>
                    <a:pt x="48" y="8"/>
                  </a:lnTo>
                  <a:lnTo>
                    <a:pt x="40" y="8"/>
                  </a:lnTo>
                  <a:lnTo>
                    <a:pt x="48" y="0"/>
                  </a:lnTo>
                  <a:lnTo>
                    <a:pt x="40"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8" name="Freeform 226"/>
            <p:cNvSpPr>
              <a:spLocks/>
            </p:cNvSpPr>
            <p:nvPr/>
          </p:nvSpPr>
          <p:spPr bwMode="auto">
            <a:xfrm>
              <a:off x="2475553" y="2000991"/>
              <a:ext cx="62953" cy="13682"/>
            </a:xfrm>
            <a:custGeom>
              <a:avLst/>
              <a:gdLst>
                <a:gd name="T0" fmla="*/ 0 w 40"/>
                <a:gd name="T1" fmla="*/ 2147483647 h 8"/>
                <a:gd name="T2" fmla="*/ 2147483647 w 40"/>
                <a:gd name="T3" fmla="*/ 2147483647 h 8"/>
                <a:gd name="T4" fmla="*/ 2147483647 w 40"/>
                <a:gd name="T5" fmla="*/ 0 h 8"/>
                <a:gd name="T6" fmla="*/ 0 w 40"/>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8">
                  <a:moveTo>
                    <a:pt x="0" y="8"/>
                  </a:moveTo>
                  <a:lnTo>
                    <a:pt x="32" y="8"/>
                  </a:lnTo>
                  <a:lnTo>
                    <a:pt x="4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19" name="Freeform 227"/>
            <p:cNvSpPr>
              <a:spLocks/>
            </p:cNvSpPr>
            <p:nvPr/>
          </p:nvSpPr>
          <p:spPr bwMode="auto">
            <a:xfrm>
              <a:off x="2348362" y="2014673"/>
              <a:ext cx="24411" cy="2736"/>
            </a:xfrm>
            <a:custGeom>
              <a:avLst/>
              <a:gdLst>
                <a:gd name="T0" fmla="*/ 2147483647 w 16"/>
                <a:gd name="T1" fmla="*/ 0 h 2736"/>
                <a:gd name="T2" fmla="*/ 0 w 16"/>
                <a:gd name="T3" fmla="*/ 0 h 2736"/>
                <a:gd name="T4" fmla="*/ 2147483647 w 16"/>
                <a:gd name="T5" fmla="*/ 0 h 2736"/>
                <a:gd name="T6" fmla="*/ 2147483647 w 16"/>
                <a:gd name="T7" fmla="*/ 0 h 2736"/>
                <a:gd name="T8" fmla="*/ 2147483647 w 16"/>
                <a:gd name="T9" fmla="*/ 0 h 27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736">
                  <a:moveTo>
                    <a:pt x="8" y="0"/>
                  </a:moveTo>
                  <a:lnTo>
                    <a:pt x="0" y="0"/>
                  </a:lnTo>
                  <a:lnTo>
                    <a:pt x="8" y="0"/>
                  </a:lnTo>
                  <a:lnTo>
                    <a:pt x="16" y="0"/>
                  </a:lnTo>
                  <a:lnTo>
                    <a:pt x="8"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0" name="Freeform 228"/>
            <p:cNvSpPr>
              <a:spLocks/>
            </p:cNvSpPr>
            <p:nvPr/>
          </p:nvSpPr>
          <p:spPr bwMode="auto">
            <a:xfrm>
              <a:off x="2335515" y="2028354"/>
              <a:ext cx="101496" cy="27363"/>
            </a:xfrm>
            <a:custGeom>
              <a:avLst/>
              <a:gdLst>
                <a:gd name="T0" fmla="*/ 0 w 64"/>
                <a:gd name="T1" fmla="*/ 0 h 16"/>
                <a:gd name="T2" fmla="*/ 0 w 64"/>
                <a:gd name="T3" fmla="*/ 2147483647 h 16"/>
                <a:gd name="T4" fmla="*/ 2147483647 w 64"/>
                <a:gd name="T5" fmla="*/ 2147483647 h 16"/>
                <a:gd name="T6" fmla="*/ 2147483647 w 64"/>
                <a:gd name="T7" fmla="*/ 2147483647 h 16"/>
                <a:gd name="T8" fmla="*/ 2147483647 w 64"/>
                <a:gd name="T9" fmla="*/ 0 h 16"/>
                <a:gd name="T10" fmla="*/ 2147483647 w 64"/>
                <a:gd name="T11" fmla="*/ 0 h 16"/>
                <a:gd name="T12" fmla="*/ 2147483647 w 64"/>
                <a:gd name="T13" fmla="*/ 2147483647 h 16"/>
                <a:gd name="T14" fmla="*/ 2147483647 w 64"/>
                <a:gd name="T15" fmla="*/ 0 h 16"/>
                <a:gd name="T16" fmla="*/ 0 w 64"/>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16">
                  <a:moveTo>
                    <a:pt x="0" y="0"/>
                  </a:moveTo>
                  <a:lnTo>
                    <a:pt x="0" y="16"/>
                  </a:lnTo>
                  <a:lnTo>
                    <a:pt x="16" y="16"/>
                  </a:lnTo>
                  <a:lnTo>
                    <a:pt x="40" y="16"/>
                  </a:lnTo>
                  <a:lnTo>
                    <a:pt x="64" y="0"/>
                  </a:lnTo>
                  <a:lnTo>
                    <a:pt x="40" y="0"/>
                  </a:lnTo>
                  <a:lnTo>
                    <a:pt x="24" y="8"/>
                  </a:lnTo>
                  <a:lnTo>
                    <a:pt x="16"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1" name="Freeform 229"/>
            <p:cNvSpPr>
              <a:spLocks/>
            </p:cNvSpPr>
            <p:nvPr/>
          </p:nvSpPr>
          <p:spPr bwMode="auto">
            <a:xfrm>
              <a:off x="2284124" y="2083081"/>
              <a:ext cx="101496" cy="53358"/>
            </a:xfrm>
            <a:custGeom>
              <a:avLst/>
              <a:gdLst>
                <a:gd name="T0" fmla="*/ 0 w 64"/>
                <a:gd name="T1" fmla="*/ 2147483647 h 32"/>
                <a:gd name="T2" fmla="*/ 0 w 64"/>
                <a:gd name="T3" fmla="*/ 2147483647 h 32"/>
                <a:gd name="T4" fmla="*/ 2147483647 w 64"/>
                <a:gd name="T5" fmla="*/ 2147483647 h 32"/>
                <a:gd name="T6" fmla="*/ 2147483647 w 64"/>
                <a:gd name="T7" fmla="*/ 2147483647 h 32"/>
                <a:gd name="T8" fmla="*/ 2147483647 w 64"/>
                <a:gd name="T9" fmla="*/ 2147483647 h 32"/>
                <a:gd name="T10" fmla="*/ 2147483647 w 64"/>
                <a:gd name="T11" fmla="*/ 2147483647 h 32"/>
                <a:gd name="T12" fmla="*/ 2147483647 w 64"/>
                <a:gd name="T13" fmla="*/ 2147483647 h 32"/>
                <a:gd name="T14" fmla="*/ 2147483647 w 64"/>
                <a:gd name="T15" fmla="*/ 0 h 32"/>
                <a:gd name="T16" fmla="*/ 2147483647 w 64"/>
                <a:gd name="T17" fmla="*/ 0 h 32"/>
                <a:gd name="T18" fmla="*/ 2147483647 w 64"/>
                <a:gd name="T19" fmla="*/ 2147483647 h 32"/>
                <a:gd name="T20" fmla="*/ 0 w 64"/>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 h="32">
                  <a:moveTo>
                    <a:pt x="0" y="16"/>
                  </a:moveTo>
                  <a:lnTo>
                    <a:pt x="0" y="24"/>
                  </a:lnTo>
                  <a:lnTo>
                    <a:pt x="8" y="24"/>
                  </a:lnTo>
                  <a:lnTo>
                    <a:pt x="16" y="32"/>
                  </a:lnTo>
                  <a:lnTo>
                    <a:pt x="48" y="24"/>
                  </a:lnTo>
                  <a:lnTo>
                    <a:pt x="56" y="8"/>
                  </a:lnTo>
                  <a:lnTo>
                    <a:pt x="48" y="8"/>
                  </a:lnTo>
                  <a:lnTo>
                    <a:pt x="64" y="0"/>
                  </a:lnTo>
                  <a:lnTo>
                    <a:pt x="24" y="0"/>
                  </a:lnTo>
                  <a:lnTo>
                    <a:pt x="24" y="8"/>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2" name="Line 230"/>
            <p:cNvSpPr>
              <a:spLocks noChangeShapeType="1"/>
            </p:cNvSpPr>
            <p:nvPr/>
          </p:nvSpPr>
          <p:spPr bwMode="auto">
            <a:xfrm>
              <a:off x="2309819" y="2069399"/>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3" name="Line 231"/>
            <p:cNvSpPr>
              <a:spLocks noChangeShapeType="1"/>
            </p:cNvSpPr>
            <p:nvPr/>
          </p:nvSpPr>
          <p:spPr bwMode="auto">
            <a:xfrm>
              <a:off x="2258429" y="2014673"/>
              <a:ext cx="77085" cy="2736"/>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4" name="Freeform 232"/>
            <p:cNvSpPr>
              <a:spLocks/>
            </p:cNvSpPr>
            <p:nvPr/>
          </p:nvSpPr>
          <p:spPr bwMode="auto">
            <a:xfrm>
              <a:off x="2232734" y="2000991"/>
              <a:ext cx="12848" cy="13682"/>
            </a:xfrm>
            <a:custGeom>
              <a:avLst/>
              <a:gdLst>
                <a:gd name="T0" fmla="*/ 0 w 8"/>
                <a:gd name="T1" fmla="*/ 0 h 8"/>
                <a:gd name="T2" fmla="*/ 2147483647 w 8"/>
                <a:gd name="T3" fmla="*/ 2147483647 h 8"/>
                <a:gd name="T4" fmla="*/ 2147483647 w 8"/>
                <a:gd name="T5" fmla="*/ 0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5" name="Freeform 233"/>
            <p:cNvSpPr>
              <a:spLocks/>
            </p:cNvSpPr>
            <p:nvPr/>
          </p:nvSpPr>
          <p:spPr bwMode="auto">
            <a:xfrm>
              <a:off x="2245581" y="2000991"/>
              <a:ext cx="64238" cy="13682"/>
            </a:xfrm>
            <a:custGeom>
              <a:avLst/>
              <a:gdLst>
                <a:gd name="T0" fmla="*/ 0 w 40"/>
                <a:gd name="T1" fmla="*/ 2147483647 h 8"/>
                <a:gd name="T2" fmla="*/ 2147483647 w 40"/>
                <a:gd name="T3" fmla="*/ 2147483647 h 8"/>
                <a:gd name="T4" fmla="*/ 2147483647 w 40"/>
                <a:gd name="T5" fmla="*/ 0 h 8"/>
                <a:gd name="T6" fmla="*/ 0 w 40"/>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8">
                  <a:moveTo>
                    <a:pt x="0" y="8"/>
                  </a:moveTo>
                  <a:lnTo>
                    <a:pt x="8" y="8"/>
                  </a:lnTo>
                  <a:lnTo>
                    <a:pt x="4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6" name="Freeform 234"/>
            <p:cNvSpPr>
              <a:spLocks/>
            </p:cNvSpPr>
            <p:nvPr/>
          </p:nvSpPr>
          <p:spPr bwMode="auto">
            <a:xfrm>
              <a:off x="2105542" y="2042036"/>
              <a:ext cx="38543" cy="13682"/>
            </a:xfrm>
            <a:custGeom>
              <a:avLst/>
              <a:gdLst>
                <a:gd name="T0" fmla="*/ 0 w 24"/>
                <a:gd name="T1" fmla="*/ 2147483647 h 8"/>
                <a:gd name="T2" fmla="*/ 2147483647 w 24"/>
                <a:gd name="T3" fmla="*/ 2147483647 h 8"/>
                <a:gd name="T4" fmla="*/ 2147483647 w 24"/>
                <a:gd name="T5" fmla="*/ 0 h 8"/>
                <a:gd name="T6" fmla="*/ 0 w 24"/>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8">
                  <a:moveTo>
                    <a:pt x="0" y="8"/>
                  </a:moveTo>
                  <a:lnTo>
                    <a:pt x="8" y="8"/>
                  </a:lnTo>
                  <a:lnTo>
                    <a:pt x="24"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7" name="Freeform 235"/>
            <p:cNvSpPr>
              <a:spLocks/>
            </p:cNvSpPr>
            <p:nvPr/>
          </p:nvSpPr>
          <p:spPr bwMode="auto">
            <a:xfrm>
              <a:off x="2068285" y="2014673"/>
              <a:ext cx="140039" cy="27363"/>
            </a:xfrm>
            <a:custGeom>
              <a:avLst/>
              <a:gdLst>
                <a:gd name="T0" fmla="*/ 0 w 88"/>
                <a:gd name="T1" fmla="*/ 2147483647 h 16"/>
                <a:gd name="T2" fmla="*/ 2147483647 w 88"/>
                <a:gd name="T3" fmla="*/ 2147483647 h 16"/>
                <a:gd name="T4" fmla="*/ 2147483647 w 88"/>
                <a:gd name="T5" fmla="*/ 2147483647 h 16"/>
                <a:gd name="T6" fmla="*/ 2147483647 w 88"/>
                <a:gd name="T7" fmla="*/ 2147483647 h 16"/>
                <a:gd name="T8" fmla="*/ 2147483647 w 88"/>
                <a:gd name="T9" fmla="*/ 0 h 16"/>
                <a:gd name="T10" fmla="*/ 2147483647 w 88"/>
                <a:gd name="T11" fmla="*/ 0 h 16"/>
                <a:gd name="T12" fmla="*/ 0 w 88"/>
                <a:gd name="T13" fmla="*/ 2147483647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8" h="16">
                  <a:moveTo>
                    <a:pt x="0" y="16"/>
                  </a:moveTo>
                  <a:lnTo>
                    <a:pt x="24" y="16"/>
                  </a:lnTo>
                  <a:lnTo>
                    <a:pt x="48" y="8"/>
                  </a:lnTo>
                  <a:lnTo>
                    <a:pt x="56" y="16"/>
                  </a:lnTo>
                  <a:lnTo>
                    <a:pt x="88" y="0"/>
                  </a:lnTo>
                  <a:lnTo>
                    <a:pt x="56"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8" name="Freeform 236"/>
            <p:cNvSpPr>
              <a:spLocks/>
            </p:cNvSpPr>
            <p:nvPr/>
          </p:nvSpPr>
          <p:spPr bwMode="auto">
            <a:xfrm>
              <a:off x="2118389" y="2028354"/>
              <a:ext cx="191429" cy="41045"/>
            </a:xfrm>
            <a:custGeom>
              <a:avLst/>
              <a:gdLst>
                <a:gd name="T0" fmla="*/ 0 w 120"/>
                <a:gd name="T1" fmla="*/ 2147483647 h 24"/>
                <a:gd name="T2" fmla="*/ 2147483647 w 120"/>
                <a:gd name="T3" fmla="*/ 2147483647 h 24"/>
                <a:gd name="T4" fmla="*/ 2147483647 w 120"/>
                <a:gd name="T5" fmla="*/ 2147483647 h 24"/>
                <a:gd name="T6" fmla="*/ 2147483647 w 120"/>
                <a:gd name="T7" fmla="*/ 2147483647 h 24"/>
                <a:gd name="T8" fmla="*/ 2147483647 w 120"/>
                <a:gd name="T9" fmla="*/ 2147483647 h 24"/>
                <a:gd name="T10" fmla="*/ 2147483647 w 120"/>
                <a:gd name="T11" fmla="*/ 2147483647 h 24"/>
                <a:gd name="T12" fmla="*/ 2147483647 w 120"/>
                <a:gd name="T13" fmla="*/ 2147483647 h 24"/>
                <a:gd name="T14" fmla="*/ 2147483647 w 120"/>
                <a:gd name="T15" fmla="*/ 2147483647 h 24"/>
                <a:gd name="T16" fmla="*/ 2147483647 w 120"/>
                <a:gd name="T17" fmla="*/ 2147483647 h 24"/>
                <a:gd name="T18" fmla="*/ 2147483647 w 120"/>
                <a:gd name="T19" fmla="*/ 0 h 24"/>
                <a:gd name="T20" fmla="*/ 2147483647 w 120"/>
                <a:gd name="T21" fmla="*/ 2147483647 h 24"/>
                <a:gd name="T22" fmla="*/ 2147483647 w 120"/>
                <a:gd name="T23" fmla="*/ 2147483647 h 24"/>
                <a:gd name="T24" fmla="*/ 2147483647 w 120"/>
                <a:gd name="T25" fmla="*/ 2147483647 h 24"/>
                <a:gd name="T26" fmla="*/ 2147483647 w 120"/>
                <a:gd name="T27" fmla="*/ 2147483647 h 24"/>
                <a:gd name="T28" fmla="*/ 2147483647 w 120"/>
                <a:gd name="T29" fmla="*/ 2147483647 h 24"/>
                <a:gd name="T30" fmla="*/ 2147483647 w 120"/>
                <a:gd name="T31" fmla="*/ 2147483647 h 24"/>
                <a:gd name="T32" fmla="*/ 2147483647 w 120"/>
                <a:gd name="T33" fmla="*/ 0 h 24"/>
                <a:gd name="T34" fmla="*/ 0 w 120"/>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0" h="24">
                  <a:moveTo>
                    <a:pt x="0" y="16"/>
                  </a:moveTo>
                  <a:lnTo>
                    <a:pt x="24" y="16"/>
                  </a:lnTo>
                  <a:lnTo>
                    <a:pt x="32" y="16"/>
                  </a:lnTo>
                  <a:lnTo>
                    <a:pt x="40" y="24"/>
                  </a:lnTo>
                  <a:lnTo>
                    <a:pt x="24" y="24"/>
                  </a:lnTo>
                  <a:lnTo>
                    <a:pt x="32" y="24"/>
                  </a:lnTo>
                  <a:lnTo>
                    <a:pt x="104" y="16"/>
                  </a:lnTo>
                  <a:lnTo>
                    <a:pt x="120" y="8"/>
                  </a:lnTo>
                  <a:lnTo>
                    <a:pt x="104" y="8"/>
                  </a:lnTo>
                  <a:lnTo>
                    <a:pt x="104" y="0"/>
                  </a:lnTo>
                  <a:lnTo>
                    <a:pt x="80" y="8"/>
                  </a:lnTo>
                  <a:lnTo>
                    <a:pt x="88" y="8"/>
                  </a:lnTo>
                  <a:lnTo>
                    <a:pt x="80" y="8"/>
                  </a:lnTo>
                  <a:lnTo>
                    <a:pt x="80" y="16"/>
                  </a:lnTo>
                  <a:lnTo>
                    <a:pt x="64" y="16"/>
                  </a:lnTo>
                  <a:lnTo>
                    <a:pt x="64" y="8"/>
                  </a:lnTo>
                  <a:lnTo>
                    <a:pt x="40"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29" name="Freeform 237"/>
            <p:cNvSpPr>
              <a:spLocks/>
            </p:cNvSpPr>
            <p:nvPr/>
          </p:nvSpPr>
          <p:spPr bwMode="auto">
            <a:xfrm>
              <a:off x="2004046" y="2083081"/>
              <a:ext cx="267230" cy="108085"/>
            </a:xfrm>
            <a:custGeom>
              <a:avLst/>
              <a:gdLst>
                <a:gd name="T0" fmla="*/ 2147483647 w 168"/>
                <a:gd name="T1" fmla="*/ 2147483647 h 64"/>
                <a:gd name="T2" fmla="*/ 2147483647 w 168"/>
                <a:gd name="T3" fmla="*/ 2147483647 h 64"/>
                <a:gd name="T4" fmla="*/ 2147483647 w 168"/>
                <a:gd name="T5" fmla="*/ 2147483647 h 64"/>
                <a:gd name="T6" fmla="*/ 2147483647 w 168"/>
                <a:gd name="T7" fmla="*/ 2147483647 h 64"/>
                <a:gd name="T8" fmla="*/ 2147483647 w 168"/>
                <a:gd name="T9" fmla="*/ 2147483647 h 64"/>
                <a:gd name="T10" fmla="*/ 2147483647 w 168"/>
                <a:gd name="T11" fmla="*/ 2147483647 h 64"/>
                <a:gd name="T12" fmla="*/ 0 w 168"/>
                <a:gd name="T13" fmla="*/ 2147483647 h 64"/>
                <a:gd name="T14" fmla="*/ 2147483647 w 168"/>
                <a:gd name="T15" fmla="*/ 2147483647 h 64"/>
                <a:gd name="T16" fmla="*/ 2147483647 w 168"/>
                <a:gd name="T17" fmla="*/ 2147483647 h 64"/>
                <a:gd name="T18" fmla="*/ 2147483647 w 168"/>
                <a:gd name="T19" fmla="*/ 2147483647 h 64"/>
                <a:gd name="T20" fmla="*/ 2147483647 w 168"/>
                <a:gd name="T21" fmla="*/ 2147483647 h 64"/>
                <a:gd name="T22" fmla="*/ 2147483647 w 168"/>
                <a:gd name="T23" fmla="*/ 2147483647 h 64"/>
                <a:gd name="T24" fmla="*/ 2147483647 w 168"/>
                <a:gd name="T25" fmla="*/ 2147483647 h 64"/>
                <a:gd name="T26" fmla="*/ 2147483647 w 168"/>
                <a:gd name="T27" fmla="*/ 2147483647 h 64"/>
                <a:gd name="T28" fmla="*/ 2147483647 w 168"/>
                <a:gd name="T29" fmla="*/ 2147483647 h 64"/>
                <a:gd name="T30" fmla="*/ 2147483647 w 168"/>
                <a:gd name="T31" fmla="*/ 2147483647 h 64"/>
                <a:gd name="T32" fmla="*/ 2147483647 w 168"/>
                <a:gd name="T33" fmla="*/ 2147483647 h 64"/>
                <a:gd name="T34" fmla="*/ 2147483647 w 168"/>
                <a:gd name="T35" fmla="*/ 2147483647 h 64"/>
                <a:gd name="T36" fmla="*/ 2147483647 w 168"/>
                <a:gd name="T37" fmla="*/ 0 h 64"/>
                <a:gd name="T38" fmla="*/ 2147483647 w 168"/>
                <a:gd name="T39" fmla="*/ 2147483647 h 64"/>
                <a:gd name="T40" fmla="*/ 2147483647 w 168"/>
                <a:gd name="T41" fmla="*/ 2147483647 h 64"/>
                <a:gd name="T42" fmla="*/ 2147483647 w 168"/>
                <a:gd name="T43" fmla="*/ 2147483647 h 64"/>
                <a:gd name="T44" fmla="*/ 2147483647 w 168"/>
                <a:gd name="T45" fmla="*/ 2147483647 h 64"/>
                <a:gd name="T46" fmla="*/ 2147483647 w 168"/>
                <a:gd name="T47" fmla="*/ 2147483647 h 64"/>
                <a:gd name="T48" fmla="*/ 2147483647 w 168"/>
                <a:gd name="T49" fmla="*/ 2147483647 h 64"/>
                <a:gd name="T50" fmla="*/ 2147483647 w 168"/>
                <a:gd name="T51" fmla="*/ 2147483647 h 6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 h="64">
                  <a:moveTo>
                    <a:pt x="8" y="32"/>
                  </a:moveTo>
                  <a:lnTo>
                    <a:pt x="16" y="32"/>
                  </a:lnTo>
                  <a:lnTo>
                    <a:pt x="8" y="32"/>
                  </a:lnTo>
                  <a:lnTo>
                    <a:pt x="8" y="40"/>
                  </a:lnTo>
                  <a:lnTo>
                    <a:pt x="48" y="40"/>
                  </a:lnTo>
                  <a:lnTo>
                    <a:pt x="8" y="48"/>
                  </a:lnTo>
                  <a:lnTo>
                    <a:pt x="0" y="56"/>
                  </a:lnTo>
                  <a:lnTo>
                    <a:pt x="24" y="56"/>
                  </a:lnTo>
                  <a:lnTo>
                    <a:pt x="16" y="64"/>
                  </a:lnTo>
                  <a:lnTo>
                    <a:pt x="96" y="56"/>
                  </a:lnTo>
                  <a:lnTo>
                    <a:pt x="112" y="64"/>
                  </a:lnTo>
                  <a:lnTo>
                    <a:pt x="128" y="64"/>
                  </a:lnTo>
                  <a:lnTo>
                    <a:pt x="160" y="48"/>
                  </a:lnTo>
                  <a:lnTo>
                    <a:pt x="136" y="40"/>
                  </a:lnTo>
                  <a:lnTo>
                    <a:pt x="136" y="32"/>
                  </a:lnTo>
                  <a:lnTo>
                    <a:pt x="144" y="32"/>
                  </a:lnTo>
                  <a:lnTo>
                    <a:pt x="144" y="16"/>
                  </a:lnTo>
                  <a:lnTo>
                    <a:pt x="168" y="8"/>
                  </a:lnTo>
                  <a:lnTo>
                    <a:pt x="152" y="0"/>
                  </a:lnTo>
                  <a:lnTo>
                    <a:pt x="128" y="16"/>
                  </a:lnTo>
                  <a:lnTo>
                    <a:pt x="96" y="8"/>
                  </a:lnTo>
                  <a:lnTo>
                    <a:pt x="80" y="16"/>
                  </a:lnTo>
                  <a:lnTo>
                    <a:pt x="80" y="8"/>
                  </a:lnTo>
                  <a:lnTo>
                    <a:pt x="72" y="8"/>
                  </a:lnTo>
                  <a:lnTo>
                    <a:pt x="32" y="16"/>
                  </a:lnTo>
                  <a:lnTo>
                    <a:pt x="8"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0" name="Freeform 238"/>
            <p:cNvSpPr>
              <a:spLocks/>
            </p:cNvSpPr>
            <p:nvPr/>
          </p:nvSpPr>
          <p:spPr bwMode="auto">
            <a:xfrm>
              <a:off x="1928245" y="2069399"/>
              <a:ext cx="190144" cy="67040"/>
            </a:xfrm>
            <a:custGeom>
              <a:avLst/>
              <a:gdLst>
                <a:gd name="T0" fmla="*/ 0 w 120"/>
                <a:gd name="T1" fmla="*/ 2147483647 h 40"/>
                <a:gd name="T2" fmla="*/ 2147483647 w 120"/>
                <a:gd name="T3" fmla="*/ 2147483647 h 40"/>
                <a:gd name="T4" fmla="*/ 2147483647 w 120"/>
                <a:gd name="T5" fmla="*/ 2147483647 h 40"/>
                <a:gd name="T6" fmla="*/ 2147483647 w 120"/>
                <a:gd name="T7" fmla="*/ 2147483647 h 40"/>
                <a:gd name="T8" fmla="*/ 2147483647 w 120"/>
                <a:gd name="T9" fmla="*/ 2147483647 h 40"/>
                <a:gd name="T10" fmla="*/ 2147483647 w 120"/>
                <a:gd name="T11" fmla="*/ 2147483647 h 40"/>
                <a:gd name="T12" fmla="*/ 2147483647 w 120"/>
                <a:gd name="T13" fmla="*/ 2147483647 h 40"/>
                <a:gd name="T14" fmla="*/ 2147483647 w 120"/>
                <a:gd name="T15" fmla="*/ 0 h 40"/>
                <a:gd name="T16" fmla="*/ 2147483647 w 120"/>
                <a:gd name="T17" fmla="*/ 2147483647 h 40"/>
                <a:gd name="T18" fmla="*/ 2147483647 w 120"/>
                <a:gd name="T19" fmla="*/ 2147483647 h 40"/>
                <a:gd name="T20" fmla="*/ 0 w 120"/>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40">
                  <a:moveTo>
                    <a:pt x="0" y="32"/>
                  </a:moveTo>
                  <a:lnTo>
                    <a:pt x="8" y="32"/>
                  </a:lnTo>
                  <a:lnTo>
                    <a:pt x="8" y="40"/>
                  </a:lnTo>
                  <a:lnTo>
                    <a:pt x="32" y="40"/>
                  </a:lnTo>
                  <a:lnTo>
                    <a:pt x="64" y="24"/>
                  </a:lnTo>
                  <a:lnTo>
                    <a:pt x="120" y="16"/>
                  </a:lnTo>
                  <a:lnTo>
                    <a:pt x="112" y="8"/>
                  </a:lnTo>
                  <a:lnTo>
                    <a:pt x="80" y="0"/>
                  </a:lnTo>
                  <a:lnTo>
                    <a:pt x="40" y="8"/>
                  </a:lnTo>
                  <a:lnTo>
                    <a:pt x="40" y="16"/>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1" name="Freeform 239"/>
            <p:cNvSpPr>
              <a:spLocks/>
            </p:cNvSpPr>
            <p:nvPr/>
          </p:nvSpPr>
          <p:spPr bwMode="auto">
            <a:xfrm>
              <a:off x="744981" y="2530470"/>
              <a:ext cx="37258" cy="27363"/>
            </a:xfrm>
            <a:custGeom>
              <a:avLst/>
              <a:gdLst>
                <a:gd name="T0" fmla="*/ 0 w 24"/>
                <a:gd name="T1" fmla="*/ 2147483647 h 16"/>
                <a:gd name="T2" fmla="*/ 2147483647 w 24"/>
                <a:gd name="T3" fmla="*/ 0 h 16"/>
                <a:gd name="T4" fmla="*/ 2147483647 w 24"/>
                <a:gd name="T5" fmla="*/ 0 h 16"/>
                <a:gd name="T6" fmla="*/ 0 w 24"/>
                <a:gd name="T7" fmla="*/ 2147483647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16">
                  <a:moveTo>
                    <a:pt x="0" y="16"/>
                  </a:moveTo>
                  <a:lnTo>
                    <a:pt x="24" y="0"/>
                  </a:lnTo>
                  <a:lnTo>
                    <a:pt x="16"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2" name="Freeform 240"/>
            <p:cNvSpPr>
              <a:spLocks/>
            </p:cNvSpPr>
            <p:nvPr/>
          </p:nvSpPr>
          <p:spPr bwMode="auto">
            <a:xfrm>
              <a:off x="6864296" y="2299250"/>
              <a:ext cx="64238" cy="13682"/>
            </a:xfrm>
            <a:custGeom>
              <a:avLst/>
              <a:gdLst>
                <a:gd name="T0" fmla="*/ 0 w 40"/>
                <a:gd name="T1" fmla="*/ 0 h 8"/>
                <a:gd name="T2" fmla="*/ 2147483647 w 40"/>
                <a:gd name="T3" fmla="*/ 2147483647 h 8"/>
                <a:gd name="T4" fmla="*/ 2147483647 w 40"/>
                <a:gd name="T5" fmla="*/ 2147483647 h 8"/>
                <a:gd name="T6" fmla="*/ 2147483647 w 40"/>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8">
                  <a:moveTo>
                    <a:pt x="0" y="0"/>
                  </a:moveTo>
                  <a:lnTo>
                    <a:pt x="8" y="8"/>
                  </a:lnTo>
                  <a:lnTo>
                    <a:pt x="32" y="8"/>
                  </a:lnTo>
                  <a:lnTo>
                    <a:pt x="40" y="8"/>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3" name="Line 241"/>
            <p:cNvSpPr>
              <a:spLocks noChangeShapeType="1"/>
            </p:cNvSpPr>
            <p:nvPr/>
          </p:nvSpPr>
          <p:spPr bwMode="auto">
            <a:xfrm flipV="1">
              <a:off x="706438" y="2557833"/>
              <a:ext cx="38543"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4" name="Line 242"/>
            <p:cNvSpPr>
              <a:spLocks noChangeShapeType="1"/>
            </p:cNvSpPr>
            <p:nvPr/>
          </p:nvSpPr>
          <p:spPr bwMode="auto">
            <a:xfrm>
              <a:off x="6864296" y="2312932"/>
              <a:ext cx="51390"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5" name="Freeform 243"/>
            <p:cNvSpPr>
              <a:spLocks/>
            </p:cNvSpPr>
            <p:nvPr/>
          </p:nvSpPr>
          <p:spPr bwMode="auto">
            <a:xfrm>
              <a:off x="935125" y="2381340"/>
              <a:ext cx="38543" cy="13682"/>
            </a:xfrm>
            <a:custGeom>
              <a:avLst/>
              <a:gdLst>
                <a:gd name="T0" fmla="*/ 0 w 24"/>
                <a:gd name="T1" fmla="*/ 0 h 8"/>
                <a:gd name="T2" fmla="*/ 2147483647 w 24"/>
                <a:gd name="T3" fmla="*/ 2147483647 h 8"/>
                <a:gd name="T4" fmla="*/ 2147483647 w 24"/>
                <a:gd name="T5" fmla="*/ 0 h 8"/>
                <a:gd name="T6" fmla="*/ 0 w 24"/>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8">
                  <a:moveTo>
                    <a:pt x="0" y="0"/>
                  </a:moveTo>
                  <a:lnTo>
                    <a:pt x="8" y="8"/>
                  </a:lnTo>
                  <a:lnTo>
                    <a:pt x="24"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6" name="Freeform 244"/>
            <p:cNvSpPr>
              <a:spLocks/>
            </p:cNvSpPr>
            <p:nvPr/>
          </p:nvSpPr>
          <p:spPr bwMode="auto">
            <a:xfrm>
              <a:off x="1075164" y="2422385"/>
              <a:ext cx="64238" cy="39677"/>
            </a:xfrm>
            <a:custGeom>
              <a:avLst/>
              <a:gdLst>
                <a:gd name="T0" fmla="*/ 0 w 40"/>
                <a:gd name="T1" fmla="*/ 2147483647 h 24"/>
                <a:gd name="T2" fmla="*/ 2147483647 w 40"/>
                <a:gd name="T3" fmla="*/ 2147483647 h 24"/>
                <a:gd name="T4" fmla="*/ 2147483647 w 40"/>
                <a:gd name="T5" fmla="*/ 2147483647 h 24"/>
                <a:gd name="T6" fmla="*/ 2147483647 w 40"/>
                <a:gd name="T7" fmla="*/ 2147483647 h 24"/>
                <a:gd name="T8" fmla="*/ 2147483647 w 40"/>
                <a:gd name="T9" fmla="*/ 0 h 24"/>
                <a:gd name="T10" fmla="*/ 0 w 40"/>
                <a:gd name="T11" fmla="*/ 2147483647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24">
                  <a:moveTo>
                    <a:pt x="0" y="24"/>
                  </a:moveTo>
                  <a:lnTo>
                    <a:pt x="32" y="16"/>
                  </a:lnTo>
                  <a:lnTo>
                    <a:pt x="32" y="8"/>
                  </a:lnTo>
                  <a:lnTo>
                    <a:pt x="40" y="8"/>
                  </a:lnTo>
                  <a:lnTo>
                    <a:pt x="40" y="0"/>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7" name="Freeform 245"/>
            <p:cNvSpPr>
              <a:spLocks/>
            </p:cNvSpPr>
            <p:nvPr/>
          </p:nvSpPr>
          <p:spPr bwMode="auto">
            <a:xfrm>
              <a:off x="1368090" y="2530470"/>
              <a:ext cx="38543" cy="53358"/>
            </a:xfrm>
            <a:custGeom>
              <a:avLst/>
              <a:gdLst>
                <a:gd name="T0" fmla="*/ 2147483647 w 24"/>
                <a:gd name="T1" fmla="*/ 0 h 32"/>
                <a:gd name="T2" fmla="*/ 0 w 24"/>
                <a:gd name="T3" fmla="*/ 2147483647 h 32"/>
                <a:gd name="T4" fmla="*/ 0 w 24"/>
                <a:gd name="T5" fmla="*/ 2147483647 h 32"/>
                <a:gd name="T6" fmla="*/ 2147483647 w 24"/>
                <a:gd name="T7" fmla="*/ 2147483647 h 32"/>
                <a:gd name="T8" fmla="*/ 2147483647 w 24"/>
                <a:gd name="T9" fmla="*/ 2147483647 h 32"/>
                <a:gd name="T10" fmla="*/ 2147483647 w 24"/>
                <a:gd name="T11" fmla="*/ 0 h 32"/>
                <a:gd name="T12" fmla="*/ 2147483647 w 24"/>
                <a:gd name="T13" fmla="*/ 0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32">
                  <a:moveTo>
                    <a:pt x="8" y="0"/>
                  </a:moveTo>
                  <a:lnTo>
                    <a:pt x="0" y="8"/>
                  </a:lnTo>
                  <a:lnTo>
                    <a:pt x="0" y="24"/>
                  </a:lnTo>
                  <a:lnTo>
                    <a:pt x="8" y="32"/>
                  </a:lnTo>
                  <a:lnTo>
                    <a:pt x="8" y="24"/>
                  </a:lnTo>
                  <a:lnTo>
                    <a:pt x="24" y="0"/>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8" name="Freeform 246"/>
            <p:cNvSpPr>
              <a:spLocks/>
            </p:cNvSpPr>
            <p:nvPr/>
          </p:nvSpPr>
          <p:spPr bwMode="auto">
            <a:xfrm>
              <a:off x="1406633" y="2611191"/>
              <a:ext cx="50106" cy="68408"/>
            </a:xfrm>
            <a:custGeom>
              <a:avLst/>
              <a:gdLst>
                <a:gd name="T0" fmla="*/ 0 w 32"/>
                <a:gd name="T1" fmla="*/ 0 h 40"/>
                <a:gd name="T2" fmla="*/ 0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0 w 32"/>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40">
                  <a:moveTo>
                    <a:pt x="0" y="0"/>
                  </a:moveTo>
                  <a:lnTo>
                    <a:pt x="0" y="8"/>
                  </a:lnTo>
                  <a:lnTo>
                    <a:pt x="8" y="16"/>
                  </a:lnTo>
                  <a:lnTo>
                    <a:pt x="8" y="24"/>
                  </a:lnTo>
                  <a:lnTo>
                    <a:pt x="16" y="24"/>
                  </a:lnTo>
                  <a:lnTo>
                    <a:pt x="16" y="32"/>
                  </a:lnTo>
                  <a:lnTo>
                    <a:pt x="24" y="40"/>
                  </a:lnTo>
                  <a:lnTo>
                    <a:pt x="32" y="32"/>
                  </a:lnTo>
                  <a:lnTo>
                    <a:pt x="24" y="8"/>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39" name="Freeform 247"/>
            <p:cNvSpPr>
              <a:spLocks/>
            </p:cNvSpPr>
            <p:nvPr/>
          </p:nvSpPr>
          <p:spPr bwMode="auto">
            <a:xfrm>
              <a:off x="2818584" y="1906588"/>
              <a:ext cx="853081" cy="488434"/>
            </a:xfrm>
            <a:custGeom>
              <a:avLst/>
              <a:gdLst>
                <a:gd name="T0" fmla="*/ 2147483647 w 536"/>
                <a:gd name="T1" fmla="*/ 2147483647 h 288"/>
                <a:gd name="T2" fmla="*/ 2147483647 w 536"/>
                <a:gd name="T3" fmla="*/ 2147483647 h 288"/>
                <a:gd name="T4" fmla="*/ 2147483647 w 536"/>
                <a:gd name="T5" fmla="*/ 2147483647 h 288"/>
                <a:gd name="T6" fmla="*/ 2147483647 w 536"/>
                <a:gd name="T7" fmla="*/ 2147483647 h 288"/>
                <a:gd name="T8" fmla="*/ 2147483647 w 536"/>
                <a:gd name="T9" fmla="*/ 2147483647 h 288"/>
                <a:gd name="T10" fmla="*/ 2147483647 w 536"/>
                <a:gd name="T11" fmla="*/ 2147483647 h 288"/>
                <a:gd name="T12" fmla="*/ 2147483647 w 536"/>
                <a:gd name="T13" fmla="*/ 2147483647 h 288"/>
                <a:gd name="T14" fmla="*/ 2147483647 w 536"/>
                <a:gd name="T15" fmla="*/ 2147483647 h 288"/>
                <a:gd name="T16" fmla="*/ 2147483647 w 536"/>
                <a:gd name="T17" fmla="*/ 2147483647 h 288"/>
                <a:gd name="T18" fmla="*/ 2147483647 w 536"/>
                <a:gd name="T19" fmla="*/ 2147483647 h 288"/>
                <a:gd name="T20" fmla="*/ 2147483647 w 536"/>
                <a:gd name="T21" fmla="*/ 2147483647 h 288"/>
                <a:gd name="T22" fmla="*/ 2147483647 w 536"/>
                <a:gd name="T23" fmla="*/ 2147483647 h 288"/>
                <a:gd name="T24" fmla="*/ 2147483647 w 536"/>
                <a:gd name="T25" fmla="*/ 2147483647 h 288"/>
                <a:gd name="T26" fmla="*/ 2147483647 w 536"/>
                <a:gd name="T27" fmla="*/ 2147483647 h 288"/>
                <a:gd name="T28" fmla="*/ 2147483647 w 536"/>
                <a:gd name="T29" fmla="*/ 2147483647 h 288"/>
                <a:gd name="T30" fmla="*/ 2147483647 w 536"/>
                <a:gd name="T31" fmla="*/ 2147483647 h 288"/>
                <a:gd name="T32" fmla="*/ 2147483647 w 536"/>
                <a:gd name="T33" fmla="*/ 2147483647 h 288"/>
                <a:gd name="T34" fmla="*/ 2147483647 w 536"/>
                <a:gd name="T35" fmla="*/ 2147483647 h 288"/>
                <a:gd name="T36" fmla="*/ 2147483647 w 536"/>
                <a:gd name="T37" fmla="*/ 2147483647 h 288"/>
                <a:gd name="T38" fmla="*/ 2147483647 w 536"/>
                <a:gd name="T39" fmla="*/ 2147483647 h 288"/>
                <a:gd name="T40" fmla="*/ 2147483647 w 536"/>
                <a:gd name="T41" fmla="*/ 2147483647 h 288"/>
                <a:gd name="T42" fmla="*/ 2147483647 w 536"/>
                <a:gd name="T43" fmla="*/ 2147483647 h 288"/>
                <a:gd name="T44" fmla="*/ 2147483647 w 536"/>
                <a:gd name="T45" fmla="*/ 2147483647 h 288"/>
                <a:gd name="T46" fmla="*/ 2147483647 w 536"/>
                <a:gd name="T47" fmla="*/ 2147483647 h 288"/>
                <a:gd name="T48" fmla="*/ 2147483647 w 536"/>
                <a:gd name="T49" fmla="*/ 2147483647 h 288"/>
                <a:gd name="T50" fmla="*/ 2147483647 w 536"/>
                <a:gd name="T51" fmla="*/ 2147483647 h 288"/>
                <a:gd name="T52" fmla="*/ 2147483647 w 536"/>
                <a:gd name="T53" fmla="*/ 2147483647 h 288"/>
                <a:gd name="T54" fmla="*/ 2147483647 w 536"/>
                <a:gd name="T55" fmla="*/ 2147483647 h 288"/>
                <a:gd name="T56" fmla="*/ 2147483647 w 536"/>
                <a:gd name="T57" fmla="*/ 2147483647 h 288"/>
                <a:gd name="T58" fmla="*/ 2147483647 w 536"/>
                <a:gd name="T59" fmla="*/ 2147483647 h 288"/>
                <a:gd name="T60" fmla="*/ 2147483647 w 536"/>
                <a:gd name="T61" fmla="*/ 2147483647 h 288"/>
                <a:gd name="T62" fmla="*/ 2147483647 w 536"/>
                <a:gd name="T63" fmla="*/ 2147483647 h 288"/>
                <a:gd name="T64" fmla="*/ 2147483647 w 536"/>
                <a:gd name="T65" fmla="*/ 2147483647 h 288"/>
                <a:gd name="T66" fmla="*/ 2147483647 w 536"/>
                <a:gd name="T67" fmla="*/ 2147483647 h 288"/>
                <a:gd name="T68" fmla="*/ 2147483647 w 536"/>
                <a:gd name="T69" fmla="*/ 2147483647 h 288"/>
                <a:gd name="T70" fmla="*/ 2147483647 w 536"/>
                <a:gd name="T71" fmla="*/ 2147483647 h 288"/>
                <a:gd name="T72" fmla="*/ 2147483647 w 536"/>
                <a:gd name="T73" fmla="*/ 2147483647 h 288"/>
                <a:gd name="T74" fmla="*/ 2147483647 w 536"/>
                <a:gd name="T75" fmla="*/ 2147483647 h 288"/>
                <a:gd name="T76" fmla="*/ 2147483647 w 536"/>
                <a:gd name="T77" fmla="*/ 2147483647 h 288"/>
                <a:gd name="T78" fmla="*/ 2147483647 w 536"/>
                <a:gd name="T79" fmla="*/ 2147483647 h 288"/>
                <a:gd name="T80" fmla="*/ 2147483647 w 536"/>
                <a:gd name="T81" fmla="*/ 2147483647 h 288"/>
                <a:gd name="T82" fmla="*/ 2147483647 w 536"/>
                <a:gd name="T83" fmla="*/ 2147483647 h 288"/>
                <a:gd name="T84" fmla="*/ 2147483647 w 536"/>
                <a:gd name="T85" fmla="*/ 2147483647 h 288"/>
                <a:gd name="T86" fmla="*/ 2147483647 w 536"/>
                <a:gd name="T87" fmla="*/ 2147483647 h 288"/>
                <a:gd name="T88" fmla="*/ 2147483647 w 536"/>
                <a:gd name="T89" fmla="*/ 2147483647 h 288"/>
                <a:gd name="T90" fmla="*/ 2147483647 w 536"/>
                <a:gd name="T91" fmla="*/ 2147483647 h 288"/>
                <a:gd name="T92" fmla="*/ 2147483647 w 536"/>
                <a:gd name="T93" fmla="*/ 2147483647 h 288"/>
                <a:gd name="T94" fmla="*/ 2147483647 w 536"/>
                <a:gd name="T95" fmla="*/ 2147483647 h 288"/>
                <a:gd name="T96" fmla="*/ 0 w 536"/>
                <a:gd name="T97" fmla="*/ 2147483647 h 2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6" h="288">
                  <a:moveTo>
                    <a:pt x="0" y="56"/>
                  </a:moveTo>
                  <a:lnTo>
                    <a:pt x="16" y="56"/>
                  </a:lnTo>
                  <a:lnTo>
                    <a:pt x="16" y="64"/>
                  </a:lnTo>
                  <a:lnTo>
                    <a:pt x="32" y="64"/>
                  </a:lnTo>
                  <a:lnTo>
                    <a:pt x="0" y="72"/>
                  </a:lnTo>
                  <a:lnTo>
                    <a:pt x="16" y="72"/>
                  </a:lnTo>
                  <a:lnTo>
                    <a:pt x="8" y="72"/>
                  </a:lnTo>
                  <a:lnTo>
                    <a:pt x="16" y="80"/>
                  </a:lnTo>
                  <a:lnTo>
                    <a:pt x="72" y="80"/>
                  </a:lnTo>
                  <a:lnTo>
                    <a:pt x="104" y="80"/>
                  </a:lnTo>
                  <a:lnTo>
                    <a:pt x="96" y="88"/>
                  </a:lnTo>
                  <a:lnTo>
                    <a:pt x="104" y="96"/>
                  </a:lnTo>
                  <a:lnTo>
                    <a:pt x="104" y="104"/>
                  </a:lnTo>
                  <a:lnTo>
                    <a:pt x="104" y="112"/>
                  </a:lnTo>
                  <a:lnTo>
                    <a:pt x="96" y="120"/>
                  </a:lnTo>
                  <a:lnTo>
                    <a:pt x="96" y="128"/>
                  </a:lnTo>
                  <a:lnTo>
                    <a:pt x="88" y="128"/>
                  </a:lnTo>
                  <a:lnTo>
                    <a:pt x="104" y="136"/>
                  </a:lnTo>
                  <a:lnTo>
                    <a:pt x="112" y="128"/>
                  </a:lnTo>
                  <a:lnTo>
                    <a:pt x="112" y="136"/>
                  </a:lnTo>
                  <a:lnTo>
                    <a:pt x="128" y="144"/>
                  </a:lnTo>
                  <a:lnTo>
                    <a:pt x="96" y="144"/>
                  </a:lnTo>
                  <a:lnTo>
                    <a:pt x="80" y="160"/>
                  </a:lnTo>
                  <a:lnTo>
                    <a:pt x="96" y="160"/>
                  </a:lnTo>
                  <a:lnTo>
                    <a:pt x="120" y="152"/>
                  </a:lnTo>
                  <a:lnTo>
                    <a:pt x="120" y="160"/>
                  </a:lnTo>
                  <a:lnTo>
                    <a:pt x="112" y="168"/>
                  </a:lnTo>
                  <a:lnTo>
                    <a:pt x="96" y="168"/>
                  </a:lnTo>
                  <a:lnTo>
                    <a:pt x="88" y="176"/>
                  </a:lnTo>
                  <a:lnTo>
                    <a:pt x="72" y="208"/>
                  </a:lnTo>
                  <a:lnTo>
                    <a:pt x="80" y="208"/>
                  </a:lnTo>
                  <a:lnTo>
                    <a:pt x="72" y="224"/>
                  </a:lnTo>
                  <a:lnTo>
                    <a:pt x="80" y="232"/>
                  </a:lnTo>
                  <a:lnTo>
                    <a:pt x="80" y="240"/>
                  </a:lnTo>
                  <a:lnTo>
                    <a:pt x="88" y="264"/>
                  </a:lnTo>
                  <a:lnTo>
                    <a:pt x="96" y="272"/>
                  </a:lnTo>
                  <a:lnTo>
                    <a:pt x="112" y="280"/>
                  </a:lnTo>
                  <a:lnTo>
                    <a:pt x="128" y="288"/>
                  </a:lnTo>
                  <a:lnTo>
                    <a:pt x="136" y="288"/>
                  </a:lnTo>
                  <a:lnTo>
                    <a:pt x="160" y="256"/>
                  </a:lnTo>
                  <a:lnTo>
                    <a:pt x="160" y="248"/>
                  </a:lnTo>
                  <a:lnTo>
                    <a:pt x="184" y="240"/>
                  </a:lnTo>
                  <a:lnTo>
                    <a:pt x="192" y="224"/>
                  </a:lnTo>
                  <a:lnTo>
                    <a:pt x="192" y="216"/>
                  </a:lnTo>
                  <a:lnTo>
                    <a:pt x="200" y="216"/>
                  </a:lnTo>
                  <a:lnTo>
                    <a:pt x="208" y="208"/>
                  </a:lnTo>
                  <a:lnTo>
                    <a:pt x="248" y="208"/>
                  </a:lnTo>
                  <a:lnTo>
                    <a:pt x="296" y="176"/>
                  </a:lnTo>
                  <a:lnTo>
                    <a:pt x="352" y="168"/>
                  </a:lnTo>
                  <a:lnTo>
                    <a:pt x="392" y="152"/>
                  </a:lnTo>
                  <a:lnTo>
                    <a:pt x="400" y="152"/>
                  </a:lnTo>
                  <a:lnTo>
                    <a:pt x="376" y="144"/>
                  </a:lnTo>
                  <a:lnTo>
                    <a:pt x="360" y="152"/>
                  </a:lnTo>
                  <a:lnTo>
                    <a:pt x="376" y="144"/>
                  </a:lnTo>
                  <a:lnTo>
                    <a:pt x="376" y="136"/>
                  </a:lnTo>
                  <a:lnTo>
                    <a:pt x="384" y="136"/>
                  </a:lnTo>
                  <a:lnTo>
                    <a:pt x="384" y="144"/>
                  </a:lnTo>
                  <a:lnTo>
                    <a:pt x="408" y="144"/>
                  </a:lnTo>
                  <a:lnTo>
                    <a:pt x="408" y="136"/>
                  </a:lnTo>
                  <a:lnTo>
                    <a:pt x="384" y="120"/>
                  </a:lnTo>
                  <a:lnTo>
                    <a:pt x="408" y="128"/>
                  </a:lnTo>
                  <a:lnTo>
                    <a:pt x="416" y="120"/>
                  </a:lnTo>
                  <a:lnTo>
                    <a:pt x="408" y="112"/>
                  </a:lnTo>
                  <a:lnTo>
                    <a:pt x="432" y="112"/>
                  </a:lnTo>
                  <a:lnTo>
                    <a:pt x="432" y="104"/>
                  </a:lnTo>
                  <a:lnTo>
                    <a:pt x="424" y="104"/>
                  </a:lnTo>
                  <a:lnTo>
                    <a:pt x="440" y="104"/>
                  </a:lnTo>
                  <a:lnTo>
                    <a:pt x="448" y="96"/>
                  </a:lnTo>
                  <a:lnTo>
                    <a:pt x="440" y="96"/>
                  </a:lnTo>
                  <a:lnTo>
                    <a:pt x="448" y="80"/>
                  </a:lnTo>
                  <a:lnTo>
                    <a:pt x="432" y="80"/>
                  </a:lnTo>
                  <a:lnTo>
                    <a:pt x="432" y="72"/>
                  </a:lnTo>
                  <a:lnTo>
                    <a:pt x="464" y="72"/>
                  </a:lnTo>
                  <a:lnTo>
                    <a:pt x="464" y="64"/>
                  </a:lnTo>
                  <a:lnTo>
                    <a:pt x="456" y="56"/>
                  </a:lnTo>
                  <a:lnTo>
                    <a:pt x="464" y="56"/>
                  </a:lnTo>
                  <a:lnTo>
                    <a:pt x="464" y="48"/>
                  </a:lnTo>
                  <a:lnTo>
                    <a:pt x="496" y="32"/>
                  </a:lnTo>
                  <a:lnTo>
                    <a:pt x="536" y="24"/>
                  </a:lnTo>
                  <a:lnTo>
                    <a:pt x="496" y="16"/>
                  </a:lnTo>
                  <a:lnTo>
                    <a:pt x="424" y="24"/>
                  </a:lnTo>
                  <a:lnTo>
                    <a:pt x="456" y="16"/>
                  </a:lnTo>
                  <a:lnTo>
                    <a:pt x="424" y="16"/>
                  </a:lnTo>
                  <a:lnTo>
                    <a:pt x="472" y="8"/>
                  </a:lnTo>
                  <a:lnTo>
                    <a:pt x="416" y="0"/>
                  </a:lnTo>
                  <a:lnTo>
                    <a:pt x="288" y="8"/>
                  </a:lnTo>
                  <a:lnTo>
                    <a:pt x="216" y="16"/>
                  </a:lnTo>
                  <a:lnTo>
                    <a:pt x="192" y="16"/>
                  </a:lnTo>
                  <a:lnTo>
                    <a:pt x="128" y="16"/>
                  </a:lnTo>
                  <a:lnTo>
                    <a:pt x="136" y="24"/>
                  </a:lnTo>
                  <a:lnTo>
                    <a:pt x="128" y="24"/>
                  </a:lnTo>
                  <a:lnTo>
                    <a:pt x="112" y="24"/>
                  </a:lnTo>
                  <a:lnTo>
                    <a:pt x="64" y="32"/>
                  </a:lnTo>
                  <a:lnTo>
                    <a:pt x="88" y="32"/>
                  </a:lnTo>
                  <a:lnTo>
                    <a:pt x="88" y="40"/>
                  </a:lnTo>
                  <a:lnTo>
                    <a:pt x="72" y="48"/>
                  </a:lnTo>
                  <a:lnTo>
                    <a:pt x="8" y="48"/>
                  </a:lnTo>
                  <a:lnTo>
                    <a:pt x="0" y="5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0" name="Freeform 248"/>
            <p:cNvSpPr>
              <a:spLocks/>
            </p:cNvSpPr>
            <p:nvPr/>
          </p:nvSpPr>
          <p:spPr bwMode="auto">
            <a:xfrm>
              <a:off x="3391588" y="2245892"/>
              <a:ext cx="177297" cy="67040"/>
            </a:xfrm>
            <a:custGeom>
              <a:avLst/>
              <a:gdLst>
                <a:gd name="T0" fmla="*/ 0 w 112"/>
                <a:gd name="T1" fmla="*/ 2147483647 h 40"/>
                <a:gd name="T2" fmla="*/ 2147483647 w 112"/>
                <a:gd name="T3" fmla="*/ 2147483647 h 40"/>
                <a:gd name="T4" fmla="*/ 0 w 112"/>
                <a:gd name="T5" fmla="*/ 2147483647 h 40"/>
                <a:gd name="T6" fmla="*/ 2147483647 w 112"/>
                <a:gd name="T7" fmla="*/ 2147483647 h 40"/>
                <a:gd name="T8" fmla="*/ 2147483647 w 112"/>
                <a:gd name="T9" fmla="*/ 2147483647 h 40"/>
                <a:gd name="T10" fmla="*/ 2147483647 w 112"/>
                <a:gd name="T11" fmla="*/ 2147483647 h 40"/>
                <a:gd name="T12" fmla="*/ 2147483647 w 112"/>
                <a:gd name="T13" fmla="*/ 2147483647 h 40"/>
                <a:gd name="T14" fmla="*/ 2147483647 w 112"/>
                <a:gd name="T15" fmla="*/ 2147483647 h 40"/>
                <a:gd name="T16" fmla="*/ 2147483647 w 112"/>
                <a:gd name="T17" fmla="*/ 2147483647 h 40"/>
                <a:gd name="T18" fmla="*/ 2147483647 w 112"/>
                <a:gd name="T19" fmla="*/ 2147483647 h 40"/>
                <a:gd name="T20" fmla="*/ 2147483647 w 112"/>
                <a:gd name="T21" fmla="*/ 2147483647 h 40"/>
                <a:gd name="T22" fmla="*/ 2147483647 w 112"/>
                <a:gd name="T23" fmla="*/ 0 h 40"/>
                <a:gd name="T24" fmla="*/ 2147483647 w 112"/>
                <a:gd name="T25" fmla="*/ 0 h 40"/>
                <a:gd name="T26" fmla="*/ 2147483647 w 112"/>
                <a:gd name="T27" fmla="*/ 2147483647 h 40"/>
                <a:gd name="T28" fmla="*/ 2147483647 w 112"/>
                <a:gd name="T29" fmla="*/ 2147483647 h 40"/>
                <a:gd name="T30" fmla="*/ 2147483647 w 112"/>
                <a:gd name="T31" fmla="*/ 0 h 40"/>
                <a:gd name="T32" fmla="*/ 2147483647 w 112"/>
                <a:gd name="T33" fmla="*/ 2147483647 h 40"/>
                <a:gd name="T34" fmla="*/ 2147483647 w 112"/>
                <a:gd name="T35" fmla="*/ 2147483647 h 40"/>
                <a:gd name="T36" fmla="*/ 2147483647 w 112"/>
                <a:gd name="T37" fmla="*/ 2147483647 h 40"/>
                <a:gd name="T38" fmla="*/ 2147483647 w 112"/>
                <a:gd name="T39" fmla="*/ 0 h 40"/>
                <a:gd name="T40" fmla="*/ 0 w 112"/>
                <a:gd name="T41" fmla="*/ 2147483647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2" h="40">
                  <a:moveTo>
                    <a:pt x="0" y="8"/>
                  </a:moveTo>
                  <a:lnTo>
                    <a:pt x="24" y="16"/>
                  </a:lnTo>
                  <a:lnTo>
                    <a:pt x="0" y="24"/>
                  </a:lnTo>
                  <a:lnTo>
                    <a:pt x="16" y="24"/>
                  </a:lnTo>
                  <a:lnTo>
                    <a:pt x="24" y="24"/>
                  </a:lnTo>
                  <a:lnTo>
                    <a:pt x="8" y="32"/>
                  </a:lnTo>
                  <a:lnTo>
                    <a:pt x="48" y="40"/>
                  </a:lnTo>
                  <a:lnTo>
                    <a:pt x="96" y="24"/>
                  </a:lnTo>
                  <a:lnTo>
                    <a:pt x="104" y="16"/>
                  </a:lnTo>
                  <a:lnTo>
                    <a:pt x="112" y="8"/>
                  </a:lnTo>
                  <a:lnTo>
                    <a:pt x="104" y="8"/>
                  </a:lnTo>
                  <a:lnTo>
                    <a:pt x="104" y="0"/>
                  </a:lnTo>
                  <a:lnTo>
                    <a:pt x="88" y="0"/>
                  </a:lnTo>
                  <a:lnTo>
                    <a:pt x="72" y="8"/>
                  </a:lnTo>
                  <a:lnTo>
                    <a:pt x="48" y="8"/>
                  </a:lnTo>
                  <a:lnTo>
                    <a:pt x="48" y="0"/>
                  </a:lnTo>
                  <a:lnTo>
                    <a:pt x="40" y="8"/>
                  </a:lnTo>
                  <a:lnTo>
                    <a:pt x="32" y="16"/>
                  </a:lnTo>
                  <a:lnTo>
                    <a:pt x="32" y="8"/>
                  </a:lnTo>
                  <a:lnTo>
                    <a:pt x="16"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1" name="Line 249"/>
            <p:cNvSpPr>
              <a:spLocks noChangeShapeType="1"/>
            </p:cNvSpPr>
            <p:nvPr/>
          </p:nvSpPr>
          <p:spPr bwMode="auto">
            <a:xfrm flipV="1">
              <a:off x="3658817" y="2150121"/>
              <a:ext cx="12848"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2" name="Line 250"/>
            <p:cNvSpPr>
              <a:spLocks noChangeShapeType="1"/>
            </p:cNvSpPr>
            <p:nvPr/>
          </p:nvSpPr>
          <p:spPr bwMode="auto">
            <a:xfrm>
              <a:off x="3531626" y="2069399"/>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3" name="Freeform 251"/>
            <p:cNvSpPr>
              <a:spLocks/>
            </p:cNvSpPr>
            <p:nvPr/>
          </p:nvSpPr>
          <p:spPr bwMode="auto">
            <a:xfrm>
              <a:off x="4637805" y="4224254"/>
              <a:ext cx="152886" cy="339304"/>
            </a:xfrm>
            <a:custGeom>
              <a:avLst/>
              <a:gdLst>
                <a:gd name="T0" fmla="*/ 0 w 96"/>
                <a:gd name="T1" fmla="*/ 2147483647 h 200"/>
                <a:gd name="T2" fmla="*/ 0 w 96"/>
                <a:gd name="T3" fmla="*/ 2147483647 h 200"/>
                <a:gd name="T4" fmla="*/ 2147483647 w 96"/>
                <a:gd name="T5" fmla="*/ 2147483647 h 200"/>
                <a:gd name="T6" fmla="*/ 2147483647 w 96"/>
                <a:gd name="T7" fmla="*/ 2147483647 h 200"/>
                <a:gd name="T8" fmla="*/ 2147483647 w 96"/>
                <a:gd name="T9" fmla="*/ 2147483647 h 200"/>
                <a:gd name="T10" fmla="*/ 2147483647 w 96"/>
                <a:gd name="T11" fmla="*/ 2147483647 h 200"/>
                <a:gd name="T12" fmla="*/ 2147483647 w 96"/>
                <a:gd name="T13" fmla="*/ 2147483647 h 200"/>
                <a:gd name="T14" fmla="*/ 2147483647 w 96"/>
                <a:gd name="T15" fmla="*/ 2147483647 h 200"/>
                <a:gd name="T16" fmla="*/ 2147483647 w 96"/>
                <a:gd name="T17" fmla="*/ 2147483647 h 200"/>
                <a:gd name="T18" fmla="*/ 2147483647 w 96"/>
                <a:gd name="T19" fmla="*/ 2147483647 h 200"/>
                <a:gd name="T20" fmla="*/ 2147483647 w 96"/>
                <a:gd name="T21" fmla="*/ 2147483647 h 200"/>
                <a:gd name="T22" fmla="*/ 2147483647 w 96"/>
                <a:gd name="T23" fmla="*/ 0 h 200"/>
                <a:gd name="T24" fmla="*/ 2147483647 w 96"/>
                <a:gd name="T25" fmla="*/ 2147483647 h 200"/>
                <a:gd name="T26" fmla="*/ 2147483647 w 96"/>
                <a:gd name="T27" fmla="*/ 2147483647 h 200"/>
                <a:gd name="T28" fmla="*/ 2147483647 w 96"/>
                <a:gd name="T29" fmla="*/ 2147483647 h 200"/>
                <a:gd name="T30" fmla="*/ 2147483647 w 96"/>
                <a:gd name="T31" fmla="*/ 2147483647 h 200"/>
                <a:gd name="T32" fmla="*/ 2147483647 w 96"/>
                <a:gd name="T33" fmla="*/ 2147483647 h 200"/>
                <a:gd name="T34" fmla="*/ 2147483647 w 96"/>
                <a:gd name="T35" fmla="*/ 2147483647 h 200"/>
                <a:gd name="T36" fmla="*/ 0 w 96"/>
                <a:gd name="T37" fmla="*/ 2147483647 h 2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6" h="200">
                  <a:moveTo>
                    <a:pt x="0" y="144"/>
                  </a:moveTo>
                  <a:lnTo>
                    <a:pt x="0" y="184"/>
                  </a:lnTo>
                  <a:lnTo>
                    <a:pt x="8" y="200"/>
                  </a:lnTo>
                  <a:lnTo>
                    <a:pt x="16" y="200"/>
                  </a:lnTo>
                  <a:lnTo>
                    <a:pt x="40" y="192"/>
                  </a:lnTo>
                  <a:lnTo>
                    <a:pt x="48" y="192"/>
                  </a:lnTo>
                  <a:lnTo>
                    <a:pt x="80" y="96"/>
                  </a:lnTo>
                  <a:lnTo>
                    <a:pt x="88" y="48"/>
                  </a:lnTo>
                  <a:lnTo>
                    <a:pt x="88" y="56"/>
                  </a:lnTo>
                  <a:lnTo>
                    <a:pt x="96" y="48"/>
                  </a:lnTo>
                  <a:lnTo>
                    <a:pt x="88" y="8"/>
                  </a:lnTo>
                  <a:lnTo>
                    <a:pt x="80" y="0"/>
                  </a:lnTo>
                  <a:lnTo>
                    <a:pt x="72" y="16"/>
                  </a:lnTo>
                  <a:lnTo>
                    <a:pt x="64" y="24"/>
                  </a:lnTo>
                  <a:lnTo>
                    <a:pt x="64" y="40"/>
                  </a:lnTo>
                  <a:lnTo>
                    <a:pt x="16" y="56"/>
                  </a:lnTo>
                  <a:lnTo>
                    <a:pt x="8" y="80"/>
                  </a:lnTo>
                  <a:lnTo>
                    <a:pt x="16" y="120"/>
                  </a:lnTo>
                  <a:lnTo>
                    <a:pt x="0" y="14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4" name="Freeform 252"/>
            <p:cNvSpPr>
              <a:spLocks/>
            </p:cNvSpPr>
            <p:nvPr/>
          </p:nvSpPr>
          <p:spPr bwMode="auto">
            <a:xfrm>
              <a:off x="4854930" y="3588059"/>
              <a:ext cx="24411" cy="13682"/>
            </a:xfrm>
            <a:custGeom>
              <a:avLst/>
              <a:gdLst>
                <a:gd name="T0" fmla="*/ 0 w 16"/>
                <a:gd name="T1" fmla="*/ 0 h 8"/>
                <a:gd name="T2" fmla="*/ 2147483647 w 16"/>
                <a:gd name="T3" fmla="*/ 2147483647 h 8"/>
                <a:gd name="T4" fmla="*/ 2147483647 w 16"/>
                <a:gd name="T5" fmla="*/ 0 h 8"/>
                <a:gd name="T6" fmla="*/ 2147483647 w 16"/>
                <a:gd name="T7" fmla="*/ 0 h 8"/>
                <a:gd name="T8" fmla="*/ 0 w 16"/>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0" y="0"/>
                  </a:moveTo>
                  <a:lnTo>
                    <a:pt x="8" y="8"/>
                  </a:lnTo>
                  <a:lnTo>
                    <a:pt x="16" y="0"/>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5" name="Line 253"/>
            <p:cNvSpPr>
              <a:spLocks noChangeShapeType="1"/>
            </p:cNvSpPr>
            <p:nvPr/>
          </p:nvSpPr>
          <p:spPr bwMode="auto">
            <a:xfrm>
              <a:off x="5693878" y="3588059"/>
              <a:ext cx="1285" cy="27363"/>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6" name="Line 254"/>
            <p:cNvSpPr>
              <a:spLocks noChangeShapeType="1"/>
            </p:cNvSpPr>
            <p:nvPr/>
          </p:nvSpPr>
          <p:spPr bwMode="auto">
            <a:xfrm>
              <a:off x="5770964" y="3858955"/>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7" name="Freeform 255"/>
            <p:cNvSpPr>
              <a:spLocks/>
            </p:cNvSpPr>
            <p:nvPr/>
          </p:nvSpPr>
          <p:spPr bwMode="auto">
            <a:xfrm>
              <a:off x="5795374" y="3872636"/>
              <a:ext cx="12848" cy="27363"/>
            </a:xfrm>
            <a:custGeom>
              <a:avLst/>
              <a:gdLst>
                <a:gd name="T0" fmla="*/ 0 w 8"/>
                <a:gd name="T1" fmla="*/ 0 h 16"/>
                <a:gd name="T2" fmla="*/ 2147483647 w 8"/>
                <a:gd name="T3" fmla="*/ 2147483647 h 16"/>
                <a:gd name="T4" fmla="*/ 2147483647 w 8"/>
                <a:gd name="T5" fmla="*/ 2147483647 h 16"/>
                <a:gd name="T6" fmla="*/ 0 w 8"/>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6">
                  <a:moveTo>
                    <a:pt x="0" y="0"/>
                  </a:moveTo>
                  <a:lnTo>
                    <a:pt x="8" y="16"/>
                  </a:lnTo>
                  <a:lnTo>
                    <a:pt x="8"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8" name="Freeform 256"/>
            <p:cNvSpPr>
              <a:spLocks/>
            </p:cNvSpPr>
            <p:nvPr/>
          </p:nvSpPr>
          <p:spPr bwMode="auto">
            <a:xfrm>
              <a:off x="5833918" y="3939676"/>
              <a:ext cx="12848" cy="13682"/>
            </a:xfrm>
            <a:custGeom>
              <a:avLst/>
              <a:gdLst>
                <a:gd name="T0" fmla="*/ 0 w 8"/>
                <a:gd name="T1" fmla="*/ 0 h 8"/>
                <a:gd name="T2" fmla="*/ 0 w 8"/>
                <a:gd name="T3" fmla="*/ 2147483647 h 8"/>
                <a:gd name="T4" fmla="*/ 2147483647 w 8"/>
                <a:gd name="T5" fmla="*/ 2147483647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0" y="8"/>
                  </a:lnTo>
                  <a:lnTo>
                    <a:pt x="8"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49" name="Freeform 257"/>
            <p:cNvSpPr>
              <a:spLocks/>
            </p:cNvSpPr>
            <p:nvPr/>
          </p:nvSpPr>
          <p:spPr bwMode="auto">
            <a:xfrm>
              <a:off x="5413800" y="3655099"/>
              <a:ext cx="51390" cy="95771"/>
            </a:xfrm>
            <a:custGeom>
              <a:avLst/>
              <a:gdLst>
                <a:gd name="T0" fmla="*/ 0 w 32"/>
                <a:gd name="T1" fmla="*/ 2147483647 h 56"/>
                <a:gd name="T2" fmla="*/ 2147483647 w 32"/>
                <a:gd name="T3" fmla="*/ 2147483647 h 56"/>
                <a:gd name="T4" fmla="*/ 2147483647 w 32"/>
                <a:gd name="T5" fmla="*/ 2147483647 h 56"/>
                <a:gd name="T6" fmla="*/ 2147483647 w 32"/>
                <a:gd name="T7" fmla="*/ 2147483647 h 56"/>
                <a:gd name="T8" fmla="*/ 2147483647 w 32"/>
                <a:gd name="T9" fmla="*/ 2147483647 h 56"/>
                <a:gd name="T10" fmla="*/ 2147483647 w 32"/>
                <a:gd name="T11" fmla="*/ 2147483647 h 56"/>
                <a:gd name="T12" fmla="*/ 2147483647 w 32"/>
                <a:gd name="T13" fmla="*/ 0 h 56"/>
                <a:gd name="T14" fmla="*/ 2147483647 w 32"/>
                <a:gd name="T15" fmla="*/ 2147483647 h 56"/>
                <a:gd name="T16" fmla="*/ 0 w 32"/>
                <a:gd name="T17" fmla="*/ 2147483647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56">
                  <a:moveTo>
                    <a:pt x="0" y="32"/>
                  </a:moveTo>
                  <a:lnTo>
                    <a:pt x="8" y="56"/>
                  </a:lnTo>
                  <a:lnTo>
                    <a:pt x="24" y="56"/>
                  </a:lnTo>
                  <a:lnTo>
                    <a:pt x="32" y="56"/>
                  </a:lnTo>
                  <a:lnTo>
                    <a:pt x="32" y="32"/>
                  </a:lnTo>
                  <a:lnTo>
                    <a:pt x="16" y="8"/>
                  </a:lnTo>
                  <a:lnTo>
                    <a:pt x="8" y="0"/>
                  </a:lnTo>
                  <a:lnTo>
                    <a:pt x="8" y="8"/>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0" name="Freeform 258"/>
            <p:cNvSpPr>
              <a:spLocks/>
            </p:cNvSpPr>
            <p:nvPr/>
          </p:nvSpPr>
          <p:spPr bwMode="auto">
            <a:xfrm>
              <a:off x="5999652" y="3397884"/>
              <a:ext cx="51390" cy="41045"/>
            </a:xfrm>
            <a:custGeom>
              <a:avLst/>
              <a:gdLst>
                <a:gd name="T0" fmla="*/ 0 w 32"/>
                <a:gd name="T1" fmla="*/ 2147483647 h 24"/>
                <a:gd name="T2" fmla="*/ 2147483647 w 32"/>
                <a:gd name="T3" fmla="*/ 2147483647 h 24"/>
                <a:gd name="T4" fmla="*/ 2147483647 w 32"/>
                <a:gd name="T5" fmla="*/ 2147483647 h 24"/>
                <a:gd name="T6" fmla="*/ 2147483647 w 32"/>
                <a:gd name="T7" fmla="*/ 2147483647 h 24"/>
                <a:gd name="T8" fmla="*/ 2147483647 w 32"/>
                <a:gd name="T9" fmla="*/ 0 h 24"/>
                <a:gd name="T10" fmla="*/ 2147483647 w 32"/>
                <a:gd name="T11" fmla="*/ 0 h 24"/>
                <a:gd name="T12" fmla="*/ 0 w 32"/>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24">
                  <a:moveTo>
                    <a:pt x="0" y="8"/>
                  </a:moveTo>
                  <a:lnTo>
                    <a:pt x="8" y="24"/>
                  </a:lnTo>
                  <a:lnTo>
                    <a:pt x="16" y="24"/>
                  </a:lnTo>
                  <a:lnTo>
                    <a:pt x="32" y="16"/>
                  </a:lnTo>
                  <a:lnTo>
                    <a:pt x="32" y="0"/>
                  </a:lnTo>
                  <a:lnTo>
                    <a:pt x="16"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1" name="Freeform 259"/>
            <p:cNvSpPr>
              <a:spLocks/>
            </p:cNvSpPr>
            <p:nvPr/>
          </p:nvSpPr>
          <p:spPr bwMode="auto">
            <a:xfrm>
              <a:off x="6228339" y="3262436"/>
              <a:ext cx="25695" cy="80722"/>
            </a:xfrm>
            <a:custGeom>
              <a:avLst/>
              <a:gdLst>
                <a:gd name="T0" fmla="*/ 0 w 16"/>
                <a:gd name="T1" fmla="*/ 2147483647 h 48"/>
                <a:gd name="T2" fmla="*/ 2147483647 w 16"/>
                <a:gd name="T3" fmla="*/ 2147483647 h 48"/>
                <a:gd name="T4" fmla="*/ 2147483647 w 16"/>
                <a:gd name="T5" fmla="*/ 2147483647 h 48"/>
                <a:gd name="T6" fmla="*/ 2147483647 w 16"/>
                <a:gd name="T7" fmla="*/ 0 h 48"/>
                <a:gd name="T8" fmla="*/ 2147483647 w 16"/>
                <a:gd name="T9" fmla="*/ 2147483647 h 48"/>
                <a:gd name="T10" fmla="*/ 0 w 16"/>
                <a:gd name="T11" fmla="*/ 2147483647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48">
                  <a:moveTo>
                    <a:pt x="0" y="24"/>
                  </a:moveTo>
                  <a:lnTo>
                    <a:pt x="8" y="40"/>
                  </a:lnTo>
                  <a:lnTo>
                    <a:pt x="16" y="48"/>
                  </a:lnTo>
                  <a:lnTo>
                    <a:pt x="16" y="0"/>
                  </a:lnTo>
                  <a:lnTo>
                    <a:pt x="8" y="8"/>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2" name="Freeform 260"/>
            <p:cNvSpPr>
              <a:spLocks/>
            </p:cNvSpPr>
            <p:nvPr/>
          </p:nvSpPr>
          <p:spPr bwMode="auto">
            <a:xfrm>
              <a:off x="6355530" y="3044899"/>
              <a:ext cx="51390" cy="68408"/>
            </a:xfrm>
            <a:custGeom>
              <a:avLst/>
              <a:gdLst>
                <a:gd name="T0" fmla="*/ 0 w 32"/>
                <a:gd name="T1" fmla="*/ 2147483647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0 h 40"/>
                <a:gd name="T18" fmla="*/ 2147483647 w 32"/>
                <a:gd name="T19" fmla="*/ 0 h 40"/>
                <a:gd name="T20" fmla="*/ 0 w 32"/>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 h="40">
                  <a:moveTo>
                    <a:pt x="0" y="8"/>
                  </a:moveTo>
                  <a:lnTo>
                    <a:pt x="8" y="16"/>
                  </a:lnTo>
                  <a:lnTo>
                    <a:pt x="8" y="8"/>
                  </a:lnTo>
                  <a:lnTo>
                    <a:pt x="16" y="16"/>
                  </a:lnTo>
                  <a:lnTo>
                    <a:pt x="16" y="40"/>
                  </a:lnTo>
                  <a:lnTo>
                    <a:pt x="24" y="40"/>
                  </a:lnTo>
                  <a:lnTo>
                    <a:pt x="32" y="32"/>
                  </a:lnTo>
                  <a:lnTo>
                    <a:pt x="32" y="16"/>
                  </a:lnTo>
                  <a:lnTo>
                    <a:pt x="24" y="0"/>
                  </a:lnTo>
                  <a:lnTo>
                    <a:pt x="8"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3" name="Freeform 261"/>
            <p:cNvSpPr>
              <a:spLocks/>
            </p:cNvSpPr>
            <p:nvPr/>
          </p:nvSpPr>
          <p:spPr bwMode="auto">
            <a:xfrm>
              <a:off x="6406920" y="3031217"/>
              <a:ext cx="50106" cy="41045"/>
            </a:xfrm>
            <a:custGeom>
              <a:avLst/>
              <a:gdLst>
                <a:gd name="T0" fmla="*/ 0 w 32"/>
                <a:gd name="T1" fmla="*/ 2147483647 h 24"/>
                <a:gd name="T2" fmla="*/ 2147483647 w 32"/>
                <a:gd name="T3" fmla="*/ 2147483647 h 24"/>
                <a:gd name="T4" fmla="*/ 2147483647 w 32"/>
                <a:gd name="T5" fmla="*/ 2147483647 h 24"/>
                <a:gd name="T6" fmla="*/ 2147483647 w 32"/>
                <a:gd name="T7" fmla="*/ 2147483647 h 24"/>
                <a:gd name="T8" fmla="*/ 2147483647 w 32"/>
                <a:gd name="T9" fmla="*/ 2147483647 h 24"/>
                <a:gd name="T10" fmla="*/ 2147483647 w 32"/>
                <a:gd name="T11" fmla="*/ 2147483647 h 24"/>
                <a:gd name="T12" fmla="*/ 2147483647 w 32"/>
                <a:gd name="T13" fmla="*/ 0 h 24"/>
                <a:gd name="T14" fmla="*/ 2147483647 w 32"/>
                <a:gd name="T15" fmla="*/ 0 h 24"/>
                <a:gd name="T16" fmla="*/ 2147483647 w 32"/>
                <a:gd name="T17" fmla="*/ 2147483647 h 24"/>
                <a:gd name="T18" fmla="*/ 2147483647 w 32"/>
                <a:gd name="T19" fmla="*/ 0 h 24"/>
                <a:gd name="T20" fmla="*/ 0 w 32"/>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 h="24">
                  <a:moveTo>
                    <a:pt x="0" y="16"/>
                  </a:moveTo>
                  <a:lnTo>
                    <a:pt x="16" y="24"/>
                  </a:lnTo>
                  <a:lnTo>
                    <a:pt x="16" y="16"/>
                  </a:lnTo>
                  <a:lnTo>
                    <a:pt x="16" y="8"/>
                  </a:lnTo>
                  <a:lnTo>
                    <a:pt x="24" y="16"/>
                  </a:lnTo>
                  <a:lnTo>
                    <a:pt x="32" y="8"/>
                  </a:lnTo>
                  <a:lnTo>
                    <a:pt x="24" y="0"/>
                  </a:lnTo>
                  <a:lnTo>
                    <a:pt x="16" y="0"/>
                  </a:lnTo>
                  <a:lnTo>
                    <a:pt x="16" y="8"/>
                  </a:lnTo>
                  <a:lnTo>
                    <a:pt x="8"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4" name="Freeform 262"/>
            <p:cNvSpPr>
              <a:spLocks/>
            </p:cNvSpPr>
            <p:nvPr/>
          </p:nvSpPr>
          <p:spPr bwMode="auto">
            <a:xfrm>
              <a:off x="6368377" y="2842411"/>
              <a:ext cx="191429" cy="216170"/>
            </a:xfrm>
            <a:custGeom>
              <a:avLst/>
              <a:gdLst>
                <a:gd name="T0" fmla="*/ 0 w 120"/>
                <a:gd name="T1" fmla="*/ 2147483647 h 128"/>
                <a:gd name="T2" fmla="*/ 2147483647 w 120"/>
                <a:gd name="T3" fmla="*/ 2147483647 h 128"/>
                <a:gd name="T4" fmla="*/ 2147483647 w 120"/>
                <a:gd name="T5" fmla="*/ 2147483647 h 128"/>
                <a:gd name="T6" fmla="*/ 2147483647 w 120"/>
                <a:gd name="T7" fmla="*/ 2147483647 h 128"/>
                <a:gd name="T8" fmla="*/ 2147483647 w 120"/>
                <a:gd name="T9" fmla="*/ 2147483647 h 128"/>
                <a:gd name="T10" fmla="*/ 2147483647 w 120"/>
                <a:gd name="T11" fmla="*/ 2147483647 h 128"/>
                <a:gd name="T12" fmla="*/ 2147483647 w 120"/>
                <a:gd name="T13" fmla="*/ 2147483647 h 128"/>
                <a:gd name="T14" fmla="*/ 2147483647 w 120"/>
                <a:gd name="T15" fmla="*/ 2147483647 h 128"/>
                <a:gd name="T16" fmla="*/ 2147483647 w 120"/>
                <a:gd name="T17" fmla="*/ 2147483647 h 128"/>
                <a:gd name="T18" fmla="*/ 2147483647 w 120"/>
                <a:gd name="T19" fmla="*/ 2147483647 h 128"/>
                <a:gd name="T20" fmla="*/ 2147483647 w 120"/>
                <a:gd name="T21" fmla="*/ 2147483647 h 128"/>
                <a:gd name="T22" fmla="*/ 2147483647 w 120"/>
                <a:gd name="T23" fmla="*/ 2147483647 h 128"/>
                <a:gd name="T24" fmla="*/ 2147483647 w 120"/>
                <a:gd name="T25" fmla="*/ 2147483647 h 128"/>
                <a:gd name="T26" fmla="*/ 2147483647 w 120"/>
                <a:gd name="T27" fmla="*/ 2147483647 h 128"/>
                <a:gd name="T28" fmla="*/ 2147483647 w 120"/>
                <a:gd name="T29" fmla="*/ 2147483647 h 128"/>
                <a:gd name="T30" fmla="*/ 2147483647 w 120"/>
                <a:gd name="T31" fmla="*/ 2147483647 h 128"/>
                <a:gd name="T32" fmla="*/ 2147483647 w 120"/>
                <a:gd name="T33" fmla="*/ 2147483647 h 128"/>
                <a:gd name="T34" fmla="*/ 2147483647 w 120"/>
                <a:gd name="T35" fmla="*/ 2147483647 h 128"/>
                <a:gd name="T36" fmla="*/ 2147483647 w 120"/>
                <a:gd name="T37" fmla="*/ 2147483647 h 128"/>
                <a:gd name="T38" fmla="*/ 2147483647 w 120"/>
                <a:gd name="T39" fmla="*/ 2147483647 h 128"/>
                <a:gd name="T40" fmla="*/ 2147483647 w 120"/>
                <a:gd name="T41" fmla="*/ 2147483647 h 128"/>
                <a:gd name="T42" fmla="*/ 2147483647 w 120"/>
                <a:gd name="T43" fmla="*/ 2147483647 h 128"/>
                <a:gd name="T44" fmla="*/ 2147483647 w 120"/>
                <a:gd name="T45" fmla="*/ 2147483647 h 128"/>
                <a:gd name="T46" fmla="*/ 2147483647 w 120"/>
                <a:gd name="T47" fmla="*/ 0 h 128"/>
                <a:gd name="T48" fmla="*/ 2147483647 w 120"/>
                <a:gd name="T49" fmla="*/ 2147483647 h 128"/>
                <a:gd name="T50" fmla="*/ 2147483647 w 120"/>
                <a:gd name="T51" fmla="*/ 2147483647 h 128"/>
                <a:gd name="T52" fmla="*/ 2147483647 w 120"/>
                <a:gd name="T53" fmla="*/ 2147483647 h 128"/>
                <a:gd name="T54" fmla="*/ 2147483647 w 120"/>
                <a:gd name="T55" fmla="*/ 2147483647 h 128"/>
                <a:gd name="T56" fmla="*/ 2147483647 w 120"/>
                <a:gd name="T57" fmla="*/ 2147483647 h 128"/>
                <a:gd name="T58" fmla="*/ 2147483647 w 120"/>
                <a:gd name="T59" fmla="*/ 2147483647 h 128"/>
                <a:gd name="T60" fmla="*/ 2147483647 w 120"/>
                <a:gd name="T61" fmla="*/ 2147483647 h 128"/>
                <a:gd name="T62" fmla="*/ 2147483647 w 120"/>
                <a:gd name="T63" fmla="*/ 2147483647 h 128"/>
                <a:gd name="T64" fmla="*/ 2147483647 w 120"/>
                <a:gd name="T65" fmla="*/ 2147483647 h 128"/>
                <a:gd name="T66" fmla="*/ 2147483647 w 120"/>
                <a:gd name="T67" fmla="*/ 2147483647 h 128"/>
                <a:gd name="T68" fmla="*/ 2147483647 w 120"/>
                <a:gd name="T69" fmla="*/ 2147483647 h 128"/>
                <a:gd name="T70" fmla="*/ 0 w 120"/>
                <a:gd name="T71" fmla="*/ 2147483647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0" h="128">
                  <a:moveTo>
                    <a:pt x="0" y="112"/>
                  </a:moveTo>
                  <a:lnTo>
                    <a:pt x="8" y="120"/>
                  </a:lnTo>
                  <a:lnTo>
                    <a:pt x="16" y="120"/>
                  </a:lnTo>
                  <a:lnTo>
                    <a:pt x="24" y="112"/>
                  </a:lnTo>
                  <a:lnTo>
                    <a:pt x="48" y="104"/>
                  </a:lnTo>
                  <a:lnTo>
                    <a:pt x="56" y="104"/>
                  </a:lnTo>
                  <a:lnTo>
                    <a:pt x="56" y="120"/>
                  </a:lnTo>
                  <a:lnTo>
                    <a:pt x="72" y="128"/>
                  </a:lnTo>
                  <a:lnTo>
                    <a:pt x="80" y="112"/>
                  </a:lnTo>
                  <a:lnTo>
                    <a:pt x="72" y="104"/>
                  </a:lnTo>
                  <a:lnTo>
                    <a:pt x="80" y="104"/>
                  </a:lnTo>
                  <a:lnTo>
                    <a:pt x="88" y="104"/>
                  </a:lnTo>
                  <a:lnTo>
                    <a:pt x="96" y="96"/>
                  </a:lnTo>
                  <a:lnTo>
                    <a:pt x="104" y="104"/>
                  </a:lnTo>
                  <a:lnTo>
                    <a:pt x="104" y="96"/>
                  </a:lnTo>
                  <a:lnTo>
                    <a:pt x="112" y="104"/>
                  </a:lnTo>
                  <a:lnTo>
                    <a:pt x="120" y="96"/>
                  </a:lnTo>
                  <a:lnTo>
                    <a:pt x="120" y="88"/>
                  </a:lnTo>
                  <a:lnTo>
                    <a:pt x="104" y="56"/>
                  </a:lnTo>
                  <a:lnTo>
                    <a:pt x="104" y="48"/>
                  </a:lnTo>
                  <a:lnTo>
                    <a:pt x="112" y="48"/>
                  </a:lnTo>
                  <a:lnTo>
                    <a:pt x="104" y="40"/>
                  </a:lnTo>
                  <a:lnTo>
                    <a:pt x="80" y="8"/>
                  </a:lnTo>
                  <a:lnTo>
                    <a:pt x="72" y="0"/>
                  </a:lnTo>
                  <a:lnTo>
                    <a:pt x="80" y="8"/>
                  </a:lnTo>
                  <a:lnTo>
                    <a:pt x="72" y="8"/>
                  </a:lnTo>
                  <a:lnTo>
                    <a:pt x="80" y="40"/>
                  </a:lnTo>
                  <a:lnTo>
                    <a:pt x="80" y="64"/>
                  </a:lnTo>
                  <a:lnTo>
                    <a:pt x="64" y="72"/>
                  </a:lnTo>
                  <a:lnTo>
                    <a:pt x="64" y="64"/>
                  </a:lnTo>
                  <a:lnTo>
                    <a:pt x="56" y="64"/>
                  </a:lnTo>
                  <a:lnTo>
                    <a:pt x="56" y="88"/>
                  </a:lnTo>
                  <a:lnTo>
                    <a:pt x="56" y="96"/>
                  </a:lnTo>
                  <a:lnTo>
                    <a:pt x="48" y="88"/>
                  </a:lnTo>
                  <a:lnTo>
                    <a:pt x="16" y="96"/>
                  </a:lnTo>
                  <a:lnTo>
                    <a:pt x="0" y="11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5" name="Freeform 263"/>
            <p:cNvSpPr>
              <a:spLocks/>
            </p:cNvSpPr>
            <p:nvPr/>
          </p:nvSpPr>
          <p:spPr bwMode="auto">
            <a:xfrm>
              <a:off x="6445463" y="2746639"/>
              <a:ext cx="114344" cy="109453"/>
            </a:xfrm>
            <a:custGeom>
              <a:avLst/>
              <a:gdLst>
                <a:gd name="T0" fmla="*/ 2147483647 w 72"/>
                <a:gd name="T1" fmla="*/ 2147483647 h 64"/>
                <a:gd name="T2" fmla="*/ 2147483647 w 72"/>
                <a:gd name="T3" fmla="*/ 2147483647 h 64"/>
                <a:gd name="T4" fmla="*/ 2147483647 w 72"/>
                <a:gd name="T5" fmla="*/ 2147483647 h 64"/>
                <a:gd name="T6" fmla="*/ 2147483647 w 72"/>
                <a:gd name="T7" fmla="*/ 2147483647 h 64"/>
                <a:gd name="T8" fmla="*/ 2147483647 w 72"/>
                <a:gd name="T9" fmla="*/ 2147483647 h 64"/>
                <a:gd name="T10" fmla="*/ 2147483647 w 72"/>
                <a:gd name="T11" fmla="*/ 2147483647 h 64"/>
                <a:gd name="T12" fmla="*/ 2147483647 w 72"/>
                <a:gd name="T13" fmla="*/ 2147483647 h 64"/>
                <a:gd name="T14" fmla="*/ 2147483647 w 72"/>
                <a:gd name="T15" fmla="*/ 2147483647 h 64"/>
                <a:gd name="T16" fmla="*/ 2147483647 w 72"/>
                <a:gd name="T17" fmla="*/ 2147483647 h 64"/>
                <a:gd name="T18" fmla="*/ 2147483647 w 72"/>
                <a:gd name="T19" fmla="*/ 2147483647 h 64"/>
                <a:gd name="T20" fmla="*/ 2147483647 w 72"/>
                <a:gd name="T21" fmla="*/ 2147483647 h 64"/>
                <a:gd name="T22" fmla="*/ 2147483647 w 72"/>
                <a:gd name="T23" fmla="*/ 2147483647 h 64"/>
                <a:gd name="T24" fmla="*/ 2147483647 w 72"/>
                <a:gd name="T25" fmla="*/ 2147483647 h 64"/>
                <a:gd name="T26" fmla="*/ 2147483647 w 72"/>
                <a:gd name="T27" fmla="*/ 2147483647 h 64"/>
                <a:gd name="T28" fmla="*/ 2147483647 w 72"/>
                <a:gd name="T29" fmla="*/ 2147483647 h 64"/>
                <a:gd name="T30" fmla="*/ 0 w 72"/>
                <a:gd name="T31" fmla="*/ 0 h 64"/>
                <a:gd name="T32" fmla="*/ 2147483647 w 72"/>
                <a:gd name="T33" fmla="*/ 2147483647 h 64"/>
                <a:gd name="T34" fmla="*/ 2147483647 w 72"/>
                <a:gd name="T35" fmla="*/ 2147483647 h 64"/>
                <a:gd name="T36" fmla="*/ 2147483647 w 72"/>
                <a:gd name="T37" fmla="*/ 2147483647 h 64"/>
                <a:gd name="T38" fmla="*/ 2147483647 w 72"/>
                <a:gd name="T39" fmla="*/ 2147483647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2" h="64">
                  <a:moveTo>
                    <a:pt x="8" y="40"/>
                  </a:moveTo>
                  <a:lnTo>
                    <a:pt x="16" y="64"/>
                  </a:lnTo>
                  <a:lnTo>
                    <a:pt x="24" y="56"/>
                  </a:lnTo>
                  <a:lnTo>
                    <a:pt x="16" y="40"/>
                  </a:lnTo>
                  <a:lnTo>
                    <a:pt x="24" y="48"/>
                  </a:lnTo>
                  <a:lnTo>
                    <a:pt x="32" y="40"/>
                  </a:lnTo>
                  <a:lnTo>
                    <a:pt x="48" y="48"/>
                  </a:lnTo>
                  <a:lnTo>
                    <a:pt x="56" y="40"/>
                  </a:lnTo>
                  <a:lnTo>
                    <a:pt x="64" y="40"/>
                  </a:lnTo>
                  <a:lnTo>
                    <a:pt x="72" y="32"/>
                  </a:lnTo>
                  <a:lnTo>
                    <a:pt x="64" y="32"/>
                  </a:lnTo>
                  <a:lnTo>
                    <a:pt x="56" y="24"/>
                  </a:lnTo>
                  <a:lnTo>
                    <a:pt x="56" y="16"/>
                  </a:lnTo>
                  <a:lnTo>
                    <a:pt x="48" y="24"/>
                  </a:lnTo>
                  <a:lnTo>
                    <a:pt x="40" y="16"/>
                  </a:lnTo>
                  <a:lnTo>
                    <a:pt x="0" y="0"/>
                  </a:lnTo>
                  <a:lnTo>
                    <a:pt x="8" y="8"/>
                  </a:lnTo>
                  <a:lnTo>
                    <a:pt x="16" y="32"/>
                  </a:lnTo>
                  <a:lnTo>
                    <a:pt x="8" y="32"/>
                  </a:lnTo>
                  <a:lnTo>
                    <a:pt x="8" y="4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6" name="Line 264"/>
            <p:cNvSpPr>
              <a:spLocks noChangeShapeType="1"/>
            </p:cNvSpPr>
            <p:nvPr/>
          </p:nvSpPr>
          <p:spPr bwMode="auto">
            <a:xfrm flipV="1">
              <a:off x="6368377" y="3235073"/>
              <a:ext cx="12848"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7" name="Line 265"/>
            <p:cNvSpPr>
              <a:spLocks noChangeShapeType="1"/>
            </p:cNvSpPr>
            <p:nvPr/>
          </p:nvSpPr>
          <p:spPr bwMode="auto">
            <a:xfrm flipV="1">
              <a:off x="6394073" y="3194028"/>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8" name="Line 266"/>
            <p:cNvSpPr>
              <a:spLocks noChangeShapeType="1"/>
            </p:cNvSpPr>
            <p:nvPr/>
          </p:nvSpPr>
          <p:spPr bwMode="auto">
            <a:xfrm flipV="1">
              <a:off x="6546959" y="2787684"/>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59" name="Freeform 267"/>
            <p:cNvSpPr>
              <a:spLocks/>
            </p:cNvSpPr>
            <p:nvPr/>
          </p:nvSpPr>
          <p:spPr bwMode="auto">
            <a:xfrm>
              <a:off x="6559807" y="2746639"/>
              <a:ext cx="24411" cy="27363"/>
            </a:xfrm>
            <a:custGeom>
              <a:avLst/>
              <a:gdLst>
                <a:gd name="T0" fmla="*/ 0 w 16"/>
                <a:gd name="T1" fmla="*/ 2147483647 h 16"/>
                <a:gd name="T2" fmla="*/ 2147483647 w 16"/>
                <a:gd name="T3" fmla="*/ 0 h 16"/>
                <a:gd name="T4" fmla="*/ 2147483647 w 16"/>
                <a:gd name="T5" fmla="*/ 0 h 16"/>
                <a:gd name="T6" fmla="*/ 0 w 16"/>
                <a:gd name="T7" fmla="*/ 2147483647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16">
                  <a:moveTo>
                    <a:pt x="0" y="16"/>
                  </a:moveTo>
                  <a:lnTo>
                    <a:pt x="16" y="0"/>
                  </a:lnTo>
                  <a:lnTo>
                    <a:pt x="8"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0" name="Line 268"/>
            <p:cNvSpPr>
              <a:spLocks noChangeShapeType="1"/>
            </p:cNvSpPr>
            <p:nvPr/>
          </p:nvSpPr>
          <p:spPr bwMode="auto">
            <a:xfrm flipV="1">
              <a:off x="6597065" y="2732958"/>
              <a:ext cx="2569" cy="27363"/>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1" name="Line 269"/>
            <p:cNvSpPr>
              <a:spLocks noChangeShapeType="1"/>
            </p:cNvSpPr>
            <p:nvPr/>
          </p:nvSpPr>
          <p:spPr bwMode="auto">
            <a:xfrm>
              <a:off x="6609912" y="2720644"/>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2" name="Freeform 270"/>
            <p:cNvSpPr>
              <a:spLocks/>
            </p:cNvSpPr>
            <p:nvPr/>
          </p:nvSpPr>
          <p:spPr bwMode="auto">
            <a:xfrm>
              <a:off x="6622760" y="2611191"/>
              <a:ext cx="12848" cy="27363"/>
            </a:xfrm>
            <a:custGeom>
              <a:avLst/>
              <a:gdLst>
                <a:gd name="T0" fmla="*/ 0 w 8"/>
                <a:gd name="T1" fmla="*/ 2147483647 h 16"/>
                <a:gd name="T2" fmla="*/ 0 w 8"/>
                <a:gd name="T3" fmla="*/ 2147483647 h 16"/>
                <a:gd name="T4" fmla="*/ 2147483647 w 8"/>
                <a:gd name="T5" fmla="*/ 2147483647 h 16"/>
                <a:gd name="T6" fmla="*/ 0 w 8"/>
                <a:gd name="T7" fmla="*/ 0 h 16"/>
                <a:gd name="T8" fmla="*/ 0 w 8"/>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6">
                  <a:moveTo>
                    <a:pt x="0" y="8"/>
                  </a:moveTo>
                  <a:lnTo>
                    <a:pt x="0" y="16"/>
                  </a:lnTo>
                  <a:lnTo>
                    <a:pt x="8" y="8"/>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3" name="Freeform 271"/>
            <p:cNvSpPr>
              <a:spLocks/>
            </p:cNvSpPr>
            <p:nvPr/>
          </p:nvSpPr>
          <p:spPr bwMode="auto">
            <a:xfrm>
              <a:off x="6584217" y="2408703"/>
              <a:ext cx="12848" cy="13682"/>
            </a:xfrm>
            <a:custGeom>
              <a:avLst/>
              <a:gdLst>
                <a:gd name="T0" fmla="*/ 0 w 8"/>
                <a:gd name="T1" fmla="*/ 2147483647 h 8"/>
                <a:gd name="T2" fmla="*/ 2147483647 w 8"/>
                <a:gd name="T3" fmla="*/ 2147483647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4" name="Freeform 272"/>
            <p:cNvSpPr>
              <a:spLocks/>
            </p:cNvSpPr>
            <p:nvPr/>
          </p:nvSpPr>
          <p:spPr bwMode="auto">
            <a:xfrm>
              <a:off x="6495569" y="2136439"/>
              <a:ext cx="51390" cy="13682"/>
            </a:xfrm>
            <a:custGeom>
              <a:avLst/>
              <a:gdLst>
                <a:gd name="T0" fmla="*/ 2147483647 w 32"/>
                <a:gd name="T1" fmla="*/ 2147483647 h 8"/>
                <a:gd name="T2" fmla="*/ 2147483647 w 32"/>
                <a:gd name="T3" fmla="*/ 0 h 8"/>
                <a:gd name="T4" fmla="*/ 0 w 32"/>
                <a:gd name="T5" fmla="*/ 0 h 8"/>
                <a:gd name="T6" fmla="*/ 0 60000 65536"/>
                <a:gd name="T7" fmla="*/ 0 60000 65536"/>
                <a:gd name="T8" fmla="*/ 0 60000 65536"/>
              </a:gdLst>
              <a:ahLst/>
              <a:cxnLst>
                <a:cxn ang="T6">
                  <a:pos x="T0" y="T1"/>
                </a:cxn>
                <a:cxn ang="T7">
                  <a:pos x="T2" y="T3"/>
                </a:cxn>
                <a:cxn ang="T8">
                  <a:pos x="T4" y="T5"/>
                </a:cxn>
              </a:cxnLst>
              <a:rect l="0" t="0" r="r" b="b"/>
              <a:pathLst>
                <a:path w="32" h="8">
                  <a:moveTo>
                    <a:pt x="8" y="8"/>
                  </a:moveTo>
                  <a:lnTo>
                    <a:pt x="32" y="0"/>
                  </a:lnTo>
                  <a:lnTo>
                    <a:pt x="0" y="0"/>
                  </a:lnTo>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5" name="Freeform 273"/>
            <p:cNvSpPr>
              <a:spLocks/>
            </p:cNvSpPr>
            <p:nvPr/>
          </p:nvSpPr>
          <p:spPr bwMode="auto">
            <a:xfrm>
              <a:off x="5859613" y="2083081"/>
              <a:ext cx="51390" cy="13682"/>
            </a:xfrm>
            <a:custGeom>
              <a:avLst/>
              <a:gdLst>
                <a:gd name="T0" fmla="*/ 0 w 32"/>
                <a:gd name="T1" fmla="*/ 2147483647 h 8"/>
                <a:gd name="T2" fmla="*/ 2147483647 w 32"/>
                <a:gd name="T3" fmla="*/ 2147483647 h 8"/>
                <a:gd name="T4" fmla="*/ 2147483647 w 32"/>
                <a:gd name="T5" fmla="*/ 0 h 8"/>
                <a:gd name="T6" fmla="*/ 0 w 32"/>
                <a:gd name="T7" fmla="*/ 0 h 8"/>
                <a:gd name="T8" fmla="*/ 0 w 32"/>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8">
                  <a:moveTo>
                    <a:pt x="0" y="8"/>
                  </a:moveTo>
                  <a:lnTo>
                    <a:pt x="32" y="8"/>
                  </a:lnTo>
                  <a:lnTo>
                    <a:pt x="8" y="0"/>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6" name="Line 274"/>
            <p:cNvSpPr>
              <a:spLocks noChangeShapeType="1"/>
            </p:cNvSpPr>
            <p:nvPr/>
          </p:nvSpPr>
          <p:spPr bwMode="auto">
            <a:xfrm>
              <a:off x="6495569" y="2150121"/>
              <a:ext cx="12848"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7" name="Line 275"/>
            <p:cNvSpPr>
              <a:spLocks noChangeShapeType="1"/>
            </p:cNvSpPr>
            <p:nvPr/>
          </p:nvSpPr>
          <p:spPr bwMode="auto">
            <a:xfrm>
              <a:off x="5833918" y="2096762"/>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8" name="Freeform 276"/>
            <p:cNvSpPr>
              <a:spLocks/>
            </p:cNvSpPr>
            <p:nvPr/>
          </p:nvSpPr>
          <p:spPr bwMode="auto">
            <a:xfrm>
              <a:off x="5885308" y="2055718"/>
              <a:ext cx="75801" cy="13682"/>
            </a:xfrm>
            <a:custGeom>
              <a:avLst/>
              <a:gdLst>
                <a:gd name="T0" fmla="*/ 0 w 48"/>
                <a:gd name="T1" fmla="*/ 0 h 8"/>
                <a:gd name="T2" fmla="*/ 2147483647 w 48"/>
                <a:gd name="T3" fmla="*/ 2147483647 h 8"/>
                <a:gd name="T4" fmla="*/ 2147483647 w 48"/>
                <a:gd name="T5" fmla="*/ 0 h 8"/>
                <a:gd name="T6" fmla="*/ 0 w 4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8">
                  <a:moveTo>
                    <a:pt x="0" y="0"/>
                  </a:moveTo>
                  <a:lnTo>
                    <a:pt x="48" y="8"/>
                  </a:lnTo>
                  <a:lnTo>
                    <a:pt x="4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69" name="Freeform 277"/>
            <p:cNvSpPr>
              <a:spLocks/>
            </p:cNvSpPr>
            <p:nvPr/>
          </p:nvSpPr>
          <p:spPr bwMode="auto">
            <a:xfrm>
              <a:off x="5745268" y="2042036"/>
              <a:ext cx="127191" cy="27363"/>
            </a:xfrm>
            <a:custGeom>
              <a:avLst/>
              <a:gdLst>
                <a:gd name="T0" fmla="*/ 2147483647 w 80"/>
                <a:gd name="T1" fmla="*/ 2147483647 h 16"/>
                <a:gd name="T2" fmla="*/ 2147483647 w 80"/>
                <a:gd name="T3" fmla="*/ 2147483647 h 16"/>
                <a:gd name="T4" fmla="*/ 2147483647 w 80"/>
                <a:gd name="T5" fmla="*/ 2147483647 h 16"/>
                <a:gd name="T6" fmla="*/ 2147483647 w 80"/>
                <a:gd name="T7" fmla="*/ 2147483647 h 16"/>
                <a:gd name="T8" fmla="*/ 2147483647 w 80"/>
                <a:gd name="T9" fmla="*/ 0 h 16"/>
                <a:gd name="T10" fmla="*/ 2147483647 w 80"/>
                <a:gd name="T11" fmla="*/ 0 h 16"/>
                <a:gd name="T12" fmla="*/ 0 w 80"/>
                <a:gd name="T13" fmla="*/ 0 h 16"/>
                <a:gd name="T14" fmla="*/ 2147483647 w 80"/>
                <a:gd name="T15" fmla="*/ 2147483647 h 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0" h="16">
                  <a:moveTo>
                    <a:pt x="8" y="8"/>
                  </a:moveTo>
                  <a:lnTo>
                    <a:pt x="40" y="16"/>
                  </a:lnTo>
                  <a:lnTo>
                    <a:pt x="72" y="16"/>
                  </a:lnTo>
                  <a:lnTo>
                    <a:pt x="80" y="8"/>
                  </a:lnTo>
                  <a:lnTo>
                    <a:pt x="40" y="0"/>
                  </a:lnTo>
                  <a:lnTo>
                    <a:pt x="8" y="0"/>
                  </a:lnTo>
                  <a:lnTo>
                    <a:pt x="0" y="0"/>
                  </a:lnTo>
                  <a:lnTo>
                    <a:pt x="8"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0" name="Freeform 278"/>
            <p:cNvSpPr>
              <a:spLocks/>
            </p:cNvSpPr>
            <p:nvPr/>
          </p:nvSpPr>
          <p:spPr bwMode="auto">
            <a:xfrm>
              <a:off x="5172266" y="1974996"/>
              <a:ext cx="64238" cy="25995"/>
            </a:xfrm>
            <a:custGeom>
              <a:avLst/>
              <a:gdLst>
                <a:gd name="T0" fmla="*/ 0 w 40"/>
                <a:gd name="T1" fmla="*/ 2147483647 h 16"/>
                <a:gd name="T2" fmla="*/ 2147483647 w 40"/>
                <a:gd name="T3" fmla="*/ 2147483647 h 16"/>
                <a:gd name="T4" fmla="*/ 2147483647 w 40"/>
                <a:gd name="T5" fmla="*/ 2147483647 h 16"/>
                <a:gd name="T6" fmla="*/ 2147483647 w 40"/>
                <a:gd name="T7" fmla="*/ 0 h 16"/>
                <a:gd name="T8" fmla="*/ 0 w 40"/>
                <a:gd name="T9" fmla="*/ 0 h 16"/>
                <a:gd name="T10" fmla="*/ 0 w 40"/>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6">
                  <a:moveTo>
                    <a:pt x="0" y="16"/>
                  </a:moveTo>
                  <a:lnTo>
                    <a:pt x="40" y="16"/>
                  </a:lnTo>
                  <a:lnTo>
                    <a:pt x="32" y="8"/>
                  </a:lnTo>
                  <a:lnTo>
                    <a:pt x="8" y="0"/>
                  </a:lnTo>
                  <a:lnTo>
                    <a:pt x="0"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1" name="Freeform 279"/>
            <p:cNvSpPr>
              <a:spLocks/>
            </p:cNvSpPr>
            <p:nvPr/>
          </p:nvSpPr>
          <p:spPr bwMode="auto">
            <a:xfrm>
              <a:off x="5019379" y="1947633"/>
              <a:ext cx="140039" cy="39677"/>
            </a:xfrm>
            <a:custGeom>
              <a:avLst/>
              <a:gdLst>
                <a:gd name="T0" fmla="*/ 0 w 88"/>
                <a:gd name="T1" fmla="*/ 2147483647 h 24"/>
                <a:gd name="T2" fmla="*/ 2147483647 w 88"/>
                <a:gd name="T3" fmla="*/ 2147483647 h 24"/>
                <a:gd name="T4" fmla="*/ 2147483647 w 88"/>
                <a:gd name="T5" fmla="*/ 2147483647 h 24"/>
                <a:gd name="T6" fmla="*/ 2147483647 w 88"/>
                <a:gd name="T7" fmla="*/ 2147483647 h 24"/>
                <a:gd name="T8" fmla="*/ 2147483647 w 88"/>
                <a:gd name="T9" fmla="*/ 0 h 24"/>
                <a:gd name="T10" fmla="*/ 2147483647 w 88"/>
                <a:gd name="T11" fmla="*/ 0 h 24"/>
                <a:gd name="T12" fmla="*/ 2147483647 w 88"/>
                <a:gd name="T13" fmla="*/ 2147483647 h 24"/>
                <a:gd name="T14" fmla="*/ 0 w 8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24">
                  <a:moveTo>
                    <a:pt x="0" y="8"/>
                  </a:moveTo>
                  <a:lnTo>
                    <a:pt x="40" y="24"/>
                  </a:lnTo>
                  <a:lnTo>
                    <a:pt x="88" y="24"/>
                  </a:lnTo>
                  <a:lnTo>
                    <a:pt x="80" y="16"/>
                  </a:lnTo>
                  <a:lnTo>
                    <a:pt x="24" y="0"/>
                  </a:lnTo>
                  <a:lnTo>
                    <a:pt x="8" y="0"/>
                  </a:lnTo>
                  <a:lnTo>
                    <a:pt x="8" y="8"/>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2" name="Freeform 280"/>
            <p:cNvSpPr>
              <a:spLocks/>
            </p:cNvSpPr>
            <p:nvPr/>
          </p:nvSpPr>
          <p:spPr bwMode="auto">
            <a:xfrm>
              <a:off x="4562004" y="2028354"/>
              <a:ext cx="215840" cy="121766"/>
            </a:xfrm>
            <a:custGeom>
              <a:avLst/>
              <a:gdLst>
                <a:gd name="T0" fmla="*/ 2147483647 w 136"/>
                <a:gd name="T1" fmla="*/ 2147483647 h 72"/>
                <a:gd name="T2" fmla="*/ 2147483647 w 136"/>
                <a:gd name="T3" fmla="*/ 2147483647 h 72"/>
                <a:gd name="T4" fmla="*/ 2147483647 w 136"/>
                <a:gd name="T5" fmla="*/ 2147483647 h 72"/>
                <a:gd name="T6" fmla="*/ 2147483647 w 136"/>
                <a:gd name="T7" fmla="*/ 2147483647 h 72"/>
                <a:gd name="T8" fmla="*/ 2147483647 w 136"/>
                <a:gd name="T9" fmla="*/ 2147483647 h 72"/>
                <a:gd name="T10" fmla="*/ 2147483647 w 136"/>
                <a:gd name="T11" fmla="*/ 2147483647 h 72"/>
                <a:gd name="T12" fmla="*/ 2147483647 w 136"/>
                <a:gd name="T13" fmla="*/ 2147483647 h 72"/>
                <a:gd name="T14" fmla="*/ 2147483647 w 136"/>
                <a:gd name="T15" fmla="*/ 0 h 72"/>
                <a:gd name="T16" fmla="*/ 2147483647 w 136"/>
                <a:gd name="T17" fmla="*/ 0 h 72"/>
                <a:gd name="T18" fmla="*/ 2147483647 w 136"/>
                <a:gd name="T19" fmla="*/ 0 h 72"/>
                <a:gd name="T20" fmla="*/ 2147483647 w 136"/>
                <a:gd name="T21" fmla="*/ 2147483647 h 72"/>
                <a:gd name="T22" fmla="*/ 2147483647 w 136"/>
                <a:gd name="T23" fmla="*/ 2147483647 h 72"/>
                <a:gd name="T24" fmla="*/ 2147483647 w 136"/>
                <a:gd name="T25" fmla="*/ 2147483647 h 72"/>
                <a:gd name="T26" fmla="*/ 2147483647 w 136"/>
                <a:gd name="T27" fmla="*/ 2147483647 h 72"/>
                <a:gd name="T28" fmla="*/ 2147483647 w 136"/>
                <a:gd name="T29" fmla="*/ 2147483647 h 72"/>
                <a:gd name="T30" fmla="*/ 2147483647 w 136"/>
                <a:gd name="T31" fmla="*/ 2147483647 h 72"/>
                <a:gd name="T32" fmla="*/ 2147483647 w 136"/>
                <a:gd name="T33" fmla="*/ 2147483647 h 72"/>
                <a:gd name="T34" fmla="*/ 0 w 136"/>
                <a:gd name="T35" fmla="*/ 2147483647 h 72"/>
                <a:gd name="T36" fmla="*/ 2147483647 w 136"/>
                <a:gd name="T37" fmla="*/ 2147483647 h 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6" h="72">
                  <a:moveTo>
                    <a:pt x="8" y="64"/>
                  </a:moveTo>
                  <a:lnTo>
                    <a:pt x="32" y="72"/>
                  </a:lnTo>
                  <a:lnTo>
                    <a:pt x="64" y="72"/>
                  </a:lnTo>
                  <a:lnTo>
                    <a:pt x="48" y="64"/>
                  </a:lnTo>
                  <a:lnTo>
                    <a:pt x="40" y="48"/>
                  </a:lnTo>
                  <a:lnTo>
                    <a:pt x="72" y="16"/>
                  </a:lnTo>
                  <a:lnTo>
                    <a:pt x="136" y="8"/>
                  </a:lnTo>
                  <a:lnTo>
                    <a:pt x="128" y="0"/>
                  </a:lnTo>
                  <a:lnTo>
                    <a:pt x="120" y="0"/>
                  </a:lnTo>
                  <a:lnTo>
                    <a:pt x="104" y="0"/>
                  </a:lnTo>
                  <a:lnTo>
                    <a:pt x="64" y="8"/>
                  </a:lnTo>
                  <a:lnTo>
                    <a:pt x="24" y="16"/>
                  </a:lnTo>
                  <a:lnTo>
                    <a:pt x="24" y="32"/>
                  </a:lnTo>
                  <a:lnTo>
                    <a:pt x="16" y="32"/>
                  </a:lnTo>
                  <a:lnTo>
                    <a:pt x="24" y="40"/>
                  </a:lnTo>
                  <a:lnTo>
                    <a:pt x="8" y="48"/>
                  </a:lnTo>
                  <a:lnTo>
                    <a:pt x="16" y="48"/>
                  </a:lnTo>
                  <a:lnTo>
                    <a:pt x="0" y="56"/>
                  </a:lnTo>
                  <a:lnTo>
                    <a:pt x="8" y="6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3" name="Freeform 281"/>
            <p:cNvSpPr>
              <a:spLocks/>
            </p:cNvSpPr>
            <p:nvPr/>
          </p:nvSpPr>
          <p:spPr bwMode="auto">
            <a:xfrm>
              <a:off x="4536309" y="2177484"/>
              <a:ext cx="38543" cy="13682"/>
            </a:xfrm>
            <a:custGeom>
              <a:avLst/>
              <a:gdLst>
                <a:gd name="T0" fmla="*/ 2147483647 w 24"/>
                <a:gd name="T1" fmla="*/ 2147483647 h 8"/>
                <a:gd name="T2" fmla="*/ 2147483647 w 24"/>
                <a:gd name="T3" fmla="*/ 2147483647 h 8"/>
                <a:gd name="T4" fmla="*/ 2147483647 w 24"/>
                <a:gd name="T5" fmla="*/ 0 h 8"/>
                <a:gd name="T6" fmla="*/ 2147483647 w 24"/>
                <a:gd name="T7" fmla="*/ 0 h 8"/>
                <a:gd name="T8" fmla="*/ 0 w 24"/>
                <a:gd name="T9" fmla="*/ 0 h 8"/>
                <a:gd name="T10" fmla="*/ 2147483647 w 24"/>
                <a:gd name="T11" fmla="*/ 2147483647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8">
                  <a:moveTo>
                    <a:pt x="8" y="8"/>
                  </a:moveTo>
                  <a:lnTo>
                    <a:pt x="16" y="8"/>
                  </a:lnTo>
                  <a:lnTo>
                    <a:pt x="24" y="0"/>
                  </a:lnTo>
                  <a:lnTo>
                    <a:pt x="8" y="0"/>
                  </a:lnTo>
                  <a:lnTo>
                    <a:pt x="0" y="0"/>
                  </a:lnTo>
                  <a:lnTo>
                    <a:pt x="8"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4" name="Freeform 282"/>
            <p:cNvSpPr>
              <a:spLocks/>
            </p:cNvSpPr>
            <p:nvPr/>
          </p:nvSpPr>
          <p:spPr bwMode="auto">
            <a:xfrm>
              <a:off x="4562004" y="1947633"/>
              <a:ext cx="101496" cy="13682"/>
            </a:xfrm>
            <a:custGeom>
              <a:avLst/>
              <a:gdLst>
                <a:gd name="T0" fmla="*/ 0 w 64"/>
                <a:gd name="T1" fmla="*/ 2147483647 h 8"/>
                <a:gd name="T2" fmla="*/ 2147483647 w 64"/>
                <a:gd name="T3" fmla="*/ 2147483647 h 8"/>
                <a:gd name="T4" fmla="*/ 2147483647 w 64"/>
                <a:gd name="T5" fmla="*/ 2147483647 h 8"/>
                <a:gd name="T6" fmla="*/ 2147483647 w 64"/>
                <a:gd name="T7" fmla="*/ 0 h 8"/>
                <a:gd name="T8" fmla="*/ 2147483647 w 64"/>
                <a:gd name="T9" fmla="*/ 0 h 8"/>
                <a:gd name="T10" fmla="*/ 2147483647 w 64"/>
                <a:gd name="T11" fmla="*/ 0 h 8"/>
                <a:gd name="T12" fmla="*/ 0 w 64"/>
                <a:gd name="T13" fmla="*/ 2147483647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8">
                  <a:moveTo>
                    <a:pt x="0" y="8"/>
                  </a:moveTo>
                  <a:lnTo>
                    <a:pt x="40" y="8"/>
                  </a:lnTo>
                  <a:lnTo>
                    <a:pt x="48" y="8"/>
                  </a:lnTo>
                  <a:lnTo>
                    <a:pt x="40" y="0"/>
                  </a:lnTo>
                  <a:lnTo>
                    <a:pt x="64" y="0"/>
                  </a:lnTo>
                  <a:lnTo>
                    <a:pt x="56"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5" name="Freeform 283"/>
            <p:cNvSpPr>
              <a:spLocks/>
            </p:cNvSpPr>
            <p:nvPr/>
          </p:nvSpPr>
          <p:spPr bwMode="auto">
            <a:xfrm>
              <a:off x="4523461" y="1933951"/>
              <a:ext cx="64238" cy="13682"/>
            </a:xfrm>
            <a:custGeom>
              <a:avLst/>
              <a:gdLst>
                <a:gd name="T0" fmla="*/ 0 w 40"/>
                <a:gd name="T1" fmla="*/ 2147483647 h 8"/>
                <a:gd name="T2" fmla="*/ 2147483647 w 40"/>
                <a:gd name="T3" fmla="*/ 2147483647 h 8"/>
                <a:gd name="T4" fmla="*/ 2147483647 w 40"/>
                <a:gd name="T5" fmla="*/ 2147483647 h 8"/>
                <a:gd name="T6" fmla="*/ 2147483647 w 40"/>
                <a:gd name="T7" fmla="*/ 0 h 8"/>
                <a:gd name="T8" fmla="*/ 2147483647 w 40"/>
                <a:gd name="T9" fmla="*/ 2147483647 h 8"/>
                <a:gd name="T10" fmla="*/ 0 w 40"/>
                <a:gd name="T11" fmla="*/ 2147483647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8">
                  <a:moveTo>
                    <a:pt x="0" y="8"/>
                  </a:moveTo>
                  <a:lnTo>
                    <a:pt x="40" y="8"/>
                  </a:lnTo>
                  <a:lnTo>
                    <a:pt x="32" y="8"/>
                  </a:lnTo>
                  <a:lnTo>
                    <a:pt x="32" y="0"/>
                  </a:lnTo>
                  <a:lnTo>
                    <a:pt x="16" y="8"/>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6" name="Freeform 284"/>
            <p:cNvSpPr>
              <a:spLocks/>
            </p:cNvSpPr>
            <p:nvPr/>
          </p:nvSpPr>
          <p:spPr bwMode="auto">
            <a:xfrm>
              <a:off x="4396270" y="1947633"/>
              <a:ext cx="88648" cy="13682"/>
            </a:xfrm>
            <a:custGeom>
              <a:avLst/>
              <a:gdLst>
                <a:gd name="T0" fmla="*/ 0 w 56"/>
                <a:gd name="T1" fmla="*/ 2147483647 h 8"/>
                <a:gd name="T2" fmla="*/ 2147483647 w 56"/>
                <a:gd name="T3" fmla="*/ 2147483647 h 8"/>
                <a:gd name="T4" fmla="*/ 2147483647 w 56"/>
                <a:gd name="T5" fmla="*/ 2147483647 h 8"/>
                <a:gd name="T6" fmla="*/ 2147483647 w 56"/>
                <a:gd name="T7" fmla="*/ 2147483647 h 8"/>
                <a:gd name="T8" fmla="*/ 2147483647 w 56"/>
                <a:gd name="T9" fmla="*/ 0 h 8"/>
                <a:gd name="T10" fmla="*/ 0 w 56"/>
                <a:gd name="T11" fmla="*/ 2147483647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 h="8">
                  <a:moveTo>
                    <a:pt x="0" y="8"/>
                  </a:moveTo>
                  <a:lnTo>
                    <a:pt x="40" y="8"/>
                  </a:lnTo>
                  <a:lnTo>
                    <a:pt x="48" y="8"/>
                  </a:lnTo>
                  <a:lnTo>
                    <a:pt x="56" y="8"/>
                  </a:lnTo>
                  <a:lnTo>
                    <a:pt x="24"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7" name="Freeform 285"/>
            <p:cNvSpPr>
              <a:spLocks/>
            </p:cNvSpPr>
            <p:nvPr/>
          </p:nvSpPr>
          <p:spPr bwMode="auto">
            <a:xfrm>
              <a:off x="3963305" y="1961314"/>
              <a:ext cx="217124" cy="67040"/>
            </a:xfrm>
            <a:custGeom>
              <a:avLst/>
              <a:gdLst>
                <a:gd name="T0" fmla="*/ 0 w 136"/>
                <a:gd name="T1" fmla="*/ 2147483647 h 40"/>
                <a:gd name="T2" fmla="*/ 2147483647 w 136"/>
                <a:gd name="T3" fmla="*/ 2147483647 h 40"/>
                <a:gd name="T4" fmla="*/ 2147483647 w 136"/>
                <a:gd name="T5" fmla="*/ 2147483647 h 40"/>
                <a:gd name="T6" fmla="*/ 2147483647 w 136"/>
                <a:gd name="T7" fmla="*/ 2147483647 h 40"/>
                <a:gd name="T8" fmla="*/ 2147483647 w 136"/>
                <a:gd name="T9" fmla="*/ 2147483647 h 40"/>
                <a:gd name="T10" fmla="*/ 2147483647 w 136"/>
                <a:gd name="T11" fmla="*/ 2147483647 h 40"/>
                <a:gd name="T12" fmla="*/ 2147483647 w 136"/>
                <a:gd name="T13" fmla="*/ 2147483647 h 40"/>
                <a:gd name="T14" fmla="*/ 2147483647 w 136"/>
                <a:gd name="T15" fmla="*/ 2147483647 h 40"/>
                <a:gd name="T16" fmla="*/ 2147483647 w 136"/>
                <a:gd name="T17" fmla="*/ 2147483647 h 40"/>
                <a:gd name="T18" fmla="*/ 2147483647 w 136"/>
                <a:gd name="T19" fmla="*/ 2147483647 h 40"/>
                <a:gd name="T20" fmla="*/ 2147483647 w 136"/>
                <a:gd name="T21" fmla="*/ 2147483647 h 40"/>
                <a:gd name="T22" fmla="*/ 2147483647 w 136"/>
                <a:gd name="T23" fmla="*/ 2147483647 h 40"/>
                <a:gd name="T24" fmla="*/ 2147483647 w 136"/>
                <a:gd name="T25" fmla="*/ 2147483647 h 40"/>
                <a:gd name="T26" fmla="*/ 2147483647 w 136"/>
                <a:gd name="T27" fmla="*/ 2147483647 h 40"/>
                <a:gd name="T28" fmla="*/ 2147483647 w 136"/>
                <a:gd name="T29" fmla="*/ 2147483647 h 40"/>
                <a:gd name="T30" fmla="*/ 2147483647 w 136"/>
                <a:gd name="T31" fmla="*/ 2147483647 h 40"/>
                <a:gd name="T32" fmla="*/ 2147483647 w 136"/>
                <a:gd name="T33" fmla="*/ 2147483647 h 40"/>
                <a:gd name="T34" fmla="*/ 2147483647 w 136"/>
                <a:gd name="T35" fmla="*/ 0 h 40"/>
                <a:gd name="T36" fmla="*/ 2147483647 w 136"/>
                <a:gd name="T37" fmla="*/ 0 h 40"/>
                <a:gd name="T38" fmla="*/ 2147483647 w 136"/>
                <a:gd name="T39" fmla="*/ 2147483647 h 40"/>
                <a:gd name="T40" fmla="*/ 0 w 136"/>
                <a:gd name="T41" fmla="*/ 2147483647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6" h="40">
                  <a:moveTo>
                    <a:pt x="0" y="8"/>
                  </a:moveTo>
                  <a:lnTo>
                    <a:pt x="8" y="16"/>
                  </a:lnTo>
                  <a:lnTo>
                    <a:pt x="16" y="24"/>
                  </a:lnTo>
                  <a:lnTo>
                    <a:pt x="32" y="24"/>
                  </a:lnTo>
                  <a:lnTo>
                    <a:pt x="24" y="24"/>
                  </a:lnTo>
                  <a:lnTo>
                    <a:pt x="24" y="32"/>
                  </a:lnTo>
                  <a:lnTo>
                    <a:pt x="48" y="40"/>
                  </a:lnTo>
                  <a:lnTo>
                    <a:pt x="64" y="24"/>
                  </a:lnTo>
                  <a:lnTo>
                    <a:pt x="80" y="16"/>
                  </a:lnTo>
                  <a:lnTo>
                    <a:pt x="88" y="24"/>
                  </a:lnTo>
                  <a:lnTo>
                    <a:pt x="88" y="32"/>
                  </a:lnTo>
                  <a:lnTo>
                    <a:pt x="104" y="32"/>
                  </a:lnTo>
                  <a:lnTo>
                    <a:pt x="120" y="32"/>
                  </a:lnTo>
                  <a:lnTo>
                    <a:pt x="64" y="16"/>
                  </a:lnTo>
                  <a:lnTo>
                    <a:pt x="64" y="8"/>
                  </a:lnTo>
                  <a:lnTo>
                    <a:pt x="104" y="16"/>
                  </a:lnTo>
                  <a:lnTo>
                    <a:pt x="136" y="8"/>
                  </a:lnTo>
                  <a:lnTo>
                    <a:pt x="128" y="0"/>
                  </a:lnTo>
                  <a:lnTo>
                    <a:pt x="72" y="0"/>
                  </a:lnTo>
                  <a:lnTo>
                    <a:pt x="40" y="8"/>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8" name="Line 286"/>
            <p:cNvSpPr>
              <a:spLocks noChangeShapeType="1"/>
            </p:cNvSpPr>
            <p:nvPr/>
          </p:nvSpPr>
          <p:spPr bwMode="auto">
            <a:xfrm>
              <a:off x="4510614" y="1974996"/>
              <a:ext cx="25695"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79" name="Line 287"/>
            <p:cNvSpPr>
              <a:spLocks noChangeShapeType="1"/>
            </p:cNvSpPr>
            <p:nvPr/>
          </p:nvSpPr>
          <p:spPr bwMode="auto">
            <a:xfrm>
              <a:off x="3658817" y="2353977"/>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0" name="Freeform 288"/>
            <p:cNvSpPr>
              <a:spLocks/>
            </p:cNvSpPr>
            <p:nvPr/>
          </p:nvSpPr>
          <p:spPr bwMode="auto">
            <a:xfrm>
              <a:off x="3747466" y="2381340"/>
              <a:ext cx="12848" cy="13682"/>
            </a:xfrm>
            <a:custGeom>
              <a:avLst/>
              <a:gdLst>
                <a:gd name="T0" fmla="*/ 0 w 8"/>
                <a:gd name="T1" fmla="*/ 0 h 8"/>
                <a:gd name="T2" fmla="*/ 2147483647 w 8"/>
                <a:gd name="T3" fmla="*/ 0 h 8"/>
                <a:gd name="T4" fmla="*/ 0 w 8"/>
                <a:gd name="T5" fmla="*/ 2147483647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0"/>
                  </a:lnTo>
                  <a:lnTo>
                    <a:pt x="0" y="8"/>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1" name="Freeform 289"/>
            <p:cNvSpPr>
              <a:spLocks/>
            </p:cNvSpPr>
            <p:nvPr/>
          </p:nvSpPr>
          <p:spPr bwMode="auto">
            <a:xfrm>
              <a:off x="3645970" y="2422385"/>
              <a:ext cx="25695" cy="25995"/>
            </a:xfrm>
            <a:custGeom>
              <a:avLst/>
              <a:gdLst>
                <a:gd name="T0" fmla="*/ 0 w 16"/>
                <a:gd name="T1" fmla="*/ 2147483647 h 16"/>
                <a:gd name="T2" fmla="*/ 2147483647 w 16"/>
                <a:gd name="T3" fmla="*/ 2147483647 h 16"/>
                <a:gd name="T4" fmla="*/ 2147483647 w 16"/>
                <a:gd name="T5" fmla="*/ 0 h 16"/>
                <a:gd name="T6" fmla="*/ 0 w 16"/>
                <a:gd name="T7" fmla="*/ 2147483647 h 16"/>
                <a:gd name="T8" fmla="*/ 0 w 16"/>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6">
                  <a:moveTo>
                    <a:pt x="0" y="16"/>
                  </a:moveTo>
                  <a:lnTo>
                    <a:pt x="8" y="16"/>
                  </a:lnTo>
                  <a:lnTo>
                    <a:pt x="16" y="0"/>
                  </a:lnTo>
                  <a:lnTo>
                    <a:pt x="0" y="8"/>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2" name="Freeform 290"/>
            <p:cNvSpPr>
              <a:spLocks/>
            </p:cNvSpPr>
            <p:nvPr/>
          </p:nvSpPr>
          <p:spPr bwMode="auto">
            <a:xfrm>
              <a:off x="4090498" y="2434698"/>
              <a:ext cx="12848" cy="27363"/>
            </a:xfrm>
            <a:custGeom>
              <a:avLst/>
              <a:gdLst>
                <a:gd name="T0" fmla="*/ 0 w 8"/>
                <a:gd name="T1" fmla="*/ 2147483647 h 16"/>
                <a:gd name="T2" fmla="*/ 0 w 8"/>
                <a:gd name="T3" fmla="*/ 2147483647 h 16"/>
                <a:gd name="T4" fmla="*/ 0 w 8"/>
                <a:gd name="T5" fmla="*/ 2147483647 h 16"/>
                <a:gd name="T6" fmla="*/ 2147483647 w 8"/>
                <a:gd name="T7" fmla="*/ 0 h 16"/>
                <a:gd name="T8" fmla="*/ 0 w 8"/>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6">
                  <a:moveTo>
                    <a:pt x="0" y="8"/>
                  </a:moveTo>
                  <a:lnTo>
                    <a:pt x="0" y="16"/>
                  </a:lnTo>
                  <a:lnTo>
                    <a:pt x="0"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3" name="Freeform 291"/>
            <p:cNvSpPr>
              <a:spLocks/>
            </p:cNvSpPr>
            <p:nvPr/>
          </p:nvSpPr>
          <p:spPr bwMode="auto">
            <a:xfrm>
              <a:off x="4154735" y="2422385"/>
              <a:ext cx="12848" cy="12313"/>
            </a:xfrm>
            <a:custGeom>
              <a:avLst/>
              <a:gdLst>
                <a:gd name="T0" fmla="*/ 0 w 8"/>
                <a:gd name="T1" fmla="*/ 2147483647 h 8"/>
                <a:gd name="T2" fmla="*/ 2147483647 w 8"/>
                <a:gd name="T3" fmla="*/ 0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0"/>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4" name="Freeform 292"/>
            <p:cNvSpPr>
              <a:spLocks/>
            </p:cNvSpPr>
            <p:nvPr/>
          </p:nvSpPr>
          <p:spPr bwMode="auto">
            <a:xfrm>
              <a:off x="4154735" y="2408703"/>
              <a:ext cx="12848" cy="13682"/>
            </a:xfrm>
            <a:custGeom>
              <a:avLst/>
              <a:gdLst>
                <a:gd name="T0" fmla="*/ 0 w 8"/>
                <a:gd name="T1" fmla="*/ 2147483647 h 8"/>
                <a:gd name="T2" fmla="*/ 2147483647 w 8"/>
                <a:gd name="T3" fmla="*/ 2147483647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5" name="Freeform 293"/>
            <p:cNvSpPr>
              <a:spLocks/>
            </p:cNvSpPr>
            <p:nvPr/>
          </p:nvSpPr>
          <p:spPr bwMode="auto">
            <a:xfrm>
              <a:off x="3658817" y="2422385"/>
              <a:ext cx="140039" cy="202488"/>
            </a:xfrm>
            <a:custGeom>
              <a:avLst/>
              <a:gdLst>
                <a:gd name="T0" fmla="*/ 0 w 88"/>
                <a:gd name="T1" fmla="*/ 2147483647 h 120"/>
                <a:gd name="T2" fmla="*/ 2147483647 w 88"/>
                <a:gd name="T3" fmla="*/ 2147483647 h 120"/>
                <a:gd name="T4" fmla="*/ 2147483647 w 88"/>
                <a:gd name="T5" fmla="*/ 2147483647 h 120"/>
                <a:gd name="T6" fmla="*/ 2147483647 w 88"/>
                <a:gd name="T7" fmla="*/ 2147483647 h 120"/>
                <a:gd name="T8" fmla="*/ 2147483647 w 88"/>
                <a:gd name="T9" fmla="*/ 2147483647 h 120"/>
                <a:gd name="T10" fmla="*/ 2147483647 w 88"/>
                <a:gd name="T11" fmla="*/ 2147483647 h 120"/>
                <a:gd name="T12" fmla="*/ 2147483647 w 88"/>
                <a:gd name="T13" fmla="*/ 2147483647 h 120"/>
                <a:gd name="T14" fmla="*/ 2147483647 w 88"/>
                <a:gd name="T15" fmla="*/ 2147483647 h 120"/>
                <a:gd name="T16" fmla="*/ 2147483647 w 88"/>
                <a:gd name="T17" fmla="*/ 2147483647 h 120"/>
                <a:gd name="T18" fmla="*/ 2147483647 w 88"/>
                <a:gd name="T19" fmla="*/ 2147483647 h 120"/>
                <a:gd name="T20" fmla="*/ 2147483647 w 88"/>
                <a:gd name="T21" fmla="*/ 2147483647 h 120"/>
                <a:gd name="T22" fmla="*/ 2147483647 w 88"/>
                <a:gd name="T23" fmla="*/ 2147483647 h 120"/>
                <a:gd name="T24" fmla="*/ 2147483647 w 88"/>
                <a:gd name="T25" fmla="*/ 2147483647 h 120"/>
                <a:gd name="T26" fmla="*/ 2147483647 w 88"/>
                <a:gd name="T27" fmla="*/ 2147483647 h 120"/>
                <a:gd name="T28" fmla="*/ 2147483647 w 88"/>
                <a:gd name="T29" fmla="*/ 2147483647 h 120"/>
                <a:gd name="T30" fmla="*/ 2147483647 w 88"/>
                <a:gd name="T31" fmla="*/ 2147483647 h 120"/>
                <a:gd name="T32" fmla="*/ 2147483647 w 88"/>
                <a:gd name="T33" fmla="*/ 2147483647 h 120"/>
                <a:gd name="T34" fmla="*/ 2147483647 w 88"/>
                <a:gd name="T35" fmla="*/ 2147483647 h 120"/>
                <a:gd name="T36" fmla="*/ 2147483647 w 88"/>
                <a:gd name="T37" fmla="*/ 2147483647 h 120"/>
                <a:gd name="T38" fmla="*/ 2147483647 w 88"/>
                <a:gd name="T39" fmla="*/ 0 h 120"/>
                <a:gd name="T40" fmla="*/ 2147483647 w 88"/>
                <a:gd name="T41" fmla="*/ 0 h 120"/>
                <a:gd name="T42" fmla="*/ 2147483647 w 88"/>
                <a:gd name="T43" fmla="*/ 2147483647 h 120"/>
                <a:gd name="T44" fmla="*/ 2147483647 w 88"/>
                <a:gd name="T45" fmla="*/ 2147483647 h 120"/>
                <a:gd name="T46" fmla="*/ 0 w 88"/>
                <a:gd name="T47" fmla="*/ 2147483647 h 120"/>
                <a:gd name="T48" fmla="*/ 2147483647 w 88"/>
                <a:gd name="T49" fmla="*/ 2147483647 h 120"/>
                <a:gd name="T50" fmla="*/ 2147483647 w 88"/>
                <a:gd name="T51" fmla="*/ 2147483647 h 120"/>
                <a:gd name="T52" fmla="*/ 0 w 88"/>
                <a:gd name="T53" fmla="*/ 2147483647 h 120"/>
                <a:gd name="T54" fmla="*/ 2147483647 w 88"/>
                <a:gd name="T55" fmla="*/ 2147483647 h 120"/>
                <a:gd name="T56" fmla="*/ 2147483647 w 88"/>
                <a:gd name="T57" fmla="*/ 2147483647 h 120"/>
                <a:gd name="T58" fmla="*/ 2147483647 w 88"/>
                <a:gd name="T59" fmla="*/ 2147483647 h 120"/>
                <a:gd name="T60" fmla="*/ 2147483647 w 88"/>
                <a:gd name="T61" fmla="*/ 2147483647 h 120"/>
                <a:gd name="T62" fmla="*/ 2147483647 w 88"/>
                <a:gd name="T63" fmla="*/ 2147483647 h 120"/>
                <a:gd name="T64" fmla="*/ 2147483647 w 88"/>
                <a:gd name="T65" fmla="*/ 2147483647 h 120"/>
                <a:gd name="T66" fmla="*/ 2147483647 w 88"/>
                <a:gd name="T67" fmla="*/ 2147483647 h 120"/>
                <a:gd name="T68" fmla="*/ 2147483647 w 88"/>
                <a:gd name="T69" fmla="*/ 2147483647 h 120"/>
                <a:gd name="T70" fmla="*/ 2147483647 w 88"/>
                <a:gd name="T71" fmla="*/ 2147483647 h 120"/>
                <a:gd name="T72" fmla="*/ 2147483647 w 88"/>
                <a:gd name="T73" fmla="*/ 2147483647 h 120"/>
                <a:gd name="T74" fmla="*/ 2147483647 w 88"/>
                <a:gd name="T75" fmla="*/ 2147483647 h 120"/>
                <a:gd name="T76" fmla="*/ 2147483647 w 88"/>
                <a:gd name="T77" fmla="*/ 2147483647 h 120"/>
                <a:gd name="T78" fmla="*/ 2147483647 w 88"/>
                <a:gd name="T79" fmla="*/ 2147483647 h 120"/>
                <a:gd name="T80" fmla="*/ 2147483647 w 88"/>
                <a:gd name="T81" fmla="*/ 2147483647 h 120"/>
                <a:gd name="T82" fmla="*/ 2147483647 w 88"/>
                <a:gd name="T83" fmla="*/ 2147483647 h 120"/>
                <a:gd name="T84" fmla="*/ 2147483647 w 88"/>
                <a:gd name="T85" fmla="*/ 2147483647 h 120"/>
                <a:gd name="T86" fmla="*/ 2147483647 w 88"/>
                <a:gd name="T87" fmla="*/ 2147483647 h 120"/>
                <a:gd name="T88" fmla="*/ 0 w 88"/>
                <a:gd name="T89" fmla="*/ 2147483647 h 12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 h="120">
                  <a:moveTo>
                    <a:pt x="0" y="120"/>
                  </a:moveTo>
                  <a:lnTo>
                    <a:pt x="8" y="120"/>
                  </a:lnTo>
                  <a:lnTo>
                    <a:pt x="24" y="120"/>
                  </a:lnTo>
                  <a:lnTo>
                    <a:pt x="32" y="112"/>
                  </a:lnTo>
                  <a:lnTo>
                    <a:pt x="40" y="120"/>
                  </a:lnTo>
                  <a:lnTo>
                    <a:pt x="72" y="112"/>
                  </a:lnTo>
                  <a:lnTo>
                    <a:pt x="80" y="104"/>
                  </a:lnTo>
                  <a:lnTo>
                    <a:pt x="72" y="104"/>
                  </a:lnTo>
                  <a:lnTo>
                    <a:pt x="88" y="88"/>
                  </a:lnTo>
                  <a:lnTo>
                    <a:pt x="80" y="80"/>
                  </a:lnTo>
                  <a:lnTo>
                    <a:pt x="64" y="80"/>
                  </a:lnTo>
                  <a:lnTo>
                    <a:pt x="72" y="80"/>
                  </a:lnTo>
                  <a:lnTo>
                    <a:pt x="64" y="64"/>
                  </a:lnTo>
                  <a:lnTo>
                    <a:pt x="56" y="56"/>
                  </a:lnTo>
                  <a:lnTo>
                    <a:pt x="48" y="40"/>
                  </a:lnTo>
                  <a:lnTo>
                    <a:pt x="32" y="40"/>
                  </a:lnTo>
                  <a:lnTo>
                    <a:pt x="48" y="16"/>
                  </a:lnTo>
                  <a:lnTo>
                    <a:pt x="24" y="16"/>
                  </a:lnTo>
                  <a:lnTo>
                    <a:pt x="40" y="8"/>
                  </a:lnTo>
                  <a:lnTo>
                    <a:pt x="40" y="0"/>
                  </a:lnTo>
                  <a:lnTo>
                    <a:pt x="16" y="0"/>
                  </a:lnTo>
                  <a:lnTo>
                    <a:pt x="8" y="16"/>
                  </a:lnTo>
                  <a:lnTo>
                    <a:pt x="8" y="24"/>
                  </a:lnTo>
                  <a:lnTo>
                    <a:pt x="0" y="32"/>
                  </a:lnTo>
                  <a:lnTo>
                    <a:pt x="8" y="32"/>
                  </a:lnTo>
                  <a:lnTo>
                    <a:pt x="8" y="40"/>
                  </a:lnTo>
                  <a:lnTo>
                    <a:pt x="0" y="40"/>
                  </a:lnTo>
                  <a:lnTo>
                    <a:pt x="8" y="40"/>
                  </a:lnTo>
                  <a:lnTo>
                    <a:pt x="8" y="48"/>
                  </a:lnTo>
                  <a:lnTo>
                    <a:pt x="16" y="40"/>
                  </a:lnTo>
                  <a:lnTo>
                    <a:pt x="16" y="48"/>
                  </a:lnTo>
                  <a:lnTo>
                    <a:pt x="8" y="56"/>
                  </a:lnTo>
                  <a:lnTo>
                    <a:pt x="16" y="56"/>
                  </a:lnTo>
                  <a:lnTo>
                    <a:pt x="32" y="56"/>
                  </a:lnTo>
                  <a:lnTo>
                    <a:pt x="24" y="56"/>
                  </a:lnTo>
                  <a:lnTo>
                    <a:pt x="40" y="64"/>
                  </a:lnTo>
                  <a:lnTo>
                    <a:pt x="32" y="80"/>
                  </a:lnTo>
                  <a:lnTo>
                    <a:pt x="16" y="80"/>
                  </a:lnTo>
                  <a:lnTo>
                    <a:pt x="16" y="88"/>
                  </a:lnTo>
                  <a:lnTo>
                    <a:pt x="8" y="96"/>
                  </a:lnTo>
                  <a:lnTo>
                    <a:pt x="8" y="104"/>
                  </a:lnTo>
                  <a:lnTo>
                    <a:pt x="24" y="104"/>
                  </a:lnTo>
                  <a:lnTo>
                    <a:pt x="32" y="104"/>
                  </a:lnTo>
                  <a:lnTo>
                    <a:pt x="16" y="104"/>
                  </a:lnTo>
                  <a:lnTo>
                    <a:pt x="0" y="12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6" name="Freeform 294"/>
            <p:cNvSpPr>
              <a:spLocks/>
            </p:cNvSpPr>
            <p:nvPr/>
          </p:nvSpPr>
          <p:spPr bwMode="auto">
            <a:xfrm>
              <a:off x="3913201" y="2815047"/>
              <a:ext cx="12848" cy="41045"/>
            </a:xfrm>
            <a:custGeom>
              <a:avLst/>
              <a:gdLst>
                <a:gd name="T0" fmla="*/ 0 w 8"/>
                <a:gd name="T1" fmla="*/ 0 h 24"/>
                <a:gd name="T2" fmla="*/ 0 w 8"/>
                <a:gd name="T3" fmla="*/ 2147483647 h 24"/>
                <a:gd name="T4" fmla="*/ 2147483647 w 8"/>
                <a:gd name="T5" fmla="*/ 2147483647 h 24"/>
                <a:gd name="T6" fmla="*/ 2147483647 w 8"/>
                <a:gd name="T7" fmla="*/ 0 h 24"/>
                <a:gd name="T8" fmla="*/ 0 w 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24">
                  <a:moveTo>
                    <a:pt x="0" y="0"/>
                  </a:moveTo>
                  <a:lnTo>
                    <a:pt x="0" y="16"/>
                  </a:lnTo>
                  <a:lnTo>
                    <a:pt x="8" y="24"/>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7" name="Freeform 295"/>
            <p:cNvSpPr>
              <a:spLocks/>
            </p:cNvSpPr>
            <p:nvPr/>
          </p:nvSpPr>
          <p:spPr bwMode="auto">
            <a:xfrm>
              <a:off x="3900352" y="2856092"/>
              <a:ext cx="38543" cy="53358"/>
            </a:xfrm>
            <a:custGeom>
              <a:avLst/>
              <a:gdLst>
                <a:gd name="T0" fmla="*/ 0 w 24"/>
                <a:gd name="T1" fmla="*/ 0 h 32"/>
                <a:gd name="T2" fmla="*/ 2147483647 w 24"/>
                <a:gd name="T3" fmla="*/ 2147483647 h 32"/>
                <a:gd name="T4" fmla="*/ 2147483647 w 24"/>
                <a:gd name="T5" fmla="*/ 2147483647 h 32"/>
                <a:gd name="T6" fmla="*/ 2147483647 w 24"/>
                <a:gd name="T7" fmla="*/ 2147483647 h 32"/>
                <a:gd name="T8" fmla="*/ 2147483647 w 24"/>
                <a:gd name="T9" fmla="*/ 0 h 32"/>
                <a:gd name="T10" fmla="*/ 0 w 24"/>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32">
                  <a:moveTo>
                    <a:pt x="0" y="0"/>
                  </a:moveTo>
                  <a:lnTo>
                    <a:pt x="8" y="32"/>
                  </a:lnTo>
                  <a:lnTo>
                    <a:pt x="24" y="32"/>
                  </a:lnTo>
                  <a:lnTo>
                    <a:pt x="24"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8" name="Freeform 296"/>
            <p:cNvSpPr>
              <a:spLocks/>
            </p:cNvSpPr>
            <p:nvPr/>
          </p:nvSpPr>
          <p:spPr bwMode="auto">
            <a:xfrm>
              <a:off x="3989002" y="2923132"/>
              <a:ext cx="64238" cy="41045"/>
            </a:xfrm>
            <a:custGeom>
              <a:avLst/>
              <a:gdLst>
                <a:gd name="T0" fmla="*/ 0 w 40"/>
                <a:gd name="T1" fmla="*/ 2147483647 h 24"/>
                <a:gd name="T2" fmla="*/ 0 w 40"/>
                <a:gd name="T3" fmla="*/ 2147483647 h 24"/>
                <a:gd name="T4" fmla="*/ 2147483647 w 40"/>
                <a:gd name="T5" fmla="*/ 2147483647 h 24"/>
                <a:gd name="T6" fmla="*/ 2147483647 w 40"/>
                <a:gd name="T7" fmla="*/ 0 h 24"/>
                <a:gd name="T8" fmla="*/ 2147483647 w 40"/>
                <a:gd name="T9" fmla="*/ 2147483647 h 24"/>
                <a:gd name="T10" fmla="*/ 2147483647 w 40"/>
                <a:gd name="T11" fmla="*/ 2147483647 h 24"/>
                <a:gd name="T12" fmla="*/ 0 w 40"/>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 h="24">
                  <a:moveTo>
                    <a:pt x="0" y="8"/>
                  </a:moveTo>
                  <a:lnTo>
                    <a:pt x="0" y="16"/>
                  </a:lnTo>
                  <a:lnTo>
                    <a:pt x="32" y="24"/>
                  </a:lnTo>
                  <a:lnTo>
                    <a:pt x="40" y="0"/>
                  </a:lnTo>
                  <a:lnTo>
                    <a:pt x="24" y="8"/>
                  </a:lnTo>
                  <a:lnTo>
                    <a:pt x="8" y="8"/>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89" name="Freeform 297"/>
            <p:cNvSpPr>
              <a:spLocks/>
            </p:cNvSpPr>
            <p:nvPr/>
          </p:nvSpPr>
          <p:spPr bwMode="auto">
            <a:xfrm>
              <a:off x="4167583" y="2923132"/>
              <a:ext cx="37258" cy="54726"/>
            </a:xfrm>
            <a:custGeom>
              <a:avLst/>
              <a:gdLst>
                <a:gd name="T0" fmla="*/ 0 w 24"/>
                <a:gd name="T1" fmla="*/ 2147483647 h 32"/>
                <a:gd name="T2" fmla="*/ 0 w 24"/>
                <a:gd name="T3" fmla="*/ 2147483647 h 32"/>
                <a:gd name="T4" fmla="*/ 2147483647 w 24"/>
                <a:gd name="T5" fmla="*/ 2147483647 h 32"/>
                <a:gd name="T6" fmla="*/ 2147483647 w 24"/>
                <a:gd name="T7" fmla="*/ 2147483647 h 32"/>
                <a:gd name="T8" fmla="*/ 2147483647 w 24"/>
                <a:gd name="T9" fmla="*/ 2147483647 h 32"/>
                <a:gd name="T10" fmla="*/ 2147483647 w 24"/>
                <a:gd name="T11" fmla="*/ 2147483647 h 32"/>
                <a:gd name="T12" fmla="*/ 2147483647 w 24"/>
                <a:gd name="T13" fmla="*/ 2147483647 h 32"/>
                <a:gd name="T14" fmla="*/ 2147483647 w 24"/>
                <a:gd name="T15" fmla="*/ 2147483647 h 32"/>
                <a:gd name="T16" fmla="*/ 2147483647 w 24"/>
                <a:gd name="T17" fmla="*/ 2147483647 h 32"/>
                <a:gd name="T18" fmla="*/ 2147483647 w 24"/>
                <a:gd name="T19" fmla="*/ 0 h 32"/>
                <a:gd name="T20" fmla="*/ 0 w 24"/>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 h="32">
                  <a:moveTo>
                    <a:pt x="0" y="8"/>
                  </a:moveTo>
                  <a:lnTo>
                    <a:pt x="0" y="16"/>
                  </a:lnTo>
                  <a:lnTo>
                    <a:pt x="8" y="24"/>
                  </a:lnTo>
                  <a:lnTo>
                    <a:pt x="16" y="32"/>
                  </a:lnTo>
                  <a:lnTo>
                    <a:pt x="16" y="24"/>
                  </a:lnTo>
                  <a:lnTo>
                    <a:pt x="24" y="32"/>
                  </a:lnTo>
                  <a:lnTo>
                    <a:pt x="16" y="16"/>
                  </a:lnTo>
                  <a:lnTo>
                    <a:pt x="24" y="16"/>
                  </a:lnTo>
                  <a:lnTo>
                    <a:pt x="16" y="8"/>
                  </a:lnTo>
                  <a:lnTo>
                    <a:pt x="8"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0" name="Freeform 298"/>
            <p:cNvSpPr>
              <a:spLocks/>
            </p:cNvSpPr>
            <p:nvPr/>
          </p:nvSpPr>
          <p:spPr bwMode="auto">
            <a:xfrm>
              <a:off x="4217689" y="2991540"/>
              <a:ext cx="51390" cy="27363"/>
            </a:xfrm>
            <a:custGeom>
              <a:avLst/>
              <a:gdLst>
                <a:gd name="T0" fmla="*/ 0 w 32"/>
                <a:gd name="T1" fmla="*/ 2147483647 h 16"/>
                <a:gd name="T2" fmla="*/ 2147483647 w 32"/>
                <a:gd name="T3" fmla="*/ 2147483647 h 16"/>
                <a:gd name="T4" fmla="*/ 2147483647 w 32"/>
                <a:gd name="T5" fmla="*/ 2147483647 h 16"/>
                <a:gd name="T6" fmla="*/ 2147483647 w 32"/>
                <a:gd name="T7" fmla="*/ 2147483647 h 16"/>
                <a:gd name="T8" fmla="*/ 2147483647 w 32"/>
                <a:gd name="T9" fmla="*/ 2147483647 h 16"/>
                <a:gd name="T10" fmla="*/ 0 w 32"/>
                <a:gd name="T11" fmla="*/ 0 h 16"/>
                <a:gd name="T12" fmla="*/ 0 w 32"/>
                <a:gd name="T13" fmla="*/ 2147483647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6">
                  <a:moveTo>
                    <a:pt x="0" y="8"/>
                  </a:moveTo>
                  <a:lnTo>
                    <a:pt x="16" y="16"/>
                  </a:lnTo>
                  <a:lnTo>
                    <a:pt x="32" y="16"/>
                  </a:lnTo>
                  <a:lnTo>
                    <a:pt x="32" y="8"/>
                  </a:lnTo>
                  <a:lnTo>
                    <a:pt x="24" y="8"/>
                  </a:lnTo>
                  <a:lnTo>
                    <a:pt x="0"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1" name="Freeform 299"/>
            <p:cNvSpPr>
              <a:spLocks/>
            </p:cNvSpPr>
            <p:nvPr/>
          </p:nvSpPr>
          <p:spPr bwMode="auto">
            <a:xfrm>
              <a:off x="4383423" y="2991540"/>
              <a:ext cx="51390" cy="27363"/>
            </a:xfrm>
            <a:custGeom>
              <a:avLst/>
              <a:gdLst>
                <a:gd name="T0" fmla="*/ 0 w 32"/>
                <a:gd name="T1" fmla="*/ 2147483647 h 16"/>
                <a:gd name="T2" fmla="*/ 2147483647 w 32"/>
                <a:gd name="T3" fmla="*/ 2147483647 h 16"/>
                <a:gd name="T4" fmla="*/ 2147483647 w 32"/>
                <a:gd name="T5" fmla="*/ 2147483647 h 16"/>
                <a:gd name="T6" fmla="*/ 2147483647 w 32"/>
                <a:gd name="T7" fmla="*/ 2147483647 h 16"/>
                <a:gd name="T8" fmla="*/ 2147483647 w 32"/>
                <a:gd name="T9" fmla="*/ 2147483647 h 16"/>
                <a:gd name="T10" fmla="*/ 2147483647 w 32"/>
                <a:gd name="T11" fmla="*/ 0 h 16"/>
                <a:gd name="T12" fmla="*/ 0 w 32"/>
                <a:gd name="T13" fmla="*/ 2147483647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6">
                  <a:moveTo>
                    <a:pt x="0" y="16"/>
                  </a:moveTo>
                  <a:lnTo>
                    <a:pt x="8" y="16"/>
                  </a:lnTo>
                  <a:lnTo>
                    <a:pt x="16" y="16"/>
                  </a:lnTo>
                  <a:lnTo>
                    <a:pt x="24" y="16"/>
                  </a:lnTo>
                  <a:lnTo>
                    <a:pt x="24" y="8"/>
                  </a:lnTo>
                  <a:lnTo>
                    <a:pt x="32"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2" name="Freeform 300"/>
            <p:cNvSpPr>
              <a:spLocks/>
            </p:cNvSpPr>
            <p:nvPr/>
          </p:nvSpPr>
          <p:spPr bwMode="auto">
            <a:xfrm>
              <a:off x="3786009" y="2882087"/>
              <a:ext cx="24411" cy="27363"/>
            </a:xfrm>
            <a:custGeom>
              <a:avLst/>
              <a:gdLst>
                <a:gd name="T0" fmla="*/ 0 w 16"/>
                <a:gd name="T1" fmla="*/ 2147483647 h 16"/>
                <a:gd name="T2" fmla="*/ 2147483647 w 16"/>
                <a:gd name="T3" fmla="*/ 2147483647 h 16"/>
                <a:gd name="T4" fmla="*/ 2147483647 w 16"/>
                <a:gd name="T5" fmla="*/ 2147483647 h 16"/>
                <a:gd name="T6" fmla="*/ 2147483647 w 16"/>
                <a:gd name="T7" fmla="*/ 0 h 16"/>
                <a:gd name="T8" fmla="*/ 0 w 16"/>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6">
                  <a:moveTo>
                    <a:pt x="0" y="8"/>
                  </a:moveTo>
                  <a:lnTo>
                    <a:pt x="16" y="16"/>
                  </a:lnTo>
                  <a:lnTo>
                    <a:pt x="16"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3" name="Freeform 301"/>
            <p:cNvSpPr>
              <a:spLocks/>
            </p:cNvSpPr>
            <p:nvPr/>
          </p:nvSpPr>
          <p:spPr bwMode="auto">
            <a:xfrm>
              <a:off x="3391588" y="3180347"/>
              <a:ext cx="12848" cy="13682"/>
            </a:xfrm>
            <a:custGeom>
              <a:avLst/>
              <a:gdLst>
                <a:gd name="T0" fmla="*/ 0 w 8"/>
                <a:gd name="T1" fmla="*/ 0 h 8"/>
                <a:gd name="T2" fmla="*/ 0 w 8"/>
                <a:gd name="T3" fmla="*/ 2147483647 h 8"/>
                <a:gd name="T4" fmla="*/ 2147483647 w 8"/>
                <a:gd name="T5" fmla="*/ 0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0"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4" name="Freeform 302"/>
            <p:cNvSpPr>
              <a:spLocks/>
            </p:cNvSpPr>
            <p:nvPr/>
          </p:nvSpPr>
          <p:spPr bwMode="auto">
            <a:xfrm>
              <a:off x="3441693" y="3168033"/>
              <a:ext cx="25695" cy="25995"/>
            </a:xfrm>
            <a:custGeom>
              <a:avLst/>
              <a:gdLst>
                <a:gd name="T0" fmla="*/ 0 w 16"/>
                <a:gd name="T1" fmla="*/ 2147483647 h 16"/>
                <a:gd name="T2" fmla="*/ 2147483647 w 16"/>
                <a:gd name="T3" fmla="*/ 2147483647 h 16"/>
                <a:gd name="T4" fmla="*/ 2147483647 w 16"/>
                <a:gd name="T5" fmla="*/ 0 h 16"/>
                <a:gd name="T6" fmla="*/ 2147483647 w 16"/>
                <a:gd name="T7" fmla="*/ 0 h 16"/>
                <a:gd name="T8" fmla="*/ 0 w 16"/>
                <a:gd name="T9" fmla="*/ 214748364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6">
                  <a:moveTo>
                    <a:pt x="0" y="16"/>
                  </a:moveTo>
                  <a:lnTo>
                    <a:pt x="8" y="8"/>
                  </a:lnTo>
                  <a:lnTo>
                    <a:pt x="8" y="0"/>
                  </a:lnTo>
                  <a:lnTo>
                    <a:pt x="16"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5" name="Freeform 303"/>
            <p:cNvSpPr>
              <a:spLocks/>
            </p:cNvSpPr>
            <p:nvPr/>
          </p:nvSpPr>
          <p:spPr bwMode="auto">
            <a:xfrm>
              <a:off x="6062605" y="4184577"/>
              <a:ext cx="827386" cy="731967"/>
            </a:xfrm>
            <a:custGeom>
              <a:avLst/>
              <a:gdLst>
                <a:gd name="T0" fmla="*/ 2147483647 w 520"/>
                <a:gd name="T1" fmla="*/ 2147483647 h 432"/>
                <a:gd name="T2" fmla="*/ 2147483647 w 520"/>
                <a:gd name="T3" fmla="*/ 2147483647 h 432"/>
                <a:gd name="T4" fmla="*/ 2147483647 w 520"/>
                <a:gd name="T5" fmla="*/ 2147483647 h 432"/>
                <a:gd name="T6" fmla="*/ 2147483647 w 520"/>
                <a:gd name="T7" fmla="*/ 2147483647 h 432"/>
                <a:gd name="T8" fmla="*/ 2147483647 w 520"/>
                <a:gd name="T9" fmla="*/ 2147483647 h 432"/>
                <a:gd name="T10" fmla="*/ 2147483647 w 520"/>
                <a:gd name="T11" fmla="*/ 2147483647 h 432"/>
                <a:gd name="T12" fmla="*/ 2147483647 w 520"/>
                <a:gd name="T13" fmla="*/ 2147483647 h 432"/>
                <a:gd name="T14" fmla="*/ 2147483647 w 520"/>
                <a:gd name="T15" fmla="*/ 2147483647 h 432"/>
                <a:gd name="T16" fmla="*/ 2147483647 w 520"/>
                <a:gd name="T17" fmla="*/ 2147483647 h 432"/>
                <a:gd name="T18" fmla="*/ 2147483647 w 520"/>
                <a:gd name="T19" fmla="*/ 2147483647 h 432"/>
                <a:gd name="T20" fmla="*/ 2147483647 w 520"/>
                <a:gd name="T21" fmla="*/ 2147483647 h 432"/>
                <a:gd name="T22" fmla="*/ 2147483647 w 520"/>
                <a:gd name="T23" fmla="*/ 2147483647 h 432"/>
                <a:gd name="T24" fmla="*/ 2147483647 w 520"/>
                <a:gd name="T25" fmla="*/ 2147483647 h 432"/>
                <a:gd name="T26" fmla="*/ 2147483647 w 520"/>
                <a:gd name="T27" fmla="*/ 2147483647 h 432"/>
                <a:gd name="T28" fmla="*/ 2147483647 w 520"/>
                <a:gd name="T29" fmla="*/ 2147483647 h 432"/>
                <a:gd name="T30" fmla="*/ 2147483647 w 520"/>
                <a:gd name="T31" fmla="*/ 2147483647 h 432"/>
                <a:gd name="T32" fmla="*/ 2147483647 w 520"/>
                <a:gd name="T33" fmla="*/ 2147483647 h 432"/>
                <a:gd name="T34" fmla="*/ 2147483647 w 520"/>
                <a:gd name="T35" fmla="*/ 2147483647 h 432"/>
                <a:gd name="T36" fmla="*/ 2147483647 w 520"/>
                <a:gd name="T37" fmla="*/ 2147483647 h 432"/>
                <a:gd name="T38" fmla="*/ 2147483647 w 520"/>
                <a:gd name="T39" fmla="*/ 2147483647 h 432"/>
                <a:gd name="T40" fmla="*/ 2147483647 w 520"/>
                <a:gd name="T41" fmla="*/ 2147483647 h 432"/>
                <a:gd name="T42" fmla="*/ 2147483647 w 520"/>
                <a:gd name="T43" fmla="*/ 2147483647 h 432"/>
                <a:gd name="T44" fmla="*/ 2147483647 w 520"/>
                <a:gd name="T45" fmla="*/ 2147483647 h 432"/>
                <a:gd name="T46" fmla="*/ 2147483647 w 520"/>
                <a:gd name="T47" fmla="*/ 2147483647 h 432"/>
                <a:gd name="T48" fmla="*/ 2147483647 w 520"/>
                <a:gd name="T49" fmla="*/ 0 h 432"/>
                <a:gd name="T50" fmla="*/ 2147483647 w 520"/>
                <a:gd name="T51" fmla="*/ 2147483647 h 432"/>
                <a:gd name="T52" fmla="*/ 2147483647 w 520"/>
                <a:gd name="T53" fmla="*/ 2147483647 h 432"/>
                <a:gd name="T54" fmla="*/ 2147483647 w 520"/>
                <a:gd name="T55" fmla="*/ 2147483647 h 432"/>
                <a:gd name="T56" fmla="*/ 2147483647 w 520"/>
                <a:gd name="T57" fmla="*/ 2147483647 h 432"/>
                <a:gd name="T58" fmla="*/ 2147483647 w 520"/>
                <a:gd name="T59" fmla="*/ 2147483647 h 432"/>
                <a:gd name="T60" fmla="*/ 2147483647 w 520"/>
                <a:gd name="T61" fmla="*/ 2147483647 h 432"/>
                <a:gd name="T62" fmla="*/ 2147483647 w 520"/>
                <a:gd name="T63" fmla="*/ 2147483647 h 432"/>
                <a:gd name="T64" fmla="*/ 2147483647 w 520"/>
                <a:gd name="T65" fmla="*/ 2147483647 h 432"/>
                <a:gd name="T66" fmla="*/ 2147483647 w 520"/>
                <a:gd name="T67" fmla="*/ 2147483647 h 432"/>
                <a:gd name="T68" fmla="*/ 2147483647 w 520"/>
                <a:gd name="T69" fmla="*/ 2147483647 h 432"/>
                <a:gd name="T70" fmla="*/ 2147483647 w 520"/>
                <a:gd name="T71" fmla="*/ 2147483647 h 432"/>
                <a:gd name="T72" fmla="*/ 2147483647 w 520"/>
                <a:gd name="T73" fmla="*/ 2147483647 h 432"/>
                <a:gd name="T74" fmla="*/ 2147483647 w 520"/>
                <a:gd name="T75" fmla="*/ 2147483647 h 432"/>
                <a:gd name="T76" fmla="*/ 2147483647 w 520"/>
                <a:gd name="T77" fmla="*/ 2147483647 h 432"/>
                <a:gd name="T78" fmla="*/ 2147483647 w 520"/>
                <a:gd name="T79" fmla="*/ 2147483647 h 432"/>
                <a:gd name="T80" fmla="*/ 2147483647 w 520"/>
                <a:gd name="T81" fmla="*/ 2147483647 h 432"/>
                <a:gd name="T82" fmla="*/ 2147483647 w 520"/>
                <a:gd name="T83" fmla="*/ 2147483647 h 432"/>
                <a:gd name="T84" fmla="*/ 2147483647 w 520"/>
                <a:gd name="T85" fmla="*/ 2147483647 h 432"/>
                <a:gd name="T86" fmla="*/ 2147483647 w 520"/>
                <a:gd name="T87" fmla="*/ 2147483647 h 432"/>
                <a:gd name="T88" fmla="*/ 2147483647 w 520"/>
                <a:gd name="T89" fmla="*/ 2147483647 h 432"/>
                <a:gd name="T90" fmla="*/ 2147483647 w 520"/>
                <a:gd name="T91" fmla="*/ 2147483647 h 432"/>
                <a:gd name="T92" fmla="*/ 2147483647 w 520"/>
                <a:gd name="T93" fmla="*/ 2147483647 h 432"/>
                <a:gd name="T94" fmla="*/ 2147483647 w 520"/>
                <a:gd name="T95" fmla="*/ 2147483647 h 432"/>
                <a:gd name="T96" fmla="*/ 2147483647 w 520"/>
                <a:gd name="T97" fmla="*/ 2147483647 h 432"/>
                <a:gd name="T98" fmla="*/ 2147483647 w 520"/>
                <a:gd name="T99" fmla="*/ 2147483647 h 432"/>
                <a:gd name="T100" fmla="*/ 2147483647 w 520"/>
                <a:gd name="T101" fmla="*/ 2147483647 h 432"/>
                <a:gd name="T102" fmla="*/ 2147483647 w 520"/>
                <a:gd name="T103" fmla="*/ 2147483647 h 432"/>
                <a:gd name="T104" fmla="*/ 2147483647 w 520"/>
                <a:gd name="T105" fmla="*/ 2147483647 h 432"/>
                <a:gd name="T106" fmla="*/ 0 w 520"/>
                <a:gd name="T107" fmla="*/ 2147483647 h 4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0" h="432">
                  <a:moveTo>
                    <a:pt x="0" y="360"/>
                  </a:moveTo>
                  <a:lnTo>
                    <a:pt x="8" y="368"/>
                  </a:lnTo>
                  <a:lnTo>
                    <a:pt x="32" y="368"/>
                  </a:lnTo>
                  <a:lnTo>
                    <a:pt x="64" y="352"/>
                  </a:lnTo>
                  <a:lnTo>
                    <a:pt x="104" y="352"/>
                  </a:lnTo>
                  <a:lnTo>
                    <a:pt x="112" y="336"/>
                  </a:lnTo>
                  <a:lnTo>
                    <a:pt x="144" y="328"/>
                  </a:lnTo>
                  <a:lnTo>
                    <a:pt x="216" y="320"/>
                  </a:lnTo>
                  <a:lnTo>
                    <a:pt x="248" y="336"/>
                  </a:lnTo>
                  <a:lnTo>
                    <a:pt x="248" y="344"/>
                  </a:lnTo>
                  <a:lnTo>
                    <a:pt x="248" y="368"/>
                  </a:lnTo>
                  <a:lnTo>
                    <a:pt x="288" y="336"/>
                  </a:lnTo>
                  <a:lnTo>
                    <a:pt x="288" y="344"/>
                  </a:lnTo>
                  <a:lnTo>
                    <a:pt x="264" y="376"/>
                  </a:lnTo>
                  <a:lnTo>
                    <a:pt x="272" y="368"/>
                  </a:lnTo>
                  <a:lnTo>
                    <a:pt x="288" y="360"/>
                  </a:lnTo>
                  <a:lnTo>
                    <a:pt x="288" y="368"/>
                  </a:lnTo>
                  <a:lnTo>
                    <a:pt x="280" y="376"/>
                  </a:lnTo>
                  <a:lnTo>
                    <a:pt x="288" y="376"/>
                  </a:lnTo>
                  <a:lnTo>
                    <a:pt x="288" y="384"/>
                  </a:lnTo>
                  <a:lnTo>
                    <a:pt x="296" y="392"/>
                  </a:lnTo>
                  <a:lnTo>
                    <a:pt x="288" y="400"/>
                  </a:lnTo>
                  <a:lnTo>
                    <a:pt x="296" y="424"/>
                  </a:lnTo>
                  <a:lnTo>
                    <a:pt x="312" y="424"/>
                  </a:lnTo>
                  <a:lnTo>
                    <a:pt x="320" y="424"/>
                  </a:lnTo>
                  <a:lnTo>
                    <a:pt x="344" y="408"/>
                  </a:lnTo>
                  <a:lnTo>
                    <a:pt x="344" y="424"/>
                  </a:lnTo>
                  <a:lnTo>
                    <a:pt x="352" y="416"/>
                  </a:lnTo>
                  <a:lnTo>
                    <a:pt x="352" y="424"/>
                  </a:lnTo>
                  <a:lnTo>
                    <a:pt x="352" y="432"/>
                  </a:lnTo>
                  <a:lnTo>
                    <a:pt x="384" y="416"/>
                  </a:lnTo>
                  <a:lnTo>
                    <a:pt x="408" y="408"/>
                  </a:lnTo>
                  <a:lnTo>
                    <a:pt x="432" y="384"/>
                  </a:lnTo>
                  <a:lnTo>
                    <a:pt x="496" y="312"/>
                  </a:lnTo>
                  <a:lnTo>
                    <a:pt x="520" y="272"/>
                  </a:lnTo>
                  <a:lnTo>
                    <a:pt x="520" y="232"/>
                  </a:lnTo>
                  <a:lnTo>
                    <a:pt x="512" y="200"/>
                  </a:lnTo>
                  <a:lnTo>
                    <a:pt x="504" y="192"/>
                  </a:lnTo>
                  <a:lnTo>
                    <a:pt x="504" y="184"/>
                  </a:lnTo>
                  <a:lnTo>
                    <a:pt x="496" y="176"/>
                  </a:lnTo>
                  <a:lnTo>
                    <a:pt x="488" y="144"/>
                  </a:lnTo>
                  <a:lnTo>
                    <a:pt x="472" y="136"/>
                  </a:lnTo>
                  <a:lnTo>
                    <a:pt x="464" y="128"/>
                  </a:lnTo>
                  <a:lnTo>
                    <a:pt x="464" y="104"/>
                  </a:lnTo>
                  <a:lnTo>
                    <a:pt x="456" y="88"/>
                  </a:lnTo>
                  <a:lnTo>
                    <a:pt x="456" y="64"/>
                  </a:lnTo>
                  <a:lnTo>
                    <a:pt x="448" y="56"/>
                  </a:lnTo>
                  <a:lnTo>
                    <a:pt x="440" y="56"/>
                  </a:lnTo>
                  <a:lnTo>
                    <a:pt x="432" y="8"/>
                  </a:lnTo>
                  <a:lnTo>
                    <a:pt x="424" y="0"/>
                  </a:lnTo>
                  <a:lnTo>
                    <a:pt x="424" y="8"/>
                  </a:lnTo>
                  <a:lnTo>
                    <a:pt x="408" y="80"/>
                  </a:lnTo>
                  <a:lnTo>
                    <a:pt x="392" y="104"/>
                  </a:lnTo>
                  <a:lnTo>
                    <a:pt x="384" y="104"/>
                  </a:lnTo>
                  <a:lnTo>
                    <a:pt x="376" y="112"/>
                  </a:lnTo>
                  <a:lnTo>
                    <a:pt x="368" y="96"/>
                  </a:lnTo>
                  <a:lnTo>
                    <a:pt x="352" y="80"/>
                  </a:lnTo>
                  <a:lnTo>
                    <a:pt x="336" y="80"/>
                  </a:lnTo>
                  <a:lnTo>
                    <a:pt x="336" y="72"/>
                  </a:lnTo>
                  <a:lnTo>
                    <a:pt x="328" y="64"/>
                  </a:lnTo>
                  <a:lnTo>
                    <a:pt x="336" y="56"/>
                  </a:lnTo>
                  <a:lnTo>
                    <a:pt x="336" y="40"/>
                  </a:lnTo>
                  <a:lnTo>
                    <a:pt x="344" y="40"/>
                  </a:lnTo>
                  <a:lnTo>
                    <a:pt x="352" y="24"/>
                  </a:lnTo>
                  <a:lnTo>
                    <a:pt x="344" y="24"/>
                  </a:lnTo>
                  <a:lnTo>
                    <a:pt x="336" y="32"/>
                  </a:lnTo>
                  <a:lnTo>
                    <a:pt x="336" y="24"/>
                  </a:lnTo>
                  <a:lnTo>
                    <a:pt x="328" y="24"/>
                  </a:lnTo>
                  <a:lnTo>
                    <a:pt x="296" y="8"/>
                  </a:lnTo>
                  <a:lnTo>
                    <a:pt x="296" y="16"/>
                  </a:lnTo>
                  <a:lnTo>
                    <a:pt x="288" y="24"/>
                  </a:lnTo>
                  <a:lnTo>
                    <a:pt x="272" y="24"/>
                  </a:lnTo>
                  <a:lnTo>
                    <a:pt x="264" y="32"/>
                  </a:lnTo>
                  <a:lnTo>
                    <a:pt x="264" y="48"/>
                  </a:lnTo>
                  <a:lnTo>
                    <a:pt x="256" y="48"/>
                  </a:lnTo>
                  <a:lnTo>
                    <a:pt x="248" y="56"/>
                  </a:lnTo>
                  <a:lnTo>
                    <a:pt x="256" y="64"/>
                  </a:lnTo>
                  <a:lnTo>
                    <a:pt x="248" y="72"/>
                  </a:lnTo>
                  <a:lnTo>
                    <a:pt x="240" y="64"/>
                  </a:lnTo>
                  <a:lnTo>
                    <a:pt x="232" y="72"/>
                  </a:lnTo>
                  <a:lnTo>
                    <a:pt x="224" y="56"/>
                  </a:lnTo>
                  <a:lnTo>
                    <a:pt x="224" y="48"/>
                  </a:lnTo>
                  <a:lnTo>
                    <a:pt x="216" y="48"/>
                  </a:lnTo>
                  <a:lnTo>
                    <a:pt x="200" y="64"/>
                  </a:lnTo>
                  <a:lnTo>
                    <a:pt x="192" y="64"/>
                  </a:lnTo>
                  <a:lnTo>
                    <a:pt x="176" y="88"/>
                  </a:lnTo>
                  <a:lnTo>
                    <a:pt x="168" y="80"/>
                  </a:lnTo>
                  <a:lnTo>
                    <a:pt x="168" y="88"/>
                  </a:lnTo>
                  <a:lnTo>
                    <a:pt x="168" y="96"/>
                  </a:lnTo>
                  <a:lnTo>
                    <a:pt x="160" y="104"/>
                  </a:lnTo>
                  <a:lnTo>
                    <a:pt x="160" y="88"/>
                  </a:lnTo>
                  <a:lnTo>
                    <a:pt x="144" y="104"/>
                  </a:lnTo>
                  <a:lnTo>
                    <a:pt x="144" y="112"/>
                  </a:lnTo>
                  <a:lnTo>
                    <a:pt x="120" y="136"/>
                  </a:lnTo>
                  <a:lnTo>
                    <a:pt x="56" y="152"/>
                  </a:lnTo>
                  <a:lnTo>
                    <a:pt x="32" y="176"/>
                  </a:lnTo>
                  <a:lnTo>
                    <a:pt x="32" y="168"/>
                  </a:lnTo>
                  <a:lnTo>
                    <a:pt x="24" y="184"/>
                  </a:lnTo>
                  <a:lnTo>
                    <a:pt x="24" y="192"/>
                  </a:lnTo>
                  <a:lnTo>
                    <a:pt x="16" y="200"/>
                  </a:lnTo>
                  <a:lnTo>
                    <a:pt x="16" y="240"/>
                  </a:lnTo>
                  <a:lnTo>
                    <a:pt x="8" y="224"/>
                  </a:lnTo>
                  <a:lnTo>
                    <a:pt x="8" y="240"/>
                  </a:lnTo>
                  <a:lnTo>
                    <a:pt x="8" y="232"/>
                  </a:lnTo>
                  <a:lnTo>
                    <a:pt x="16" y="280"/>
                  </a:lnTo>
                  <a:lnTo>
                    <a:pt x="16" y="320"/>
                  </a:lnTo>
                  <a:lnTo>
                    <a:pt x="8" y="344"/>
                  </a:lnTo>
                  <a:lnTo>
                    <a:pt x="0" y="344"/>
                  </a:lnTo>
                  <a:lnTo>
                    <a:pt x="0" y="36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6" name="Freeform 304"/>
            <p:cNvSpPr>
              <a:spLocks/>
            </p:cNvSpPr>
            <p:nvPr/>
          </p:nvSpPr>
          <p:spPr bwMode="auto">
            <a:xfrm>
              <a:off x="6469873" y="4820773"/>
              <a:ext cx="25695" cy="13682"/>
            </a:xfrm>
            <a:custGeom>
              <a:avLst/>
              <a:gdLst>
                <a:gd name="T0" fmla="*/ 0 w 16"/>
                <a:gd name="T1" fmla="*/ 2147483647 h 8"/>
                <a:gd name="T2" fmla="*/ 2147483647 w 16"/>
                <a:gd name="T3" fmla="*/ 2147483647 h 8"/>
                <a:gd name="T4" fmla="*/ 2147483647 w 16"/>
                <a:gd name="T5" fmla="*/ 2147483647 h 8"/>
                <a:gd name="T6" fmla="*/ 2147483647 w 16"/>
                <a:gd name="T7" fmla="*/ 0 h 8"/>
                <a:gd name="T8" fmla="*/ 0 w 16"/>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0" y="8"/>
                  </a:moveTo>
                  <a:lnTo>
                    <a:pt x="8" y="8"/>
                  </a:lnTo>
                  <a:lnTo>
                    <a:pt x="16" y="8"/>
                  </a:lnTo>
                  <a:lnTo>
                    <a:pt x="16"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7" name="Freeform 305"/>
            <p:cNvSpPr>
              <a:spLocks/>
            </p:cNvSpPr>
            <p:nvPr/>
          </p:nvSpPr>
          <p:spPr bwMode="auto">
            <a:xfrm>
              <a:off x="6559807" y="4956221"/>
              <a:ext cx="75801" cy="68408"/>
            </a:xfrm>
            <a:custGeom>
              <a:avLst/>
              <a:gdLst>
                <a:gd name="T0" fmla="*/ 2147483647 w 48"/>
                <a:gd name="T1" fmla="*/ 0 h 40"/>
                <a:gd name="T2" fmla="*/ 0 w 48"/>
                <a:gd name="T3" fmla="*/ 2147483647 h 40"/>
                <a:gd name="T4" fmla="*/ 0 w 48"/>
                <a:gd name="T5" fmla="*/ 2147483647 h 40"/>
                <a:gd name="T6" fmla="*/ 2147483647 w 48"/>
                <a:gd name="T7" fmla="*/ 2147483647 h 40"/>
                <a:gd name="T8" fmla="*/ 2147483647 w 48"/>
                <a:gd name="T9" fmla="*/ 2147483647 h 40"/>
                <a:gd name="T10" fmla="*/ 2147483647 w 48"/>
                <a:gd name="T11" fmla="*/ 0 h 40"/>
                <a:gd name="T12" fmla="*/ 2147483647 w 48"/>
                <a:gd name="T13" fmla="*/ 2147483647 h 40"/>
                <a:gd name="T14" fmla="*/ 2147483647 w 48"/>
                <a:gd name="T15" fmla="*/ 0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40">
                  <a:moveTo>
                    <a:pt x="8" y="0"/>
                  </a:moveTo>
                  <a:lnTo>
                    <a:pt x="0" y="32"/>
                  </a:lnTo>
                  <a:lnTo>
                    <a:pt x="0" y="40"/>
                  </a:lnTo>
                  <a:lnTo>
                    <a:pt x="8" y="40"/>
                  </a:lnTo>
                  <a:lnTo>
                    <a:pt x="24" y="32"/>
                  </a:lnTo>
                  <a:lnTo>
                    <a:pt x="48" y="0"/>
                  </a:lnTo>
                  <a:lnTo>
                    <a:pt x="24" y="8"/>
                  </a:lnTo>
                  <a:lnTo>
                    <a:pt x="8"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8" name="Freeform 306"/>
            <p:cNvSpPr>
              <a:spLocks/>
            </p:cNvSpPr>
            <p:nvPr/>
          </p:nvSpPr>
          <p:spPr bwMode="auto">
            <a:xfrm>
              <a:off x="5758116" y="3763184"/>
              <a:ext cx="228687" cy="298259"/>
            </a:xfrm>
            <a:custGeom>
              <a:avLst/>
              <a:gdLst>
                <a:gd name="T0" fmla="*/ 0 w 144"/>
                <a:gd name="T1" fmla="*/ 0 h 176"/>
                <a:gd name="T2" fmla="*/ 0 w 144"/>
                <a:gd name="T3" fmla="*/ 2147483647 h 176"/>
                <a:gd name="T4" fmla="*/ 2147483647 w 144"/>
                <a:gd name="T5" fmla="*/ 2147483647 h 176"/>
                <a:gd name="T6" fmla="*/ 2147483647 w 144"/>
                <a:gd name="T7" fmla="*/ 2147483647 h 176"/>
                <a:gd name="T8" fmla="*/ 2147483647 w 144"/>
                <a:gd name="T9" fmla="*/ 2147483647 h 176"/>
                <a:gd name="T10" fmla="*/ 2147483647 w 144"/>
                <a:gd name="T11" fmla="*/ 2147483647 h 176"/>
                <a:gd name="T12" fmla="*/ 2147483647 w 144"/>
                <a:gd name="T13" fmla="*/ 2147483647 h 176"/>
                <a:gd name="T14" fmla="*/ 2147483647 w 144"/>
                <a:gd name="T15" fmla="*/ 2147483647 h 176"/>
                <a:gd name="T16" fmla="*/ 2147483647 w 144"/>
                <a:gd name="T17" fmla="*/ 2147483647 h 176"/>
                <a:gd name="T18" fmla="*/ 2147483647 w 144"/>
                <a:gd name="T19" fmla="*/ 2147483647 h 176"/>
                <a:gd name="T20" fmla="*/ 2147483647 w 144"/>
                <a:gd name="T21" fmla="*/ 2147483647 h 176"/>
                <a:gd name="T22" fmla="*/ 2147483647 w 144"/>
                <a:gd name="T23" fmla="*/ 2147483647 h 176"/>
                <a:gd name="T24" fmla="*/ 2147483647 w 144"/>
                <a:gd name="T25" fmla="*/ 2147483647 h 176"/>
                <a:gd name="T26" fmla="*/ 2147483647 w 144"/>
                <a:gd name="T27" fmla="*/ 2147483647 h 176"/>
                <a:gd name="T28" fmla="*/ 2147483647 w 144"/>
                <a:gd name="T29" fmla="*/ 2147483647 h 176"/>
                <a:gd name="T30" fmla="*/ 2147483647 w 144"/>
                <a:gd name="T31" fmla="*/ 2147483647 h 176"/>
                <a:gd name="T32" fmla="*/ 2147483647 w 144"/>
                <a:gd name="T33" fmla="*/ 2147483647 h 176"/>
                <a:gd name="T34" fmla="*/ 2147483647 w 144"/>
                <a:gd name="T35" fmla="*/ 2147483647 h 176"/>
                <a:gd name="T36" fmla="*/ 2147483647 w 144"/>
                <a:gd name="T37" fmla="*/ 2147483647 h 176"/>
                <a:gd name="T38" fmla="*/ 2147483647 w 144"/>
                <a:gd name="T39" fmla="*/ 2147483647 h 176"/>
                <a:gd name="T40" fmla="*/ 2147483647 w 144"/>
                <a:gd name="T41" fmla="*/ 2147483647 h 176"/>
                <a:gd name="T42" fmla="*/ 2147483647 w 144"/>
                <a:gd name="T43" fmla="*/ 2147483647 h 176"/>
                <a:gd name="T44" fmla="*/ 2147483647 w 144"/>
                <a:gd name="T45" fmla="*/ 2147483647 h 176"/>
                <a:gd name="T46" fmla="*/ 2147483647 w 144"/>
                <a:gd name="T47" fmla="*/ 2147483647 h 176"/>
                <a:gd name="T48" fmla="*/ 2147483647 w 144"/>
                <a:gd name="T49" fmla="*/ 2147483647 h 176"/>
                <a:gd name="T50" fmla="*/ 0 w 144"/>
                <a:gd name="T51" fmla="*/ 0 h 1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4" h="176">
                  <a:moveTo>
                    <a:pt x="0" y="0"/>
                  </a:moveTo>
                  <a:lnTo>
                    <a:pt x="0" y="16"/>
                  </a:lnTo>
                  <a:lnTo>
                    <a:pt x="16" y="32"/>
                  </a:lnTo>
                  <a:lnTo>
                    <a:pt x="32" y="48"/>
                  </a:lnTo>
                  <a:lnTo>
                    <a:pt x="48" y="56"/>
                  </a:lnTo>
                  <a:lnTo>
                    <a:pt x="48" y="80"/>
                  </a:lnTo>
                  <a:lnTo>
                    <a:pt x="64" y="96"/>
                  </a:lnTo>
                  <a:lnTo>
                    <a:pt x="72" y="120"/>
                  </a:lnTo>
                  <a:lnTo>
                    <a:pt x="80" y="136"/>
                  </a:lnTo>
                  <a:lnTo>
                    <a:pt x="120" y="168"/>
                  </a:lnTo>
                  <a:lnTo>
                    <a:pt x="120" y="176"/>
                  </a:lnTo>
                  <a:lnTo>
                    <a:pt x="128" y="168"/>
                  </a:lnTo>
                  <a:lnTo>
                    <a:pt x="136" y="176"/>
                  </a:lnTo>
                  <a:lnTo>
                    <a:pt x="144" y="136"/>
                  </a:lnTo>
                  <a:lnTo>
                    <a:pt x="136" y="120"/>
                  </a:lnTo>
                  <a:lnTo>
                    <a:pt x="128" y="120"/>
                  </a:lnTo>
                  <a:lnTo>
                    <a:pt x="120" y="104"/>
                  </a:lnTo>
                  <a:lnTo>
                    <a:pt x="112" y="104"/>
                  </a:lnTo>
                  <a:lnTo>
                    <a:pt x="104" y="96"/>
                  </a:lnTo>
                  <a:lnTo>
                    <a:pt x="112" y="88"/>
                  </a:lnTo>
                  <a:lnTo>
                    <a:pt x="104" y="80"/>
                  </a:lnTo>
                  <a:lnTo>
                    <a:pt x="104" y="72"/>
                  </a:lnTo>
                  <a:lnTo>
                    <a:pt x="80" y="56"/>
                  </a:lnTo>
                  <a:lnTo>
                    <a:pt x="72" y="56"/>
                  </a:lnTo>
                  <a:lnTo>
                    <a:pt x="24" y="8"/>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299" name="Freeform 307"/>
            <p:cNvSpPr>
              <a:spLocks/>
            </p:cNvSpPr>
            <p:nvPr/>
          </p:nvSpPr>
          <p:spPr bwMode="auto">
            <a:xfrm>
              <a:off x="5961109" y="4061443"/>
              <a:ext cx="191429" cy="68408"/>
            </a:xfrm>
            <a:custGeom>
              <a:avLst/>
              <a:gdLst>
                <a:gd name="T0" fmla="*/ 0 w 120"/>
                <a:gd name="T1" fmla="*/ 2147483647 h 40"/>
                <a:gd name="T2" fmla="*/ 2147483647 w 120"/>
                <a:gd name="T3" fmla="*/ 2147483647 h 40"/>
                <a:gd name="T4" fmla="*/ 2147483647 w 120"/>
                <a:gd name="T5" fmla="*/ 2147483647 h 40"/>
                <a:gd name="T6" fmla="*/ 2147483647 w 120"/>
                <a:gd name="T7" fmla="*/ 2147483647 h 40"/>
                <a:gd name="T8" fmla="*/ 2147483647 w 120"/>
                <a:gd name="T9" fmla="*/ 2147483647 h 40"/>
                <a:gd name="T10" fmla="*/ 2147483647 w 120"/>
                <a:gd name="T11" fmla="*/ 2147483647 h 40"/>
                <a:gd name="T12" fmla="*/ 2147483647 w 120"/>
                <a:gd name="T13" fmla="*/ 2147483647 h 40"/>
                <a:gd name="T14" fmla="*/ 2147483647 w 120"/>
                <a:gd name="T15" fmla="*/ 2147483647 h 40"/>
                <a:gd name="T16" fmla="*/ 2147483647 w 120"/>
                <a:gd name="T17" fmla="*/ 2147483647 h 40"/>
                <a:gd name="T18" fmla="*/ 2147483647 w 120"/>
                <a:gd name="T19" fmla="*/ 2147483647 h 40"/>
                <a:gd name="T20" fmla="*/ 2147483647 w 120"/>
                <a:gd name="T21" fmla="*/ 2147483647 h 40"/>
                <a:gd name="T22" fmla="*/ 2147483647 w 120"/>
                <a:gd name="T23" fmla="*/ 2147483647 h 40"/>
                <a:gd name="T24" fmla="*/ 2147483647 w 120"/>
                <a:gd name="T25" fmla="*/ 0 h 40"/>
                <a:gd name="T26" fmla="*/ 2147483647 w 120"/>
                <a:gd name="T27" fmla="*/ 0 h 40"/>
                <a:gd name="T28" fmla="*/ 0 w 120"/>
                <a:gd name="T29" fmla="*/ 2147483647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0" h="40">
                  <a:moveTo>
                    <a:pt x="0" y="8"/>
                  </a:moveTo>
                  <a:lnTo>
                    <a:pt x="40" y="24"/>
                  </a:lnTo>
                  <a:lnTo>
                    <a:pt x="56" y="24"/>
                  </a:lnTo>
                  <a:lnTo>
                    <a:pt x="96" y="40"/>
                  </a:lnTo>
                  <a:lnTo>
                    <a:pt x="104" y="32"/>
                  </a:lnTo>
                  <a:lnTo>
                    <a:pt x="120" y="40"/>
                  </a:lnTo>
                  <a:lnTo>
                    <a:pt x="120" y="24"/>
                  </a:lnTo>
                  <a:lnTo>
                    <a:pt x="104" y="24"/>
                  </a:lnTo>
                  <a:lnTo>
                    <a:pt x="96" y="16"/>
                  </a:lnTo>
                  <a:lnTo>
                    <a:pt x="72" y="8"/>
                  </a:lnTo>
                  <a:lnTo>
                    <a:pt x="72" y="16"/>
                  </a:lnTo>
                  <a:lnTo>
                    <a:pt x="48" y="16"/>
                  </a:lnTo>
                  <a:lnTo>
                    <a:pt x="32" y="0"/>
                  </a:lnTo>
                  <a:lnTo>
                    <a:pt x="16"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0" name="Freeform 308"/>
            <p:cNvSpPr>
              <a:spLocks/>
            </p:cNvSpPr>
            <p:nvPr/>
          </p:nvSpPr>
          <p:spPr bwMode="auto">
            <a:xfrm>
              <a:off x="6152538" y="4116169"/>
              <a:ext cx="25695" cy="13682"/>
            </a:xfrm>
            <a:custGeom>
              <a:avLst/>
              <a:gdLst>
                <a:gd name="T0" fmla="*/ 0 w 16"/>
                <a:gd name="T1" fmla="*/ 0 h 8"/>
                <a:gd name="T2" fmla="*/ 2147483647 w 16"/>
                <a:gd name="T3" fmla="*/ 2147483647 h 8"/>
                <a:gd name="T4" fmla="*/ 2147483647 w 16"/>
                <a:gd name="T5" fmla="*/ 0 h 8"/>
                <a:gd name="T6" fmla="*/ 0 w 16"/>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8">
                  <a:moveTo>
                    <a:pt x="0" y="0"/>
                  </a:moveTo>
                  <a:lnTo>
                    <a:pt x="8"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1" name="Freeform 309"/>
            <p:cNvSpPr>
              <a:spLocks/>
            </p:cNvSpPr>
            <p:nvPr/>
          </p:nvSpPr>
          <p:spPr bwMode="auto">
            <a:xfrm>
              <a:off x="6189796" y="4116169"/>
              <a:ext cx="165734" cy="27363"/>
            </a:xfrm>
            <a:custGeom>
              <a:avLst/>
              <a:gdLst>
                <a:gd name="T0" fmla="*/ 0 w 104"/>
                <a:gd name="T1" fmla="*/ 2147483647 h 16"/>
                <a:gd name="T2" fmla="*/ 2147483647 w 104"/>
                <a:gd name="T3" fmla="*/ 2147483647 h 16"/>
                <a:gd name="T4" fmla="*/ 2147483647 w 104"/>
                <a:gd name="T5" fmla="*/ 2147483647 h 16"/>
                <a:gd name="T6" fmla="*/ 2147483647 w 104"/>
                <a:gd name="T7" fmla="*/ 2147483647 h 16"/>
                <a:gd name="T8" fmla="*/ 2147483647 w 104"/>
                <a:gd name="T9" fmla="*/ 2147483647 h 16"/>
                <a:gd name="T10" fmla="*/ 2147483647 w 104"/>
                <a:gd name="T11" fmla="*/ 0 h 16"/>
                <a:gd name="T12" fmla="*/ 2147483647 w 104"/>
                <a:gd name="T13" fmla="*/ 2147483647 h 16"/>
                <a:gd name="T14" fmla="*/ 2147483647 w 104"/>
                <a:gd name="T15" fmla="*/ 0 h 16"/>
                <a:gd name="T16" fmla="*/ 2147483647 w 104"/>
                <a:gd name="T17" fmla="*/ 2147483647 h 16"/>
                <a:gd name="T18" fmla="*/ 2147483647 w 104"/>
                <a:gd name="T19" fmla="*/ 0 h 16"/>
                <a:gd name="T20" fmla="*/ 2147483647 w 104"/>
                <a:gd name="T21" fmla="*/ 2147483647 h 16"/>
                <a:gd name="T22" fmla="*/ 2147483647 w 104"/>
                <a:gd name="T23" fmla="*/ 0 h 16"/>
                <a:gd name="T24" fmla="*/ 0 w 104"/>
                <a:gd name="T25" fmla="*/ 2147483647 h 16"/>
                <a:gd name="T26" fmla="*/ 0 w 104"/>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4" h="16">
                  <a:moveTo>
                    <a:pt x="0" y="16"/>
                  </a:moveTo>
                  <a:lnTo>
                    <a:pt x="16" y="16"/>
                  </a:lnTo>
                  <a:lnTo>
                    <a:pt x="48" y="8"/>
                  </a:lnTo>
                  <a:lnTo>
                    <a:pt x="80" y="16"/>
                  </a:lnTo>
                  <a:lnTo>
                    <a:pt x="104" y="8"/>
                  </a:lnTo>
                  <a:lnTo>
                    <a:pt x="88" y="0"/>
                  </a:lnTo>
                  <a:lnTo>
                    <a:pt x="80" y="8"/>
                  </a:lnTo>
                  <a:lnTo>
                    <a:pt x="56" y="0"/>
                  </a:lnTo>
                  <a:lnTo>
                    <a:pt x="48" y="8"/>
                  </a:lnTo>
                  <a:lnTo>
                    <a:pt x="24" y="0"/>
                  </a:lnTo>
                  <a:lnTo>
                    <a:pt x="24" y="8"/>
                  </a:lnTo>
                  <a:lnTo>
                    <a:pt x="8" y="0"/>
                  </a:lnTo>
                  <a:lnTo>
                    <a:pt x="0" y="8"/>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2" name="Freeform 310"/>
            <p:cNvSpPr>
              <a:spLocks/>
            </p:cNvSpPr>
            <p:nvPr/>
          </p:nvSpPr>
          <p:spPr bwMode="auto">
            <a:xfrm>
              <a:off x="6368377" y="4116169"/>
              <a:ext cx="12848" cy="13682"/>
            </a:xfrm>
            <a:custGeom>
              <a:avLst/>
              <a:gdLst>
                <a:gd name="T0" fmla="*/ 0 w 8"/>
                <a:gd name="T1" fmla="*/ 2147483647 h 8"/>
                <a:gd name="T2" fmla="*/ 2147483647 w 8"/>
                <a:gd name="T3" fmla="*/ 0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0"/>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3" name="Freeform 311"/>
            <p:cNvSpPr>
              <a:spLocks/>
            </p:cNvSpPr>
            <p:nvPr/>
          </p:nvSpPr>
          <p:spPr bwMode="auto">
            <a:xfrm>
              <a:off x="6394073" y="4102488"/>
              <a:ext cx="25695" cy="13682"/>
            </a:xfrm>
            <a:custGeom>
              <a:avLst/>
              <a:gdLst>
                <a:gd name="T0" fmla="*/ 0 w 16"/>
                <a:gd name="T1" fmla="*/ 2147483647 h 8"/>
                <a:gd name="T2" fmla="*/ 2147483647 w 16"/>
                <a:gd name="T3" fmla="*/ 2147483647 h 8"/>
                <a:gd name="T4" fmla="*/ 2147483647 w 16"/>
                <a:gd name="T5" fmla="*/ 0 h 8"/>
                <a:gd name="T6" fmla="*/ 2147483647 w 16"/>
                <a:gd name="T7" fmla="*/ 0 h 8"/>
                <a:gd name="T8" fmla="*/ 0 w 16"/>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0" y="8"/>
                  </a:moveTo>
                  <a:lnTo>
                    <a:pt x="8" y="8"/>
                  </a:lnTo>
                  <a:lnTo>
                    <a:pt x="16" y="0"/>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4" name="Freeform 312"/>
            <p:cNvSpPr>
              <a:spLocks/>
            </p:cNvSpPr>
            <p:nvPr/>
          </p:nvSpPr>
          <p:spPr bwMode="auto">
            <a:xfrm>
              <a:off x="6254034" y="4157214"/>
              <a:ext cx="38543" cy="13682"/>
            </a:xfrm>
            <a:custGeom>
              <a:avLst/>
              <a:gdLst>
                <a:gd name="T0" fmla="*/ 0 w 24"/>
                <a:gd name="T1" fmla="*/ 0 h 8"/>
                <a:gd name="T2" fmla="*/ 2147483647 w 24"/>
                <a:gd name="T3" fmla="*/ 2147483647 h 8"/>
                <a:gd name="T4" fmla="*/ 2147483647 w 24"/>
                <a:gd name="T5" fmla="*/ 2147483647 h 8"/>
                <a:gd name="T6" fmla="*/ 2147483647 w 24"/>
                <a:gd name="T7" fmla="*/ 0 h 8"/>
                <a:gd name="T8" fmla="*/ 0 w 24"/>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0" y="0"/>
                  </a:moveTo>
                  <a:lnTo>
                    <a:pt x="16" y="8"/>
                  </a:lnTo>
                  <a:lnTo>
                    <a:pt x="24"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5" name="Freeform 313"/>
            <p:cNvSpPr>
              <a:spLocks/>
            </p:cNvSpPr>
            <p:nvPr/>
          </p:nvSpPr>
          <p:spPr bwMode="auto">
            <a:xfrm>
              <a:off x="6508416" y="4088806"/>
              <a:ext cx="12848" cy="27363"/>
            </a:xfrm>
            <a:custGeom>
              <a:avLst/>
              <a:gdLst>
                <a:gd name="T0" fmla="*/ 0 w 8"/>
                <a:gd name="T1" fmla="*/ 2147483647 h 16"/>
                <a:gd name="T2" fmla="*/ 2147483647 w 8"/>
                <a:gd name="T3" fmla="*/ 2147483647 h 16"/>
                <a:gd name="T4" fmla="*/ 2147483647 w 8"/>
                <a:gd name="T5" fmla="*/ 0 h 16"/>
                <a:gd name="T6" fmla="*/ 0 w 8"/>
                <a:gd name="T7" fmla="*/ 2147483647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6">
                  <a:moveTo>
                    <a:pt x="0" y="16"/>
                  </a:moveTo>
                  <a:lnTo>
                    <a:pt x="8" y="8"/>
                  </a:lnTo>
                  <a:lnTo>
                    <a:pt x="8" y="0"/>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6" name="Freeform 314"/>
            <p:cNvSpPr>
              <a:spLocks/>
            </p:cNvSpPr>
            <p:nvPr/>
          </p:nvSpPr>
          <p:spPr bwMode="auto">
            <a:xfrm>
              <a:off x="6572654" y="4049129"/>
              <a:ext cx="11563" cy="39677"/>
            </a:xfrm>
            <a:custGeom>
              <a:avLst/>
              <a:gdLst>
                <a:gd name="T0" fmla="*/ 0 w 8"/>
                <a:gd name="T1" fmla="*/ 2147483647 h 24"/>
                <a:gd name="T2" fmla="*/ 2147483647 w 8"/>
                <a:gd name="T3" fmla="*/ 2147483647 h 24"/>
                <a:gd name="T4" fmla="*/ 2147483647 w 8"/>
                <a:gd name="T5" fmla="*/ 0 h 24"/>
                <a:gd name="T6" fmla="*/ 0 w 8"/>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24">
                  <a:moveTo>
                    <a:pt x="0" y="24"/>
                  </a:moveTo>
                  <a:lnTo>
                    <a:pt x="8" y="8"/>
                  </a:lnTo>
                  <a:lnTo>
                    <a:pt x="8" y="0"/>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7" name="Freeform 315"/>
            <p:cNvSpPr>
              <a:spLocks/>
            </p:cNvSpPr>
            <p:nvPr/>
          </p:nvSpPr>
          <p:spPr bwMode="auto">
            <a:xfrm>
              <a:off x="5961109" y="3953358"/>
              <a:ext cx="38543" cy="41045"/>
            </a:xfrm>
            <a:custGeom>
              <a:avLst/>
              <a:gdLst>
                <a:gd name="T0" fmla="*/ 0 w 24"/>
                <a:gd name="T1" fmla="*/ 0 h 24"/>
                <a:gd name="T2" fmla="*/ 2147483647 w 24"/>
                <a:gd name="T3" fmla="*/ 2147483647 h 24"/>
                <a:gd name="T4" fmla="*/ 2147483647 w 24"/>
                <a:gd name="T5" fmla="*/ 2147483647 h 24"/>
                <a:gd name="T6" fmla="*/ 2147483647 w 24"/>
                <a:gd name="T7" fmla="*/ 2147483647 h 24"/>
                <a:gd name="T8" fmla="*/ 2147483647 w 24"/>
                <a:gd name="T9" fmla="*/ 2147483647 h 24"/>
                <a:gd name="T10" fmla="*/ 2147483647 w 24"/>
                <a:gd name="T11" fmla="*/ 2147483647 h 24"/>
                <a:gd name="T12" fmla="*/ 2147483647 w 24"/>
                <a:gd name="T13" fmla="*/ 0 h 24"/>
                <a:gd name="T14" fmla="*/ 0 w 24"/>
                <a:gd name="T15" fmla="*/ 0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 h="24">
                  <a:moveTo>
                    <a:pt x="0" y="0"/>
                  </a:moveTo>
                  <a:lnTo>
                    <a:pt x="8" y="8"/>
                  </a:lnTo>
                  <a:lnTo>
                    <a:pt x="8" y="16"/>
                  </a:lnTo>
                  <a:lnTo>
                    <a:pt x="24" y="24"/>
                  </a:lnTo>
                  <a:lnTo>
                    <a:pt x="24" y="16"/>
                  </a:lnTo>
                  <a:lnTo>
                    <a:pt x="16" y="8"/>
                  </a:lnTo>
                  <a:lnTo>
                    <a:pt x="16"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8" name="Freeform 316"/>
            <p:cNvSpPr>
              <a:spLocks/>
            </p:cNvSpPr>
            <p:nvPr/>
          </p:nvSpPr>
          <p:spPr bwMode="auto">
            <a:xfrm>
              <a:off x="6012499" y="3980721"/>
              <a:ext cx="12848" cy="13682"/>
            </a:xfrm>
            <a:custGeom>
              <a:avLst/>
              <a:gdLst>
                <a:gd name="T0" fmla="*/ 0 w 8"/>
                <a:gd name="T1" fmla="*/ 2147483647 h 8"/>
                <a:gd name="T2" fmla="*/ 2147483647 w 8"/>
                <a:gd name="T3" fmla="*/ 2147483647 h 8"/>
                <a:gd name="T4" fmla="*/ 2147483647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8"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09" name="Line 317"/>
            <p:cNvSpPr>
              <a:spLocks noChangeShapeType="1"/>
            </p:cNvSpPr>
            <p:nvPr/>
          </p:nvSpPr>
          <p:spPr bwMode="auto">
            <a:xfrm>
              <a:off x="3721771" y="2422385"/>
              <a:ext cx="1285" cy="12313"/>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0" name="Line 318"/>
            <p:cNvSpPr>
              <a:spLocks noChangeShapeType="1"/>
            </p:cNvSpPr>
            <p:nvPr/>
          </p:nvSpPr>
          <p:spPr bwMode="auto">
            <a:xfrm>
              <a:off x="6126843" y="4102488"/>
              <a:ext cx="25695"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1" name="Freeform 319"/>
            <p:cNvSpPr>
              <a:spLocks/>
            </p:cNvSpPr>
            <p:nvPr/>
          </p:nvSpPr>
          <p:spPr bwMode="auto">
            <a:xfrm>
              <a:off x="6254034" y="3872636"/>
              <a:ext cx="140039" cy="188806"/>
            </a:xfrm>
            <a:custGeom>
              <a:avLst/>
              <a:gdLst>
                <a:gd name="T0" fmla="*/ 0 w 88"/>
                <a:gd name="T1" fmla="*/ 2147483647 h 112"/>
                <a:gd name="T2" fmla="*/ 0 w 88"/>
                <a:gd name="T3" fmla="*/ 2147483647 h 112"/>
                <a:gd name="T4" fmla="*/ 2147483647 w 88"/>
                <a:gd name="T5" fmla="*/ 2147483647 h 112"/>
                <a:gd name="T6" fmla="*/ 2147483647 w 88"/>
                <a:gd name="T7" fmla="*/ 2147483647 h 112"/>
                <a:gd name="T8" fmla="*/ 2147483647 w 88"/>
                <a:gd name="T9" fmla="*/ 2147483647 h 112"/>
                <a:gd name="T10" fmla="*/ 2147483647 w 88"/>
                <a:gd name="T11" fmla="*/ 2147483647 h 112"/>
                <a:gd name="T12" fmla="*/ 2147483647 w 88"/>
                <a:gd name="T13" fmla="*/ 2147483647 h 112"/>
                <a:gd name="T14" fmla="*/ 2147483647 w 88"/>
                <a:gd name="T15" fmla="*/ 2147483647 h 112"/>
                <a:gd name="T16" fmla="*/ 2147483647 w 88"/>
                <a:gd name="T17" fmla="*/ 2147483647 h 112"/>
                <a:gd name="T18" fmla="*/ 2147483647 w 88"/>
                <a:gd name="T19" fmla="*/ 2147483647 h 112"/>
                <a:gd name="T20" fmla="*/ 2147483647 w 88"/>
                <a:gd name="T21" fmla="*/ 2147483647 h 112"/>
                <a:gd name="T22" fmla="*/ 2147483647 w 88"/>
                <a:gd name="T23" fmla="*/ 2147483647 h 112"/>
                <a:gd name="T24" fmla="*/ 2147483647 w 88"/>
                <a:gd name="T25" fmla="*/ 2147483647 h 112"/>
                <a:gd name="T26" fmla="*/ 2147483647 w 88"/>
                <a:gd name="T27" fmla="*/ 2147483647 h 112"/>
                <a:gd name="T28" fmla="*/ 2147483647 w 88"/>
                <a:gd name="T29" fmla="*/ 2147483647 h 112"/>
                <a:gd name="T30" fmla="*/ 2147483647 w 88"/>
                <a:gd name="T31" fmla="*/ 2147483647 h 112"/>
                <a:gd name="T32" fmla="*/ 2147483647 w 88"/>
                <a:gd name="T33" fmla="*/ 2147483647 h 112"/>
                <a:gd name="T34" fmla="*/ 2147483647 w 88"/>
                <a:gd name="T35" fmla="*/ 2147483647 h 112"/>
                <a:gd name="T36" fmla="*/ 2147483647 w 88"/>
                <a:gd name="T37" fmla="*/ 2147483647 h 112"/>
                <a:gd name="T38" fmla="*/ 2147483647 w 88"/>
                <a:gd name="T39" fmla="*/ 2147483647 h 112"/>
                <a:gd name="T40" fmla="*/ 2147483647 w 88"/>
                <a:gd name="T41" fmla="*/ 2147483647 h 112"/>
                <a:gd name="T42" fmla="*/ 2147483647 w 88"/>
                <a:gd name="T43" fmla="*/ 2147483647 h 112"/>
                <a:gd name="T44" fmla="*/ 2147483647 w 88"/>
                <a:gd name="T45" fmla="*/ 2147483647 h 112"/>
                <a:gd name="T46" fmla="*/ 2147483647 w 88"/>
                <a:gd name="T47" fmla="*/ 2147483647 h 112"/>
                <a:gd name="T48" fmla="*/ 2147483647 w 88"/>
                <a:gd name="T49" fmla="*/ 2147483647 h 112"/>
                <a:gd name="T50" fmla="*/ 2147483647 w 88"/>
                <a:gd name="T51" fmla="*/ 2147483647 h 112"/>
                <a:gd name="T52" fmla="*/ 2147483647 w 88"/>
                <a:gd name="T53" fmla="*/ 2147483647 h 112"/>
                <a:gd name="T54" fmla="*/ 2147483647 w 88"/>
                <a:gd name="T55" fmla="*/ 2147483647 h 112"/>
                <a:gd name="T56" fmla="*/ 2147483647 w 88"/>
                <a:gd name="T57" fmla="*/ 2147483647 h 112"/>
                <a:gd name="T58" fmla="*/ 2147483647 w 88"/>
                <a:gd name="T59" fmla="*/ 0 h 112"/>
                <a:gd name="T60" fmla="*/ 2147483647 w 88"/>
                <a:gd name="T61" fmla="*/ 0 h 112"/>
                <a:gd name="T62" fmla="*/ 2147483647 w 88"/>
                <a:gd name="T63" fmla="*/ 2147483647 h 112"/>
                <a:gd name="T64" fmla="*/ 2147483647 w 88"/>
                <a:gd name="T65" fmla="*/ 2147483647 h 112"/>
                <a:gd name="T66" fmla="*/ 2147483647 w 88"/>
                <a:gd name="T67" fmla="*/ 0 h 112"/>
                <a:gd name="T68" fmla="*/ 2147483647 w 88"/>
                <a:gd name="T69" fmla="*/ 2147483647 h 112"/>
                <a:gd name="T70" fmla="*/ 2147483647 w 88"/>
                <a:gd name="T71" fmla="*/ 2147483647 h 112"/>
                <a:gd name="T72" fmla="*/ 2147483647 w 88"/>
                <a:gd name="T73" fmla="*/ 2147483647 h 112"/>
                <a:gd name="T74" fmla="*/ 0 w 88"/>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112">
                  <a:moveTo>
                    <a:pt x="0" y="64"/>
                  </a:moveTo>
                  <a:lnTo>
                    <a:pt x="0" y="72"/>
                  </a:lnTo>
                  <a:lnTo>
                    <a:pt x="8" y="72"/>
                  </a:lnTo>
                  <a:lnTo>
                    <a:pt x="8" y="80"/>
                  </a:lnTo>
                  <a:lnTo>
                    <a:pt x="8" y="104"/>
                  </a:lnTo>
                  <a:lnTo>
                    <a:pt x="16" y="104"/>
                  </a:lnTo>
                  <a:lnTo>
                    <a:pt x="16" y="72"/>
                  </a:lnTo>
                  <a:lnTo>
                    <a:pt x="24" y="64"/>
                  </a:lnTo>
                  <a:lnTo>
                    <a:pt x="32" y="64"/>
                  </a:lnTo>
                  <a:lnTo>
                    <a:pt x="24" y="72"/>
                  </a:lnTo>
                  <a:lnTo>
                    <a:pt x="40" y="88"/>
                  </a:lnTo>
                  <a:lnTo>
                    <a:pt x="40" y="96"/>
                  </a:lnTo>
                  <a:lnTo>
                    <a:pt x="48" y="96"/>
                  </a:lnTo>
                  <a:lnTo>
                    <a:pt x="48" y="104"/>
                  </a:lnTo>
                  <a:lnTo>
                    <a:pt x="48" y="112"/>
                  </a:lnTo>
                  <a:lnTo>
                    <a:pt x="56" y="104"/>
                  </a:lnTo>
                  <a:lnTo>
                    <a:pt x="56" y="96"/>
                  </a:lnTo>
                  <a:lnTo>
                    <a:pt x="40" y="72"/>
                  </a:lnTo>
                  <a:lnTo>
                    <a:pt x="48" y="72"/>
                  </a:lnTo>
                  <a:lnTo>
                    <a:pt x="40" y="48"/>
                  </a:lnTo>
                  <a:lnTo>
                    <a:pt x="56" y="40"/>
                  </a:lnTo>
                  <a:lnTo>
                    <a:pt x="64" y="40"/>
                  </a:lnTo>
                  <a:lnTo>
                    <a:pt x="56" y="32"/>
                  </a:lnTo>
                  <a:lnTo>
                    <a:pt x="24" y="40"/>
                  </a:lnTo>
                  <a:lnTo>
                    <a:pt x="16" y="32"/>
                  </a:lnTo>
                  <a:lnTo>
                    <a:pt x="16" y="24"/>
                  </a:lnTo>
                  <a:lnTo>
                    <a:pt x="24" y="16"/>
                  </a:lnTo>
                  <a:lnTo>
                    <a:pt x="64" y="16"/>
                  </a:lnTo>
                  <a:lnTo>
                    <a:pt x="80" y="16"/>
                  </a:lnTo>
                  <a:lnTo>
                    <a:pt x="88" y="0"/>
                  </a:lnTo>
                  <a:lnTo>
                    <a:pt x="80" y="0"/>
                  </a:lnTo>
                  <a:lnTo>
                    <a:pt x="72" y="8"/>
                  </a:lnTo>
                  <a:lnTo>
                    <a:pt x="56" y="8"/>
                  </a:lnTo>
                  <a:lnTo>
                    <a:pt x="32" y="0"/>
                  </a:lnTo>
                  <a:lnTo>
                    <a:pt x="24" y="8"/>
                  </a:lnTo>
                  <a:lnTo>
                    <a:pt x="16" y="8"/>
                  </a:lnTo>
                  <a:lnTo>
                    <a:pt x="16" y="32"/>
                  </a:lnTo>
                  <a:lnTo>
                    <a:pt x="0" y="6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2" name="Freeform 320"/>
            <p:cNvSpPr>
              <a:spLocks/>
            </p:cNvSpPr>
            <p:nvPr/>
          </p:nvSpPr>
          <p:spPr bwMode="auto">
            <a:xfrm>
              <a:off x="6432615" y="3858955"/>
              <a:ext cx="37258" cy="80722"/>
            </a:xfrm>
            <a:custGeom>
              <a:avLst/>
              <a:gdLst>
                <a:gd name="T0" fmla="*/ 0 w 24"/>
                <a:gd name="T1" fmla="*/ 2147483647 h 48"/>
                <a:gd name="T2" fmla="*/ 2147483647 w 24"/>
                <a:gd name="T3" fmla="*/ 2147483647 h 48"/>
                <a:gd name="T4" fmla="*/ 2147483647 w 24"/>
                <a:gd name="T5" fmla="*/ 2147483647 h 48"/>
                <a:gd name="T6" fmla="*/ 2147483647 w 24"/>
                <a:gd name="T7" fmla="*/ 2147483647 h 48"/>
                <a:gd name="T8" fmla="*/ 2147483647 w 24"/>
                <a:gd name="T9" fmla="*/ 2147483647 h 48"/>
                <a:gd name="T10" fmla="*/ 2147483647 w 24"/>
                <a:gd name="T11" fmla="*/ 2147483647 h 48"/>
                <a:gd name="T12" fmla="*/ 2147483647 w 24"/>
                <a:gd name="T13" fmla="*/ 2147483647 h 48"/>
                <a:gd name="T14" fmla="*/ 2147483647 w 24"/>
                <a:gd name="T15" fmla="*/ 2147483647 h 48"/>
                <a:gd name="T16" fmla="*/ 2147483647 w 24"/>
                <a:gd name="T17" fmla="*/ 2147483647 h 48"/>
                <a:gd name="T18" fmla="*/ 2147483647 w 24"/>
                <a:gd name="T19" fmla="*/ 2147483647 h 48"/>
                <a:gd name="T20" fmla="*/ 2147483647 w 24"/>
                <a:gd name="T21" fmla="*/ 0 h 48"/>
                <a:gd name="T22" fmla="*/ 0 w 24"/>
                <a:gd name="T23" fmla="*/ 2147483647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48">
                  <a:moveTo>
                    <a:pt x="0" y="16"/>
                  </a:moveTo>
                  <a:lnTo>
                    <a:pt x="8" y="32"/>
                  </a:lnTo>
                  <a:lnTo>
                    <a:pt x="16" y="48"/>
                  </a:lnTo>
                  <a:lnTo>
                    <a:pt x="8" y="32"/>
                  </a:lnTo>
                  <a:lnTo>
                    <a:pt x="8" y="24"/>
                  </a:lnTo>
                  <a:lnTo>
                    <a:pt x="16" y="24"/>
                  </a:lnTo>
                  <a:lnTo>
                    <a:pt x="16" y="16"/>
                  </a:lnTo>
                  <a:lnTo>
                    <a:pt x="24" y="16"/>
                  </a:lnTo>
                  <a:lnTo>
                    <a:pt x="24" y="8"/>
                  </a:lnTo>
                  <a:lnTo>
                    <a:pt x="16" y="8"/>
                  </a:lnTo>
                  <a:lnTo>
                    <a:pt x="8"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3" name="Freeform 321"/>
            <p:cNvSpPr>
              <a:spLocks/>
            </p:cNvSpPr>
            <p:nvPr/>
          </p:nvSpPr>
          <p:spPr bwMode="auto">
            <a:xfrm>
              <a:off x="6406920" y="3994403"/>
              <a:ext cx="25695" cy="13682"/>
            </a:xfrm>
            <a:custGeom>
              <a:avLst/>
              <a:gdLst>
                <a:gd name="T0" fmla="*/ 0 w 16"/>
                <a:gd name="T1" fmla="*/ 0 h 8"/>
                <a:gd name="T2" fmla="*/ 2147483647 w 16"/>
                <a:gd name="T3" fmla="*/ 2147483647 h 8"/>
                <a:gd name="T4" fmla="*/ 2147483647 w 16"/>
                <a:gd name="T5" fmla="*/ 2147483647 h 8"/>
                <a:gd name="T6" fmla="*/ 2147483647 w 16"/>
                <a:gd name="T7" fmla="*/ 0 h 8"/>
                <a:gd name="T8" fmla="*/ 0 w 16"/>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0" y="0"/>
                  </a:moveTo>
                  <a:lnTo>
                    <a:pt x="8" y="8"/>
                  </a:lnTo>
                  <a:lnTo>
                    <a:pt x="16" y="8"/>
                  </a:lnTo>
                  <a:lnTo>
                    <a:pt x="16"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4" name="Freeform 322"/>
            <p:cNvSpPr>
              <a:spLocks/>
            </p:cNvSpPr>
            <p:nvPr/>
          </p:nvSpPr>
          <p:spPr bwMode="auto">
            <a:xfrm>
              <a:off x="6445463" y="3980721"/>
              <a:ext cx="62953" cy="27363"/>
            </a:xfrm>
            <a:custGeom>
              <a:avLst/>
              <a:gdLst>
                <a:gd name="T0" fmla="*/ 0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0 w 40"/>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6">
                  <a:moveTo>
                    <a:pt x="0" y="8"/>
                  </a:moveTo>
                  <a:lnTo>
                    <a:pt x="40" y="16"/>
                  </a:lnTo>
                  <a:lnTo>
                    <a:pt x="32" y="8"/>
                  </a:lnTo>
                  <a:lnTo>
                    <a:pt x="24" y="0"/>
                  </a:lnTo>
                  <a:lnTo>
                    <a:pt x="8"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5" name="Freeform 323"/>
            <p:cNvSpPr>
              <a:spLocks/>
            </p:cNvSpPr>
            <p:nvPr/>
          </p:nvSpPr>
          <p:spPr bwMode="auto">
            <a:xfrm>
              <a:off x="6432615" y="3939676"/>
              <a:ext cx="24411" cy="13682"/>
            </a:xfrm>
            <a:custGeom>
              <a:avLst/>
              <a:gdLst>
                <a:gd name="T0" fmla="*/ 0 w 16"/>
                <a:gd name="T1" fmla="*/ 2147483647 h 8"/>
                <a:gd name="T2" fmla="*/ 2147483647 w 16"/>
                <a:gd name="T3" fmla="*/ 2147483647 h 8"/>
                <a:gd name="T4" fmla="*/ 2147483647 w 16"/>
                <a:gd name="T5" fmla="*/ 0 h 8"/>
                <a:gd name="T6" fmla="*/ 0 w 16"/>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8">
                  <a:moveTo>
                    <a:pt x="0" y="8"/>
                  </a:moveTo>
                  <a:lnTo>
                    <a:pt x="16" y="8"/>
                  </a:lnTo>
                  <a:lnTo>
                    <a:pt x="8" y="0"/>
                  </a:lnTo>
                  <a:lnTo>
                    <a:pt x="0"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6" name="Freeform 324"/>
            <p:cNvSpPr>
              <a:spLocks/>
            </p:cNvSpPr>
            <p:nvPr/>
          </p:nvSpPr>
          <p:spPr bwMode="auto">
            <a:xfrm>
              <a:off x="6495569" y="3912313"/>
              <a:ext cx="25695" cy="13682"/>
            </a:xfrm>
            <a:custGeom>
              <a:avLst/>
              <a:gdLst>
                <a:gd name="T0" fmla="*/ 0 w 16"/>
                <a:gd name="T1" fmla="*/ 0 h 8"/>
                <a:gd name="T2" fmla="*/ 2147483647 w 16"/>
                <a:gd name="T3" fmla="*/ 2147483647 h 8"/>
                <a:gd name="T4" fmla="*/ 2147483647 w 16"/>
                <a:gd name="T5" fmla="*/ 0 h 8"/>
                <a:gd name="T6" fmla="*/ 2147483647 w 16"/>
                <a:gd name="T7" fmla="*/ 0 h 8"/>
                <a:gd name="T8" fmla="*/ 0 w 16"/>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8">
                  <a:moveTo>
                    <a:pt x="0" y="0"/>
                  </a:moveTo>
                  <a:lnTo>
                    <a:pt x="8" y="8"/>
                  </a:lnTo>
                  <a:lnTo>
                    <a:pt x="16" y="0"/>
                  </a:lnTo>
                  <a:lnTo>
                    <a:pt x="8"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7" name="Freeform 325"/>
            <p:cNvSpPr>
              <a:spLocks/>
            </p:cNvSpPr>
            <p:nvPr/>
          </p:nvSpPr>
          <p:spPr bwMode="auto">
            <a:xfrm>
              <a:off x="6609912" y="3925995"/>
              <a:ext cx="12848" cy="13682"/>
            </a:xfrm>
            <a:custGeom>
              <a:avLst/>
              <a:gdLst>
                <a:gd name="T0" fmla="*/ 0 w 8"/>
                <a:gd name="T1" fmla="*/ 0 h 8"/>
                <a:gd name="T2" fmla="*/ 2147483647 w 8"/>
                <a:gd name="T3" fmla="*/ 2147483647 h 8"/>
                <a:gd name="T4" fmla="*/ 2147483647 w 8"/>
                <a:gd name="T5" fmla="*/ 0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8" name="Freeform 326"/>
            <p:cNvSpPr>
              <a:spLocks/>
            </p:cNvSpPr>
            <p:nvPr/>
          </p:nvSpPr>
          <p:spPr bwMode="auto">
            <a:xfrm>
              <a:off x="6254034" y="3438929"/>
              <a:ext cx="101496" cy="135448"/>
            </a:xfrm>
            <a:custGeom>
              <a:avLst/>
              <a:gdLst>
                <a:gd name="T0" fmla="*/ 0 w 64"/>
                <a:gd name="T1" fmla="*/ 2147483647 h 80"/>
                <a:gd name="T2" fmla="*/ 0 w 64"/>
                <a:gd name="T3" fmla="*/ 2147483647 h 80"/>
                <a:gd name="T4" fmla="*/ 2147483647 w 64"/>
                <a:gd name="T5" fmla="*/ 2147483647 h 80"/>
                <a:gd name="T6" fmla="*/ 2147483647 w 64"/>
                <a:gd name="T7" fmla="*/ 2147483647 h 80"/>
                <a:gd name="T8" fmla="*/ 2147483647 w 64"/>
                <a:gd name="T9" fmla="*/ 2147483647 h 80"/>
                <a:gd name="T10" fmla="*/ 2147483647 w 64"/>
                <a:gd name="T11" fmla="*/ 2147483647 h 80"/>
                <a:gd name="T12" fmla="*/ 2147483647 w 64"/>
                <a:gd name="T13" fmla="*/ 2147483647 h 80"/>
                <a:gd name="T14" fmla="*/ 2147483647 w 64"/>
                <a:gd name="T15" fmla="*/ 2147483647 h 80"/>
                <a:gd name="T16" fmla="*/ 2147483647 w 64"/>
                <a:gd name="T17" fmla="*/ 2147483647 h 80"/>
                <a:gd name="T18" fmla="*/ 2147483647 w 64"/>
                <a:gd name="T19" fmla="*/ 2147483647 h 80"/>
                <a:gd name="T20" fmla="*/ 2147483647 w 64"/>
                <a:gd name="T21" fmla="*/ 2147483647 h 80"/>
                <a:gd name="T22" fmla="*/ 2147483647 w 64"/>
                <a:gd name="T23" fmla="*/ 2147483647 h 80"/>
                <a:gd name="T24" fmla="*/ 2147483647 w 64"/>
                <a:gd name="T25" fmla="*/ 2147483647 h 80"/>
                <a:gd name="T26" fmla="*/ 2147483647 w 64"/>
                <a:gd name="T27" fmla="*/ 2147483647 h 80"/>
                <a:gd name="T28" fmla="*/ 2147483647 w 64"/>
                <a:gd name="T29" fmla="*/ 2147483647 h 80"/>
                <a:gd name="T30" fmla="*/ 2147483647 w 64"/>
                <a:gd name="T31" fmla="*/ 2147483647 h 80"/>
                <a:gd name="T32" fmla="*/ 2147483647 w 64"/>
                <a:gd name="T33" fmla="*/ 0 h 80"/>
                <a:gd name="T34" fmla="*/ 0 w 64"/>
                <a:gd name="T35" fmla="*/ 0 h 80"/>
                <a:gd name="T36" fmla="*/ 2147483647 w 64"/>
                <a:gd name="T37" fmla="*/ 2147483647 h 80"/>
                <a:gd name="T38" fmla="*/ 0 w 64"/>
                <a:gd name="T39" fmla="*/ 2147483647 h 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80">
                  <a:moveTo>
                    <a:pt x="0" y="32"/>
                  </a:moveTo>
                  <a:lnTo>
                    <a:pt x="0" y="56"/>
                  </a:lnTo>
                  <a:lnTo>
                    <a:pt x="16" y="56"/>
                  </a:lnTo>
                  <a:lnTo>
                    <a:pt x="16" y="72"/>
                  </a:lnTo>
                  <a:lnTo>
                    <a:pt x="24" y="72"/>
                  </a:lnTo>
                  <a:lnTo>
                    <a:pt x="40" y="80"/>
                  </a:lnTo>
                  <a:lnTo>
                    <a:pt x="40" y="72"/>
                  </a:lnTo>
                  <a:lnTo>
                    <a:pt x="48" y="80"/>
                  </a:lnTo>
                  <a:lnTo>
                    <a:pt x="64" y="80"/>
                  </a:lnTo>
                  <a:lnTo>
                    <a:pt x="56" y="72"/>
                  </a:lnTo>
                  <a:lnTo>
                    <a:pt x="40" y="64"/>
                  </a:lnTo>
                  <a:lnTo>
                    <a:pt x="32" y="72"/>
                  </a:lnTo>
                  <a:lnTo>
                    <a:pt x="32" y="64"/>
                  </a:lnTo>
                  <a:lnTo>
                    <a:pt x="24" y="48"/>
                  </a:lnTo>
                  <a:lnTo>
                    <a:pt x="32" y="24"/>
                  </a:lnTo>
                  <a:lnTo>
                    <a:pt x="24" y="16"/>
                  </a:lnTo>
                  <a:lnTo>
                    <a:pt x="24" y="0"/>
                  </a:lnTo>
                  <a:lnTo>
                    <a:pt x="0" y="0"/>
                  </a:lnTo>
                  <a:lnTo>
                    <a:pt x="8" y="32"/>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19" name="Freeform 327"/>
            <p:cNvSpPr>
              <a:spLocks/>
            </p:cNvSpPr>
            <p:nvPr/>
          </p:nvSpPr>
          <p:spPr bwMode="auto">
            <a:xfrm>
              <a:off x="6215491" y="3627736"/>
              <a:ext cx="51390" cy="68408"/>
            </a:xfrm>
            <a:custGeom>
              <a:avLst/>
              <a:gdLst>
                <a:gd name="T0" fmla="*/ 0 w 32"/>
                <a:gd name="T1" fmla="*/ 2147483647 h 40"/>
                <a:gd name="T2" fmla="*/ 2147483647 w 32"/>
                <a:gd name="T3" fmla="*/ 2147483647 h 40"/>
                <a:gd name="T4" fmla="*/ 2147483647 w 32"/>
                <a:gd name="T5" fmla="*/ 0 h 40"/>
                <a:gd name="T6" fmla="*/ 2147483647 w 32"/>
                <a:gd name="T7" fmla="*/ 2147483647 h 40"/>
                <a:gd name="T8" fmla="*/ 0 w 32"/>
                <a:gd name="T9" fmla="*/ 2147483647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40">
                  <a:moveTo>
                    <a:pt x="0" y="40"/>
                  </a:moveTo>
                  <a:lnTo>
                    <a:pt x="32" y="8"/>
                  </a:lnTo>
                  <a:lnTo>
                    <a:pt x="24" y="0"/>
                  </a:lnTo>
                  <a:lnTo>
                    <a:pt x="24" y="8"/>
                  </a:lnTo>
                  <a:lnTo>
                    <a:pt x="0" y="4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0" name="Freeform 328"/>
            <p:cNvSpPr>
              <a:spLocks/>
            </p:cNvSpPr>
            <p:nvPr/>
          </p:nvSpPr>
          <p:spPr bwMode="auto">
            <a:xfrm>
              <a:off x="6266881" y="3560696"/>
              <a:ext cx="25695" cy="41045"/>
            </a:xfrm>
            <a:custGeom>
              <a:avLst/>
              <a:gdLst>
                <a:gd name="T0" fmla="*/ 0 w 16"/>
                <a:gd name="T1" fmla="*/ 0 h 24"/>
                <a:gd name="T2" fmla="*/ 2147483647 w 16"/>
                <a:gd name="T3" fmla="*/ 2147483647 h 24"/>
                <a:gd name="T4" fmla="*/ 2147483647 w 16"/>
                <a:gd name="T5" fmla="*/ 2147483647 h 24"/>
                <a:gd name="T6" fmla="*/ 2147483647 w 16"/>
                <a:gd name="T7" fmla="*/ 2147483647 h 24"/>
                <a:gd name="T8" fmla="*/ 0 w 1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4">
                  <a:moveTo>
                    <a:pt x="0" y="0"/>
                  </a:moveTo>
                  <a:lnTo>
                    <a:pt x="16" y="24"/>
                  </a:lnTo>
                  <a:lnTo>
                    <a:pt x="16" y="16"/>
                  </a:lnTo>
                  <a:lnTo>
                    <a:pt x="16" y="8"/>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1" name="Freeform 329"/>
            <p:cNvSpPr>
              <a:spLocks/>
            </p:cNvSpPr>
            <p:nvPr/>
          </p:nvSpPr>
          <p:spPr bwMode="auto">
            <a:xfrm>
              <a:off x="6355530" y="3588059"/>
              <a:ext cx="25695" cy="67040"/>
            </a:xfrm>
            <a:custGeom>
              <a:avLst/>
              <a:gdLst>
                <a:gd name="T0" fmla="*/ 0 w 16"/>
                <a:gd name="T1" fmla="*/ 0 h 40"/>
                <a:gd name="T2" fmla="*/ 2147483647 w 16"/>
                <a:gd name="T3" fmla="*/ 2147483647 h 40"/>
                <a:gd name="T4" fmla="*/ 0 w 16"/>
                <a:gd name="T5" fmla="*/ 2147483647 h 40"/>
                <a:gd name="T6" fmla="*/ 0 w 16"/>
                <a:gd name="T7" fmla="*/ 2147483647 h 40"/>
                <a:gd name="T8" fmla="*/ 2147483647 w 16"/>
                <a:gd name="T9" fmla="*/ 2147483647 h 40"/>
                <a:gd name="T10" fmla="*/ 2147483647 w 16"/>
                <a:gd name="T11" fmla="*/ 2147483647 h 40"/>
                <a:gd name="T12" fmla="*/ 2147483647 w 16"/>
                <a:gd name="T13" fmla="*/ 2147483647 h 40"/>
                <a:gd name="T14" fmla="*/ 2147483647 w 16"/>
                <a:gd name="T15" fmla="*/ 2147483647 h 40"/>
                <a:gd name="T16" fmla="*/ 2147483647 w 16"/>
                <a:gd name="T17" fmla="*/ 2147483647 h 40"/>
                <a:gd name="T18" fmla="*/ 2147483647 w 16"/>
                <a:gd name="T19" fmla="*/ 2147483647 h 40"/>
                <a:gd name="T20" fmla="*/ 2147483647 w 16"/>
                <a:gd name="T21" fmla="*/ 0 h 40"/>
                <a:gd name="T22" fmla="*/ 0 w 16"/>
                <a:gd name="T23" fmla="*/ 0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 h="40">
                  <a:moveTo>
                    <a:pt x="0" y="0"/>
                  </a:moveTo>
                  <a:lnTo>
                    <a:pt x="8" y="16"/>
                  </a:lnTo>
                  <a:lnTo>
                    <a:pt x="0" y="16"/>
                  </a:lnTo>
                  <a:lnTo>
                    <a:pt x="0" y="24"/>
                  </a:lnTo>
                  <a:lnTo>
                    <a:pt x="8" y="24"/>
                  </a:lnTo>
                  <a:lnTo>
                    <a:pt x="8" y="40"/>
                  </a:lnTo>
                  <a:lnTo>
                    <a:pt x="16" y="32"/>
                  </a:lnTo>
                  <a:lnTo>
                    <a:pt x="8" y="24"/>
                  </a:lnTo>
                  <a:lnTo>
                    <a:pt x="16" y="24"/>
                  </a:lnTo>
                  <a:lnTo>
                    <a:pt x="16" y="8"/>
                  </a:lnTo>
                  <a:lnTo>
                    <a:pt x="16" y="0"/>
                  </a:lnTo>
                  <a:lnTo>
                    <a:pt x="0"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2" name="Freeform 330"/>
            <p:cNvSpPr>
              <a:spLocks/>
            </p:cNvSpPr>
            <p:nvPr/>
          </p:nvSpPr>
          <p:spPr bwMode="auto">
            <a:xfrm>
              <a:off x="6305424" y="3601740"/>
              <a:ext cx="62953" cy="80722"/>
            </a:xfrm>
            <a:custGeom>
              <a:avLst/>
              <a:gdLst>
                <a:gd name="T0" fmla="*/ 0 w 40"/>
                <a:gd name="T1" fmla="*/ 2147483647 h 48"/>
                <a:gd name="T2" fmla="*/ 2147483647 w 40"/>
                <a:gd name="T3" fmla="*/ 2147483647 h 48"/>
                <a:gd name="T4" fmla="*/ 2147483647 w 40"/>
                <a:gd name="T5" fmla="*/ 2147483647 h 48"/>
                <a:gd name="T6" fmla="*/ 2147483647 w 40"/>
                <a:gd name="T7" fmla="*/ 2147483647 h 48"/>
                <a:gd name="T8" fmla="*/ 2147483647 w 40"/>
                <a:gd name="T9" fmla="*/ 2147483647 h 48"/>
                <a:gd name="T10" fmla="*/ 2147483647 w 40"/>
                <a:gd name="T11" fmla="*/ 2147483647 h 48"/>
                <a:gd name="T12" fmla="*/ 2147483647 w 40"/>
                <a:gd name="T13" fmla="*/ 2147483647 h 48"/>
                <a:gd name="T14" fmla="*/ 2147483647 w 40"/>
                <a:gd name="T15" fmla="*/ 2147483647 h 48"/>
                <a:gd name="T16" fmla="*/ 2147483647 w 40"/>
                <a:gd name="T17" fmla="*/ 2147483647 h 48"/>
                <a:gd name="T18" fmla="*/ 2147483647 w 40"/>
                <a:gd name="T19" fmla="*/ 2147483647 h 48"/>
                <a:gd name="T20" fmla="*/ 2147483647 w 40"/>
                <a:gd name="T21" fmla="*/ 2147483647 h 48"/>
                <a:gd name="T22" fmla="*/ 2147483647 w 40"/>
                <a:gd name="T23" fmla="*/ 2147483647 h 48"/>
                <a:gd name="T24" fmla="*/ 2147483647 w 40"/>
                <a:gd name="T25" fmla="*/ 2147483647 h 48"/>
                <a:gd name="T26" fmla="*/ 2147483647 w 40"/>
                <a:gd name="T27" fmla="*/ 2147483647 h 48"/>
                <a:gd name="T28" fmla="*/ 2147483647 w 40"/>
                <a:gd name="T29" fmla="*/ 2147483647 h 48"/>
                <a:gd name="T30" fmla="*/ 2147483647 w 40"/>
                <a:gd name="T31" fmla="*/ 2147483647 h 48"/>
                <a:gd name="T32" fmla="*/ 2147483647 w 40"/>
                <a:gd name="T33" fmla="*/ 2147483647 h 48"/>
                <a:gd name="T34" fmla="*/ 0 w 40"/>
                <a:gd name="T35" fmla="*/ 0 h 48"/>
                <a:gd name="T36" fmla="*/ 0 w 40"/>
                <a:gd name="T37" fmla="*/ 2147483647 h 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8">
                  <a:moveTo>
                    <a:pt x="0" y="24"/>
                  </a:moveTo>
                  <a:lnTo>
                    <a:pt x="16" y="24"/>
                  </a:lnTo>
                  <a:lnTo>
                    <a:pt x="16" y="32"/>
                  </a:lnTo>
                  <a:lnTo>
                    <a:pt x="8" y="32"/>
                  </a:lnTo>
                  <a:lnTo>
                    <a:pt x="16" y="48"/>
                  </a:lnTo>
                  <a:lnTo>
                    <a:pt x="24" y="40"/>
                  </a:lnTo>
                  <a:lnTo>
                    <a:pt x="24" y="32"/>
                  </a:lnTo>
                  <a:lnTo>
                    <a:pt x="24" y="40"/>
                  </a:lnTo>
                  <a:lnTo>
                    <a:pt x="32" y="32"/>
                  </a:lnTo>
                  <a:lnTo>
                    <a:pt x="32" y="40"/>
                  </a:lnTo>
                  <a:lnTo>
                    <a:pt x="40" y="40"/>
                  </a:lnTo>
                  <a:lnTo>
                    <a:pt x="40" y="32"/>
                  </a:lnTo>
                  <a:lnTo>
                    <a:pt x="32" y="32"/>
                  </a:lnTo>
                  <a:lnTo>
                    <a:pt x="32" y="16"/>
                  </a:lnTo>
                  <a:lnTo>
                    <a:pt x="24" y="24"/>
                  </a:lnTo>
                  <a:lnTo>
                    <a:pt x="16" y="8"/>
                  </a:lnTo>
                  <a:lnTo>
                    <a:pt x="8" y="8"/>
                  </a:lnTo>
                  <a:lnTo>
                    <a:pt x="0" y="0"/>
                  </a:lnTo>
                  <a:lnTo>
                    <a:pt x="0"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3" name="Freeform 331"/>
            <p:cNvSpPr>
              <a:spLocks/>
            </p:cNvSpPr>
            <p:nvPr/>
          </p:nvSpPr>
          <p:spPr bwMode="auto">
            <a:xfrm>
              <a:off x="6316987" y="3655099"/>
              <a:ext cx="102781" cy="108085"/>
            </a:xfrm>
            <a:custGeom>
              <a:avLst/>
              <a:gdLst>
                <a:gd name="T0" fmla="*/ 0 w 64"/>
                <a:gd name="T1" fmla="*/ 2147483647 h 64"/>
                <a:gd name="T2" fmla="*/ 0 w 64"/>
                <a:gd name="T3" fmla="*/ 2147483647 h 64"/>
                <a:gd name="T4" fmla="*/ 2147483647 w 64"/>
                <a:gd name="T5" fmla="*/ 2147483647 h 64"/>
                <a:gd name="T6" fmla="*/ 2147483647 w 64"/>
                <a:gd name="T7" fmla="*/ 2147483647 h 64"/>
                <a:gd name="T8" fmla="*/ 2147483647 w 64"/>
                <a:gd name="T9" fmla="*/ 2147483647 h 64"/>
                <a:gd name="T10" fmla="*/ 2147483647 w 64"/>
                <a:gd name="T11" fmla="*/ 2147483647 h 64"/>
                <a:gd name="T12" fmla="*/ 2147483647 w 64"/>
                <a:gd name="T13" fmla="*/ 2147483647 h 64"/>
                <a:gd name="T14" fmla="*/ 2147483647 w 64"/>
                <a:gd name="T15" fmla="*/ 2147483647 h 64"/>
                <a:gd name="T16" fmla="*/ 2147483647 w 64"/>
                <a:gd name="T17" fmla="*/ 2147483647 h 64"/>
                <a:gd name="T18" fmla="*/ 2147483647 w 64"/>
                <a:gd name="T19" fmla="*/ 2147483647 h 64"/>
                <a:gd name="T20" fmla="*/ 2147483647 w 64"/>
                <a:gd name="T21" fmla="*/ 2147483647 h 64"/>
                <a:gd name="T22" fmla="*/ 2147483647 w 64"/>
                <a:gd name="T23" fmla="*/ 2147483647 h 64"/>
                <a:gd name="T24" fmla="*/ 2147483647 w 64"/>
                <a:gd name="T25" fmla="*/ 2147483647 h 64"/>
                <a:gd name="T26" fmla="*/ 2147483647 w 64"/>
                <a:gd name="T27" fmla="*/ 2147483647 h 64"/>
                <a:gd name="T28" fmla="*/ 2147483647 w 64"/>
                <a:gd name="T29" fmla="*/ 0 h 64"/>
                <a:gd name="T30" fmla="*/ 2147483647 w 64"/>
                <a:gd name="T31" fmla="*/ 2147483647 h 64"/>
                <a:gd name="T32" fmla="*/ 2147483647 w 64"/>
                <a:gd name="T33" fmla="*/ 2147483647 h 64"/>
                <a:gd name="T34" fmla="*/ 2147483647 w 64"/>
                <a:gd name="T35" fmla="*/ 2147483647 h 64"/>
                <a:gd name="T36" fmla="*/ 2147483647 w 64"/>
                <a:gd name="T37" fmla="*/ 2147483647 h 64"/>
                <a:gd name="T38" fmla="*/ 2147483647 w 64"/>
                <a:gd name="T39" fmla="*/ 2147483647 h 64"/>
                <a:gd name="T40" fmla="*/ 2147483647 w 64"/>
                <a:gd name="T41" fmla="*/ 2147483647 h 64"/>
                <a:gd name="T42" fmla="*/ 2147483647 w 64"/>
                <a:gd name="T43" fmla="*/ 2147483647 h 64"/>
                <a:gd name="T44" fmla="*/ 0 w 64"/>
                <a:gd name="T45" fmla="*/ 2147483647 h 64"/>
                <a:gd name="T46" fmla="*/ 0 w 64"/>
                <a:gd name="T47" fmla="*/ 2147483647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4" h="64">
                  <a:moveTo>
                    <a:pt x="0" y="40"/>
                  </a:moveTo>
                  <a:lnTo>
                    <a:pt x="0" y="48"/>
                  </a:lnTo>
                  <a:lnTo>
                    <a:pt x="8" y="32"/>
                  </a:lnTo>
                  <a:lnTo>
                    <a:pt x="8" y="40"/>
                  </a:lnTo>
                  <a:lnTo>
                    <a:pt x="24" y="32"/>
                  </a:lnTo>
                  <a:lnTo>
                    <a:pt x="32" y="40"/>
                  </a:lnTo>
                  <a:lnTo>
                    <a:pt x="24" y="56"/>
                  </a:lnTo>
                  <a:lnTo>
                    <a:pt x="48" y="64"/>
                  </a:lnTo>
                  <a:lnTo>
                    <a:pt x="48" y="56"/>
                  </a:lnTo>
                  <a:lnTo>
                    <a:pt x="48" y="48"/>
                  </a:lnTo>
                  <a:lnTo>
                    <a:pt x="48" y="40"/>
                  </a:lnTo>
                  <a:lnTo>
                    <a:pt x="56" y="56"/>
                  </a:lnTo>
                  <a:lnTo>
                    <a:pt x="64" y="40"/>
                  </a:lnTo>
                  <a:lnTo>
                    <a:pt x="56" y="16"/>
                  </a:lnTo>
                  <a:lnTo>
                    <a:pt x="40" y="0"/>
                  </a:lnTo>
                  <a:lnTo>
                    <a:pt x="48" y="16"/>
                  </a:lnTo>
                  <a:lnTo>
                    <a:pt x="40" y="16"/>
                  </a:lnTo>
                  <a:lnTo>
                    <a:pt x="32" y="16"/>
                  </a:lnTo>
                  <a:lnTo>
                    <a:pt x="32" y="24"/>
                  </a:lnTo>
                  <a:lnTo>
                    <a:pt x="24" y="32"/>
                  </a:lnTo>
                  <a:lnTo>
                    <a:pt x="24" y="24"/>
                  </a:lnTo>
                  <a:lnTo>
                    <a:pt x="16" y="24"/>
                  </a:lnTo>
                  <a:lnTo>
                    <a:pt x="0" y="32"/>
                  </a:lnTo>
                  <a:lnTo>
                    <a:pt x="0" y="4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4" name="Freeform 332"/>
            <p:cNvSpPr>
              <a:spLocks/>
            </p:cNvSpPr>
            <p:nvPr/>
          </p:nvSpPr>
          <p:spPr bwMode="auto">
            <a:xfrm>
              <a:off x="6877143" y="4021766"/>
              <a:ext cx="89933" cy="53358"/>
            </a:xfrm>
            <a:custGeom>
              <a:avLst/>
              <a:gdLst>
                <a:gd name="T0" fmla="*/ 0 w 56"/>
                <a:gd name="T1" fmla="*/ 2147483647 h 32"/>
                <a:gd name="T2" fmla="*/ 2147483647 w 56"/>
                <a:gd name="T3" fmla="*/ 2147483647 h 32"/>
                <a:gd name="T4" fmla="*/ 2147483647 w 56"/>
                <a:gd name="T5" fmla="*/ 2147483647 h 32"/>
                <a:gd name="T6" fmla="*/ 2147483647 w 56"/>
                <a:gd name="T7" fmla="*/ 2147483647 h 32"/>
                <a:gd name="T8" fmla="*/ 2147483647 w 56"/>
                <a:gd name="T9" fmla="*/ 2147483647 h 32"/>
                <a:gd name="T10" fmla="*/ 2147483647 w 56"/>
                <a:gd name="T11" fmla="*/ 0 h 32"/>
                <a:gd name="T12" fmla="*/ 2147483647 w 56"/>
                <a:gd name="T13" fmla="*/ 0 h 32"/>
                <a:gd name="T14" fmla="*/ 2147483647 w 56"/>
                <a:gd name="T15" fmla="*/ 2147483647 h 32"/>
                <a:gd name="T16" fmla="*/ 2147483647 w 56"/>
                <a:gd name="T17" fmla="*/ 2147483647 h 32"/>
                <a:gd name="T18" fmla="*/ 2147483647 w 56"/>
                <a:gd name="T19" fmla="*/ 2147483647 h 32"/>
                <a:gd name="T20" fmla="*/ 0 w 56"/>
                <a:gd name="T21" fmla="*/ 2147483647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6" h="32">
                  <a:moveTo>
                    <a:pt x="0" y="16"/>
                  </a:moveTo>
                  <a:lnTo>
                    <a:pt x="8" y="32"/>
                  </a:lnTo>
                  <a:lnTo>
                    <a:pt x="32" y="32"/>
                  </a:lnTo>
                  <a:lnTo>
                    <a:pt x="48" y="16"/>
                  </a:lnTo>
                  <a:lnTo>
                    <a:pt x="56" y="8"/>
                  </a:lnTo>
                  <a:lnTo>
                    <a:pt x="56" y="0"/>
                  </a:lnTo>
                  <a:lnTo>
                    <a:pt x="48" y="0"/>
                  </a:lnTo>
                  <a:lnTo>
                    <a:pt x="48" y="8"/>
                  </a:lnTo>
                  <a:lnTo>
                    <a:pt x="40" y="8"/>
                  </a:lnTo>
                  <a:lnTo>
                    <a:pt x="32" y="16"/>
                  </a:lnTo>
                  <a:lnTo>
                    <a:pt x="0"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5" name="Freeform 333"/>
            <p:cNvSpPr>
              <a:spLocks/>
            </p:cNvSpPr>
            <p:nvPr/>
          </p:nvSpPr>
          <p:spPr bwMode="auto">
            <a:xfrm>
              <a:off x="6941381" y="3980721"/>
              <a:ext cx="37258" cy="54726"/>
            </a:xfrm>
            <a:custGeom>
              <a:avLst/>
              <a:gdLst>
                <a:gd name="T0" fmla="*/ 0 w 24"/>
                <a:gd name="T1" fmla="*/ 0 h 32"/>
                <a:gd name="T2" fmla="*/ 2147483647 w 24"/>
                <a:gd name="T3" fmla="*/ 2147483647 h 32"/>
                <a:gd name="T4" fmla="*/ 2147483647 w 24"/>
                <a:gd name="T5" fmla="*/ 2147483647 h 32"/>
                <a:gd name="T6" fmla="*/ 2147483647 w 24"/>
                <a:gd name="T7" fmla="*/ 2147483647 h 32"/>
                <a:gd name="T8" fmla="*/ 2147483647 w 24"/>
                <a:gd name="T9" fmla="*/ 0 h 32"/>
                <a:gd name="T10" fmla="*/ 0 w 24"/>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32">
                  <a:moveTo>
                    <a:pt x="0" y="0"/>
                  </a:moveTo>
                  <a:lnTo>
                    <a:pt x="16" y="16"/>
                  </a:lnTo>
                  <a:lnTo>
                    <a:pt x="24" y="32"/>
                  </a:lnTo>
                  <a:lnTo>
                    <a:pt x="24" y="16"/>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6" name="Freeform 334"/>
            <p:cNvSpPr>
              <a:spLocks/>
            </p:cNvSpPr>
            <p:nvPr/>
          </p:nvSpPr>
          <p:spPr bwMode="auto">
            <a:xfrm>
              <a:off x="7017182" y="4049129"/>
              <a:ext cx="25695" cy="39677"/>
            </a:xfrm>
            <a:custGeom>
              <a:avLst/>
              <a:gdLst>
                <a:gd name="T0" fmla="*/ 0 w 16"/>
                <a:gd name="T1" fmla="*/ 0 h 24"/>
                <a:gd name="T2" fmla="*/ 2147483647 w 16"/>
                <a:gd name="T3" fmla="*/ 2147483647 h 24"/>
                <a:gd name="T4" fmla="*/ 2147483647 w 16"/>
                <a:gd name="T5" fmla="*/ 2147483647 h 24"/>
                <a:gd name="T6" fmla="*/ 0 w 16"/>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24">
                  <a:moveTo>
                    <a:pt x="0" y="0"/>
                  </a:moveTo>
                  <a:lnTo>
                    <a:pt x="8" y="24"/>
                  </a:lnTo>
                  <a:lnTo>
                    <a:pt x="16" y="16"/>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7" name="Freeform 335"/>
            <p:cNvSpPr>
              <a:spLocks/>
            </p:cNvSpPr>
            <p:nvPr/>
          </p:nvSpPr>
          <p:spPr bwMode="auto">
            <a:xfrm>
              <a:off x="2359925" y="2475743"/>
              <a:ext cx="25695" cy="13682"/>
            </a:xfrm>
            <a:custGeom>
              <a:avLst/>
              <a:gdLst>
                <a:gd name="T0" fmla="*/ 0 w 16"/>
                <a:gd name="T1" fmla="*/ 0 h 8"/>
                <a:gd name="T2" fmla="*/ 2147483647 w 16"/>
                <a:gd name="T3" fmla="*/ 0 h 8"/>
                <a:gd name="T4" fmla="*/ 0 w 16"/>
                <a:gd name="T5" fmla="*/ 2147483647 h 8"/>
                <a:gd name="T6" fmla="*/ 2147483647 w 16"/>
                <a:gd name="T7" fmla="*/ 0 h 8"/>
                <a:gd name="T8" fmla="*/ 2147483647 w 16"/>
                <a:gd name="T9" fmla="*/ 2147483647 h 8"/>
                <a:gd name="T10" fmla="*/ 2147483647 w 16"/>
                <a:gd name="T11" fmla="*/ 0 h 8"/>
                <a:gd name="T12" fmla="*/ 0 w 16"/>
                <a:gd name="T13" fmla="*/ 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8">
                  <a:moveTo>
                    <a:pt x="0" y="0"/>
                  </a:moveTo>
                  <a:lnTo>
                    <a:pt x="8" y="0"/>
                  </a:lnTo>
                  <a:lnTo>
                    <a:pt x="0" y="8"/>
                  </a:lnTo>
                  <a:lnTo>
                    <a:pt x="8" y="0"/>
                  </a:lnTo>
                  <a:lnTo>
                    <a:pt x="8"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8" name="Freeform 336"/>
            <p:cNvSpPr>
              <a:spLocks/>
            </p:cNvSpPr>
            <p:nvPr/>
          </p:nvSpPr>
          <p:spPr bwMode="auto">
            <a:xfrm>
              <a:off x="2284124" y="2557833"/>
              <a:ext cx="12848" cy="13682"/>
            </a:xfrm>
            <a:custGeom>
              <a:avLst/>
              <a:gdLst>
                <a:gd name="T0" fmla="*/ 0 w 8"/>
                <a:gd name="T1" fmla="*/ 0 h 8"/>
                <a:gd name="T2" fmla="*/ 2147483647 w 8"/>
                <a:gd name="T3" fmla="*/ 2147483647 h 8"/>
                <a:gd name="T4" fmla="*/ 2147483647 w 8"/>
                <a:gd name="T5" fmla="*/ 0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8"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29" name="Freeform 337"/>
            <p:cNvSpPr>
              <a:spLocks/>
            </p:cNvSpPr>
            <p:nvPr/>
          </p:nvSpPr>
          <p:spPr bwMode="auto">
            <a:xfrm>
              <a:off x="6305424" y="2530470"/>
              <a:ext cx="164449" cy="202488"/>
            </a:xfrm>
            <a:custGeom>
              <a:avLst/>
              <a:gdLst>
                <a:gd name="T0" fmla="*/ 2147483647 w 104"/>
                <a:gd name="T1" fmla="*/ 2147483647 h 120"/>
                <a:gd name="T2" fmla="*/ 2147483647 w 104"/>
                <a:gd name="T3" fmla="*/ 2147483647 h 120"/>
                <a:gd name="T4" fmla="*/ 2147483647 w 104"/>
                <a:gd name="T5" fmla="*/ 2147483647 h 120"/>
                <a:gd name="T6" fmla="*/ 2147483647 w 104"/>
                <a:gd name="T7" fmla="*/ 2147483647 h 120"/>
                <a:gd name="T8" fmla="*/ 2147483647 w 104"/>
                <a:gd name="T9" fmla="*/ 2147483647 h 120"/>
                <a:gd name="T10" fmla="*/ 2147483647 w 104"/>
                <a:gd name="T11" fmla="*/ 2147483647 h 120"/>
                <a:gd name="T12" fmla="*/ 2147483647 w 104"/>
                <a:gd name="T13" fmla="*/ 2147483647 h 120"/>
                <a:gd name="T14" fmla="*/ 2147483647 w 104"/>
                <a:gd name="T15" fmla="*/ 2147483647 h 120"/>
                <a:gd name="T16" fmla="*/ 2147483647 w 104"/>
                <a:gd name="T17" fmla="*/ 2147483647 h 120"/>
                <a:gd name="T18" fmla="*/ 2147483647 w 104"/>
                <a:gd name="T19" fmla="*/ 0 h 120"/>
                <a:gd name="T20" fmla="*/ 0 w 104"/>
                <a:gd name="T21" fmla="*/ 0 h 120"/>
                <a:gd name="T22" fmla="*/ 2147483647 w 104"/>
                <a:gd name="T23" fmla="*/ 2147483647 h 120"/>
                <a:gd name="T24" fmla="*/ 2147483647 w 104"/>
                <a:gd name="T25" fmla="*/ 2147483647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 h="120">
                  <a:moveTo>
                    <a:pt x="8" y="16"/>
                  </a:moveTo>
                  <a:lnTo>
                    <a:pt x="72" y="88"/>
                  </a:lnTo>
                  <a:lnTo>
                    <a:pt x="80" y="112"/>
                  </a:lnTo>
                  <a:lnTo>
                    <a:pt x="88" y="120"/>
                  </a:lnTo>
                  <a:lnTo>
                    <a:pt x="88" y="112"/>
                  </a:lnTo>
                  <a:lnTo>
                    <a:pt x="104" y="112"/>
                  </a:lnTo>
                  <a:lnTo>
                    <a:pt x="72" y="88"/>
                  </a:lnTo>
                  <a:lnTo>
                    <a:pt x="72" y="72"/>
                  </a:lnTo>
                  <a:lnTo>
                    <a:pt x="88" y="72"/>
                  </a:lnTo>
                  <a:lnTo>
                    <a:pt x="16" y="0"/>
                  </a:lnTo>
                  <a:lnTo>
                    <a:pt x="0" y="0"/>
                  </a:lnTo>
                  <a:lnTo>
                    <a:pt x="8" y="8"/>
                  </a:lnTo>
                  <a:lnTo>
                    <a:pt x="8" y="16"/>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0" name="Freeform 338"/>
            <p:cNvSpPr>
              <a:spLocks/>
            </p:cNvSpPr>
            <p:nvPr/>
          </p:nvSpPr>
          <p:spPr bwMode="auto">
            <a:xfrm>
              <a:off x="4294774" y="2977859"/>
              <a:ext cx="12848" cy="13682"/>
            </a:xfrm>
            <a:custGeom>
              <a:avLst/>
              <a:gdLst>
                <a:gd name="T0" fmla="*/ 0 w 8"/>
                <a:gd name="T1" fmla="*/ 0 h 8"/>
                <a:gd name="T2" fmla="*/ 0 w 8"/>
                <a:gd name="T3" fmla="*/ 2147483647 h 8"/>
                <a:gd name="T4" fmla="*/ 2147483647 w 8"/>
                <a:gd name="T5" fmla="*/ 0 h 8"/>
                <a:gd name="T6" fmla="*/ 0 w 8"/>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0"/>
                  </a:moveTo>
                  <a:lnTo>
                    <a:pt x="0" y="8"/>
                  </a:lnTo>
                  <a:lnTo>
                    <a:pt x="8"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1" name="Line 339"/>
            <p:cNvSpPr>
              <a:spLocks noChangeShapeType="1"/>
            </p:cNvSpPr>
            <p:nvPr/>
          </p:nvSpPr>
          <p:spPr bwMode="auto">
            <a:xfrm>
              <a:off x="6381225" y="3967040"/>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2" name="Line 340"/>
            <p:cNvSpPr>
              <a:spLocks noChangeShapeType="1"/>
            </p:cNvSpPr>
            <p:nvPr/>
          </p:nvSpPr>
          <p:spPr bwMode="auto">
            <a:xfrm flipV="1">
              <a:off x="3913201" y="3831592"/>
              <a:ext cx="1285"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3" name="Freeform 341"/>
            <p:cNvSpPr>
              <a:spLocks/>
            </p:cNvSpPr>
            <p:nvPr/>
          </p:nvSpPr>
          <p:spPr bwMode="auto">
            <a:xfrm>
              <a:off x="6482721" y="4198259"/>
              <a:ext cx="25695" cy="25995"/>
            </a:xfrm>
            <a:custGeom>
              <a:avLst/>
              <a:gdLst>
                <a:gd name="T0" fmla="*/ 0 w 16"/>
                <a:gd name="T1" fmla="*/ 2147483647 h 16"/>
                <a:gd name="T2" fmla="*/ 2147483647 w 16"/>
                <a:gd name="T3" fmla="*/ 2147483647 h 16"/>
                <a:gd name="T4" fmla="*/ 2147483647 w 16"/>
                <a:gd name="T5" fmla="*/ 2147483647 h 16"/>
                <a:gd name="T6" fmla="*/ 2147483647 w 16"/>
                <a:gd name="T7" fmla="*/ 0 h 16"/>
                <a:gd name="T8" fmla="*/ 0 w 16"/>
                <a:gd name="T9" fmla="*/ 0 h 16"/>
                <a:gd name="T10" fmla="*/ 0 w 16"/>
                <a:gd name="T11" fmla="*/ 2147483647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6">
                  <a:moveTo>
                    <a:pt x="0" y="8"/>
                  </a:moveTo>
                  <a:lnTo>
                    <a:pt x="8" y="16"/>
                  </a:lnTo>
                  <a:lnTo>
                    <a:pt x="16" y="8"/>
                  </a:lnTo>
                  <a:lnTo>
                    <a:pt x="16" y="0"/>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4" name="Freeform 342"/>
            <p:cNvSpPr>
              <a:spLocks/>
            </p:cNvSpPr>
            <p:nvPr/>
          </p:nvSpPr>
          <p:spPr bwMode="auto">
            <a:xfrm>
              <a:off x="6342682" y="4129851"/>
              <a:ext cx="89933" cy="41045"/>
            </a:xfrm>
            <a:custGeom>
              <a:avLst/>
              <a:gdLst>
                <a:gd name="T0" fmla="*/ 0 w 56"/>
                <a:gd name="T1" fmla="*/ 2147483647 h 24"/>
                <a:gd name="T2" fmla="*/ 2147483647 w 56"/>
                <a:gd name="T3" fmla="*/ 2147483647 h 24"/>
                <a:gd name="T4" fmla="*/ 2147483647 w 56"/>
                <a:gd name="T5" fmla="*/ 2147483647 h 24"/>
                <a:gd name="T6" fmla="*/ 2147483647 w 56"/>
                <a:gd name="T7" fmla="*/ 0 h 24"/>
                <a:gd name="T8" fmla="*/ 2147483647 w 56"/>
                <a:gd name="T9" fmla="*/ 0 h 24"/>
                <a:gd name="T10" fmla="*/ 2147483647 w 56"/>
                <a:gd name="T11" fmla="*/ 2147483647 h 24"/>
                <a:gd name="T12" fmla="*/ 0 w 56"/>
                <a:gd name="T13" fmla="*/ 2147483647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4">
                  <a:moveTo>
                    <a:pt x="0" y="24"/>
                  </a:moveTo>
                  <a:lnTo>
                    <a:pt x="16" y="24"/>
                  </a:lnTo>
                  <a:lnTo>
                    <a:pt x="24" y="8"/>
                  </a:lnTo>
                  <a:lnTo>
                    <a:pt x="56" y="0"/>
                  </a:lnTo>
                  <a:lnTo>
                    <a:pt x="24" y="0"/>
                  </a:lnTo>
                  <a:lnTo>
                    <a:pt x="8" y="16"/>
                  </a:lnTo>
                  <a:lnTo>
                    <a:pt x="0" y="24"/>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5" name="Freeform 343"/>
            <p:cNvSpPr>
              <a:spLocks/>
            </p:cNvSpPr>
            <p:nvPr/>
          </p:nvSpPr>
          <p:spPr bwMode="auto">
            <a:xfrm>
              <a:off x="2182628" y="2732958"/>
              <a:ext cx="25695" cy="13682"/>
            </a:xfrm>
            <a:custGeom>
              <a:avLst/>
              <a:gdLst>
                <a:gd name="T0" fmla="*/ 0 w 16"/>
                <a:gd name="T1" fmla="*/ 0 h 8"/>
                <a:gd name="T2" fmla="*/ 2147483647 w 16"/>
                <a:gd name="T3" fmla="*/ 2147483647 h 8"/>
                <a:gd name="T4" fmla="*/ 2147483647 w 16"/>
                <a:gd name="T5" fmla="*/ 0 h 8"/>
                <a:gd name="T6" fmla="*/ 0 w 16"/>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8">
                  <a:moveTo>
                    <a:pt x="0" y="0"/>
                  </a:moveTo>
                  <a:lnTo>
                    <a:pt x="8"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6" name="Freeform 344"/>
            <p:cNvSpPr>
              <a:spLocks/>
            </p:cNvSpPr>
            <p:nvPr/>
          </p:nvSpPr>
          <p:spPr bwMode="auto">
            <a:xfrm>
              <a:off x="6202644" y="2503107"/>
              <a:ext cx="12848" cy="13682"/>
            </a:xfrm>
            <a:custGeom>
              <a:avLst/>
              <a:gdLst>
                <a:gd name="T0" fmla="*/ 0 w 8"/>
                <a:gd name="T1" fmla="*/ 2147483647 h 8"/>
                <a:gd name="T2" fmla="*/ 2147483647 w 8"/>
                <a:gd name="T3" fmla="*/ 2147483647 h 8"/>
                <a:gd name="T4" fmla="*/ 0 w 8"/>
                <a:gd name="T5" fmla="*/ 0 h 8"/>
                <a:gd name="T6" fmla="*/ 0 w 8"/>
                <a:gd name="T7" fmla="*/ 214748364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8">
                  <a:moveTo>
                    <a:pt x="0" y="8"/>
                  </a:moveTo>
                  <a:lnTo>
                    <a:pt x="8" y="8"/>
                  </a:lnTo>
                  <a:lnTo>
                    <a:pt x="0" y="0"/>
                  </a:lnTo>
                  <a:lnTo>
                    <a:pt x="0"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7" name="Freeform 345"/>
            <p:cNvSpPr>
              <a:spLocks/>
            </p:cNvSpPr>
            <p:nvPr/>
          </p:nvSpPr>
          <p:spPr bwMode="auto">
            <a:xfrm>
              <a:off x="3963305" y="2489425"/>
              <a:ext cx="25695" cy="13682"/>
            </a:xfrm>
            <a:custGeom>
              <a:avLst/>
              <a:gdLst>
                <a:gd name="T0" fmla="*/ 0 w 16"/>
                <a:gd name="T1" fmla="*/ 0 h 8"/>
                <a:gd name="T2" fmla="*/ 0 w 16"/>
                <a:gd name="T3" fmla="*/ 2147483647 h 8"/>
                <a:gd name="T4" fmla="*/ 2147483647 w 16"/>
                <a:gd name="T5" fmla="*/ 2147483647 h 8"/>
                <a:gd name="T6" fmla="*/ 2147483647 w 16"/>
                <a:gd name="T7" fmla="*/ 2147483647 h 8"/>
                <a:gd name="T8" fmla="*/ 2147483647 w 16"/>
                <a:gd name="T9" fmla="*/ 2147483647 h 8"/>
                <a:gd name="T10" fmla="*/ 2147483647 w 16"/>
                <a:gd name="T11" fmla="*/ 0 h 8"/>
                <a:gd name="T12" fmla="*/ 0 w 16"/>
                <a:gd name="T13" fmla="*/ 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8">
                  <a:moveTo>
                    <a:pt x="0" y="0"/>
                  </a:moveTo>
                  <a:lnTo>
                    <a:pt x="0" y="8"/>
                  </a:lnTo>
                  <a:lnTo>
                    <a:pt x="8" y="8"/>
                  </a:lnTo>
                  <a:lnTo>
                    <a:pt x="16" y="8"/>
                  </a:lnTo>
                  <a:lnTo>
                    <a:pt x="8" y="8"/>
                  </a:lnTo>
                  <a:lnTo>
                    <a:pt x="16" y="0"/>
                  </a:lnTo>
                  <a:lnTo>
                    <a:pt x="0" y="0"/>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8" name="Line 346"/>
            <p:cNvSpPr>
              <a:spLocks noChangeShapeType="1"/>
            </p:cNvSpPr>
            <p:nvPr/>
          </p:nvSpPr>
          <p:spPr bwMode="auto">
            <a:xfrm flipV="1">
              <a:off x="3950458" y="2503107"/>
              <a:ext cx="2569"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39" name="Line 347"/>
            <p:cNvSpPr>
              <a:spLocks noChangeShapeType="1"/>
            </p:cNvSpPr>
            <p:nvPr/>
          </p:nvSpPr>
          <p:spPr bwMode="auto">
            <a:xfrm>
              <a:off x="3963305" y="2530470"/>
              <a:ext cx="12848" cy="1368"/>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0" name="Freeform 348"/>
            <p:cNvSpPr>
              <a:spLocks/>
            </p:cNvSpPr>
            <p:nvPr/>
          </p:nvSpPr>
          <p:spPr bwMode="auto">
            <a:xfrm>
              <a:off x="4294774" y="4645648"/>
              <a:ext cx="38543" cy="53358"/>
            </a:xfrm>
            <a:custGeom>
              <a:avLst/>
              <a:gdLst>
                <a:gd name="T0" fmla="*/ 2147483647 w 24"/>
                <a:gd name="T1" fmla="*/ 2147483647 h 32"/>
                <a:gd name="T2" fmla="*/ 2147483647 w 24"/>
                <a:gd name="T3" fmla="*/ 2147483647 h 32"/>
                <a:gd name="T4" fmla="*/ 2147483647 w 24"/>
                <a:gd name="T5" fmla="*/ 2147483647 h 32"/>
                <a:gd name="T6" fmla="*/ 0 w 24"/>
                <a:gd name="T7" fmla="*/ 2147483647 h 32"/>
                <a:gd name="T8" fmla="*/ 2147483647 w 24"/>
                <a:gd name="T9" fmla="*/ 0 h 32"/>
                <a:gd name="T10" fmla="*/ 2147483647 w 24"/>
                <a:gd name="T11" fmla="*/ 0 h 32"/>
                <a:gd name="T12" fmla="*/ 2147483647 w 24"/>
                <a:gd name="T13" fmla="*/ 2147483647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32">
                  <a:moveTo>
                    <a:pt x="24" y="8"/>
                  </a:moveTo>
                  <a:lnTo>
                    <a:pt x="24" y="16"/>
                  </a:lnTo>
                  <a:lnTo>
                    <a:pt x="8" y="32"/>
                  </a:lnTo>
                  <a:lnTo>
                    <a:pt x="0" y="16"/>
                  </a:lnTo>
                  <a:lnTo>
                    <a:pt x="16" y="0"/>
                  </a:lnTo>
                  <a:lnTo>
                    <a:pt x="24" y="0"/>
                  </a:lnTo>
                  <a:lnTo>
                    <a:pt x="24" y="8"/>
                  </a:lnTo>
                  <a:close/>
                </a:path>
              </a:pathLst>
            </a:custGeom>
            <a:solidFill>
              <a:srgbClr val="C0C0C0"/>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1" name="Rectangle 349"/>
            <p:cNvSpPr>
              <a:spLocks noChangeArrowheads="1"/>
            </p:cNvSpPr>
            <p:nvPr/>
          </p:nvSpPr>
          <p:spPr bwMode="auto">
            <a:xfrm>
              <a:off x="6101148" y="3329476"/>
              <a:ext cx="12848" cy="13682"/>
            </a:xfrm>
            <a:prstGeom prst="rect">
              <a:avLst/>
            </a:prstGeom>
            <a:solidFill>
              <a:srgbClr val="C0C0C0"/>
            </a:solidFill>
            <a:ln w="6350">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2" name="Line 350"/>
            <p:cNvSpPr>
              <a:spLocks noChangeShapeType="1"/>
            </p:cNvSpPr>
            <p:nvPr/>
          </p:nvSpPr>
          <p:spPr bwMode="auto">
            <a:xfrm flipV="1">
              <a:off x="2221171" y="3005222"/>
              <a:ext cx="11563" cy="13682"/>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3" name="Line 351"/>
            <p:cNvSpPr>
              <a:spLocks noChangeShapeType="1"/>
            </p:cNvSpPr>
            <p:nvPr/>
          </p:nvSpPr>
          <p:spPr bwMode="auto">
            <a:xfrm>
              <a:off x="6101148" y="3343158"/>
              <a:ext cx="12848" cy="2736"/>
            </a:xfrm>
            <a:prstGeom prst="line">
              <a:avLst/>
            </a:prstGeom>
            <a:noFill/>
            <a:ln w="63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4" name="Freeform 352"/>
            <p:cNvSpPr>
              <a:spLocks/>
            </p:cNvSpPr>
            <p:nvPr/>
          </p:nvSpPr>
          <p:spPr bwMode="auto">
            <a:xfrm>
              <a:off x="3568884" y="2503107"/>
              <a:ext cx="89933" cy="94403"/>
            </a:xfrm>
            <a:custGeom>
              <a:avLst/>
              <a:gdLst>
                <a:gd name="T0" fmla="*/ 2147483647 w 56"/>
                <a:gd name="T1" fmla="*/ 2147483647 h 56"/>
                <a:gd name="T2" fmla="*/ 2147483647 w 56"/>
                <a:gd name="T3" fmla="*/ 2147483647 h 56"/>
                <a:gd name="T4" fmla="*/ 2147483647 w 56"/>
                <a:gd name="T5" fmla="*/ 2147483647 h 56"/>
                <a:gd name="T6" fmla="*/ 2147483647 w 56"/>
                <a:gd name="T7" fmla="*/ 2147483647 h 56"/>
                <a:gd name="T8" fmla="*/ 2147483647 w 56"/>
                <a:gd name="T9" fmla="*/ 2147483647 h 56"/>
                <a:gd name="T10" fmla="*/ 2147483647 w 56"/>
                <a:gd name="T11" fmla="*/ 2147483647 h 56"/>
                <a:gd name="T12" fmla="*/ 0 w 56"/>
                <a:gd name="T13" fmla="*/ 2147483647 h 56"/>
                <a:gd name="T14" fmla="*/ 2147483647 w 56"/>
                <a:gd name="T15" fmla="*/ 2147483647 h 56"/>
                <a:gd name="T16" fmla="*/ 2147483647 w 56"/>
                <a:gd name="T17" fmla="*/ 2147483647 h 56"/>
                <a:gd name="T18" fmla="*/ 2147483647 w 56"/>
                <a:gd name="T19" fmla="*/ 2147483647 h 56"/>
                <a:gd name="T20" fmla="*/ 2147483647 w 56"/>
                <a:gd name="T21" fmla="*/ 2147483647 h 56"/>
                <a:gd name="T22" fmla="*/ 2147483647 w 56"/>
                <a:gd name="T23" fmla="*/ 2147483647 h 56"/>
                <a:gd name="T24" fmla="*/ 2147483647 w 56"/>
                <a:gd name="T25" fmla="*/ 2147483647 h 56"/>
                <a:gd name="T26" fmla="*/ 2147483647 w 56"/>
                <a:gd name="T27" fmla="*/ 2147483647 h 56"/>
                <a:gd name="T28" fmla="*/ 2147483647 w 56"/>
                <a:gd name="T29" fmla="*/ 2147483647 h 56"/>
                <a:gd name="T30" fmla="*/ 2147483647 w 56"/>
                <a:gd name="T31" fmla="*/ 2147483647 h 56"/>
                <a:gd name="T32" fmla="*/ 2147483647 w 56"/>
                <a:gd name="T33" fmla="*/ 0 h 56"/>
                <a:gd name="T34" fmla="*/ 2147483647 w 56"/>
                <a:gd name="T35" fmla="*/ 0 h 56"/>
                <a:gd name="T36" fmla="*/ 2147483647 w 56"/>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6" h="56">
                  <a:moveTo>
                    <a:pt x="32" y="8"/>
                  </a:moveTo>
                  <a:lnTo>
                    <a:pt x="40" y="16"/>
                  </a:lnTo>
                  <a:lnTo>
                    <a:pt x="56" y="16"/>
                  </a:lnTo>
                  <a:lnTo>
                    <a:pt x="56" y="32"/>
                  </a:lnTo>
                  <a:lnTo>
                    <a:pt x="48" y="48"/>
                  </a:lnTo>
                  <a:lnTo>
                    <a:pt x="8" y="56"/>
                  </a:lnTo>
                  <a:lnTo>
                    <a:pt x="0" y="48"/>
                  </a:lnTo>
                  <a:lnTo>
                    <a:pt x="8" y="48"/>
                  </a:lnTo>
                  <a:lnTo>
                    <a:pt x="24" y="32"/>
                  </a:lnTo>
                  <a:lnTo>
                    <a:pt x="8" y="24"/>
                  </a:lnTo>
                  <a:lnTo>
                    <a:pt x="16" y="24"/>
                  </a:lnTo>
                  <a:lnTo>
                    <a:pt x="8" y="16"/>
                  </a:lnTo>
                  <a:lnTo>
                    <a:pt x="16" y="16"/>
                  </a:lnTo>
                  <a:lnTo>
                    <a:pt x="24" y="16"/>
                  </a:lnTo>
                  <a:lnTo>
                    <a:pt x="32" y="8"/>
                  </a:lnTo>
                  <a:lnTo>
                    <a:pt x="24" y="8"/>
                  </a:lnTo>
                  <a:lnTo>
                    <a:pt x="32" y="0"/>
                  </a:lnTo>
                  <a:lnTo>
                    <a:pt x="40" y="0"/>
                  </a:lnTo>
                  <a:lnTo>
                    <a:pt x="32" y="8"/>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5" name="Freeform 353"/>
            <p:cNvSpPr>
              <a:spLocks/>
            </p:cNvSpPr>
            <p:nvPr/>
          </p:nvSpPr>
          <p:spPr bwMode="auto">
            <a:xfrm>
              <a:off x="3823267" y="2544151"/>
              <a:ext cx="77085" cy="67040"/>
            </a:xfrm>
            <a:custGeom>
              <a:avLst/>
              <a:gdLst>
                <a:gd name="T0" fmla="*/ 0 w 48"/>
                <a:gd name="T1" fmla="*/ 2147483647 h 40"/>
                <a:gd name="T2" fmla="*/ 2147483647 w 48"/>
                <a:gd name="T3" fmla="*/ 2147483647 h 40"/>
                <a:gd name="T4" fmla="*/ 2147483647 w 48"/>
                <a:gd name="T5" fmla="*/ 2147483647 h 40"/>
                <a:gd name="T6" fmla="*/ 2147483647 w 48"/>
                <a:gd name="T7" fmla="*/ 2147483647 h 40"/>
                <a:gd name="T8" fmla="*/ 2147483647 w 48"/>
                <a:gd name="T9" fmla="*/ 2147483647 h 40"/>
                <a:gd name="T10" fmla="*/ 2147483647 w 48"/>
                <a:gd name="T11" fmla="*/ 2147483647 h 40"/>
                <a:gd name="T12" fmla="*/ 2147483647 w 48"/>
                <a:gd name="T13" fmla="*/ 0 h 40"/>
                <a:gd name="T14" fmla="*/ 2147483647 w 48"/>
                <a:gd name="T15" fmla="*/ 2147483647 h 40"/>
                <a:gd name="T16" fmla="*/ 2147483647 w 48"/>
                <a:gd name="T17" fmla="*/ 2147483647 h 40"/>
                <a:gd name="T18" fmla="*/ 2147483647 w 48"/>
                <a:gd name="T19" fmla="*/ 2147483647 h 40"/>
                <a:gd name="T20" fmla="*/ 2147483647 w 48"/>
                <a:gd name="T21" fmla="*/ 2147483647 h 40"/>
                <a:gd name="T22" fmla="*/ 0 w 48"/>
                <a:gd name="T23" fmla="*/ 2147483647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8" h="40">
                  <a:moveTo>
                    <a:pt x="0" y="32"/>
                  </a:moveTo>
                  <a:lnTo>
                    <a:pt x="16" y="8"/>
                  </a:lnTo>
                  <a:lnTo>
                    <a:pt x="16" y="16"/>
                  </a:lnTo>
                  <a:lnTo>
                    <a:pt x="24" y="16"/>
                  </a:lnTo>
                  <a:lnTo>
                    <a:pt x="32" y="16"/>
                  </a:lnTo>
                  <a:lnTo>
                    <a:pt x="24" y="8"/>
                  </a:lnTo>
                  <a:lnTo>
                    <a:pt x="48" y="0"/>
                  </a:lnTo>
                  <a:lnTo>
                    <a:pt x="40" y="16"/>
                  </a:lnTo>
                  <a:lnTo>
                    <a:pt x="32" y="24"/>
                  </a:lnTo>
                  <a:lnTo>
                    <a:pt x="32" y="40"/>
                  </a:lnTo>
                  <a:lnTo>
                    <a:pt x="16" y="32"/>
                  </a:lnTo>
                  <a:lnTo>
                    <a:pt x="0" y="32"/>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6" name="Freeform 354"/>
            <p:cNvSpPr>
              <a:spLocks/>
            </p:cNvSpPr>
            <p:nvPr/>
          </p:nvSpPr>
          <p:spPr bwMode="auto">
            <a:xfrm>
              <a:off x="4066087" y="2638555"/>
              <a:ext cx="101496" cy="54726"/>
            </a:xfrm>
            <a:custGeom>
              <a:avLst/>
              <a:gdLst>
                <a:gd name="T0" fmla="*/ 0 w 64"/>
                <a:gd name="T1" fmla="*/ 2147483647 h 32"/>
                <a:gd name="T2" fmla="*/ 2147483647 w 64"/>
                <a:gd name="T3" fmla="*/ 2147483647 h 32"/>
                <a:gd name="T4" fmla="*/ 2147483647 w 64"/>
                <a:gd name="T5" fmla="*/ 2147483647 h 32"/>
                <a:gd name="T6" fmla="*/ 2147483647 w 64"/>
                <a:gd name="T7" fmla="*/ 2147483647 h 32"/>
                <a:gd name="T8" fmla="*/ 2147483647 w 64"/>
                <a:gd name="T9" fmla="*/ 2147483647 h 32"/>
                <a:gd name="T10" fmla="*/ 2147483647 w 64"/>
                <a:gd name="T11" fmla="*/ 2147483647 h 32"/>
                <a:gd name="T12" fmla="*/ 2147483647 w 64"/>
                <a:gd name="T13" fmla="*/ 2147483647 h 32"/>
                <a:gd name="T14" fmla="*/ 2147483647 w 64"/>
                <a:gd name="T15" fmla="*/ 2147483647 h 32"/>
                <a:gd name="T16" fmla="*/ 2147483647 w 64"/>
                <a:gd name="T17" fmla="*/ 0 h 32"/>
                <a:gd name="T18" fmla="*/ 0 w 64"/>
                <a:gd name="T19" fmla="*/ 2147483647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32">
                  <a:moveTo>
                    <a:pt x="0" y="16"/>
                  </a:moveTo>
                  <a:lnTo>
                    <a:pt x="8" y="24"/>
                  </a:lnTo>
                  <a:lnTo>
                    <a:pt x="24" y="32"/>
                  </a:lnTo>
                  <a:lnTo>
                    <a:pt x="48" y="16"/>
                  </a:lnTo>
                  <a:lnTo>
                    <a:pt x="64" y="16"/>
                  </a:lnTo>
                  <a:lnTo>
                    <a:pt x="64" y="8"/>
                  </a:lnTo>
                  <a:lnTo>
                    <a:pt x="56" y="8"/>
                  </a:lnTo>
                  <a:lnTo>
                    <a:pt x="40" y="8"/>
                  </a:lnTo>
                  <a:lnTo>
                    <a:pt x="16" y="0"/>
                  </a:lnTo>
                  <a:lnTo>
                    <a:pt x="0" y="16"/>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7" name="Freeform 355"/>
            <p:cNvSpPr>
              <a:spLocks/>
            </p:cNvSpPr>
            <p:nvPr/>
          </p:nvSpPr>
          <p:spPr bwMode="auto">
            <a:xfrm>
              <a:off x="3976154" y="2597510"/>
              <a:ext cx="114344" cy="68408"/>
            </a:xfrm>
            <a:custGeom>
              <a:avLst/>
              <a:gdLst>
                <a:gd name="T0" fmla="*/ 2147483647 w 72"/>
                <a:gd name="T1" fmla="*/ 2147483647 h 40"/>
                <a:gd name="T2" fmla="*/ 2147483647 w 72"/>
                <a:gd name="T3" fmla="*/ 2147483647 h 40"/>
                <a:gd name="T4" fmla="*/ 2147483647 w 72"/>
                <a:gd name="T5" fmla="*/ 2147483647 h 40"/>
                <a:gd name="T6" fmla="*/ 2147483647 w 72"/>
                <a:gd name="T7" fmla="*/ 2147483647 h 40"/>
                <a:gd name="T8" fmla="*/ 2147483647 w 72"/>
                <a:gd name="T9" fmla="*/ 0 h 40"/>
                <a:gd name="T10" fmla="*/ 0 w 72"/>
                <a:gd name="T11" fmla="*/ 2147483647 h 40"/>
                <a:gd name="T12" fmla="*/ 2147483647 w 72"/>
                <a:gd name="T13" fmla="*/ 2147483647 h 40"/>
                <a:gd name="T14" fmla="*/ 2147483647 w 72"/>
                <a:gd name="T15" fmla="*/ 2147483647 h 40"/>
                <a:gd name="T16" fmla="*/ 2147483647 w 72"/>
                <a:gd name="T17" fmla="*/ 2147483647 h 40"/>
                <a:gd name="T18" fmla="*/ 2147483647 w 72"/>
                <a:gd name="T19" fmla="*/ 2147483647 h 40"/>
                <a:gd name="T20" fmla="*/ 2147483647 w 72"/>
                <a:gd name="T21" fmla="*/ 2147483647 h 40"/>
                <a:gd name="T22" fmla="*/ 2147483647 w 72"/>
                <a:gd name="T23" fmla="*/ 2147483647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0">
                  <a:moveTo>
                    <a:pt x="72" y="24"/>
                  </a:moveTo>
                  <a:lnTo>
                    <a:pt x="56" y="16"/>
                  </a:lnTo>
                  <a:lnTo>
                    <a:pt x="48" y="8"/>
                  </a:lnTo>
                  <a:lnTo>
                    <a:pt x="32" y="8"/>
                  </a:lnTo>
                  <a:lnTo>
                    <a:pt x="32" y="0"/>
                  </a:lnTo>
                  <a:lnTo>
                    <a:pt x="0" y="16"/>
                  </a:lnTo>
                  <a:lnTo>
                    <a:pt x="8" y="24"/>
                  </a:lnTo>
                  <a:lnTo>
                    <a:pt x="24" y="40"/>
                  </a:lnTo>
                  <a:lnTo>
                    <a:pt x="32" y="40"/>
                  </a:lnTo>
                  <a:lnTo>
                    <a:pt x="40" y="32"/>
                  </a:lnTo>
                  <a:lnTo>
                    <a:pt x="56" y="40"/>
                  </a:lnTo>
                  <a:lnTo>
                    <a:pt x="72" y="24"/>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8" name="Freeform 13"/>
            <p:cNvSpPr>
              <a:spLocks/>
            </p:cNvSpPr>
            <p:nvPr/>
          </p:nvSpPr>
          <p:spPr bwMode="auto">
            <a:xfrm>
              <a:off x="6799175" y="4907627"/>
              <a:ext cx="200045" cy="175833"/>
            </a:xfrm>
            <a:custGeom>
              <a:avLst/>
              <a:gdLst>
                <a:gd name="T0" fmla="*/ 2147483647 w 187"/>
                <a:gd name="T1" fmla="*/ 2147483647 h 210"/>
                <a:gd name="T2" fmla="*/ 2147483647 w 187"/>
                <a:gd name="T3" fmla="*/ 2147483647 h 210"/>
                <a:gd name="T4" fmla="*/ 2147483647 w 187"/>
                <a:gd name="T5" fmla="*/ 2147483647 h 210"/>
                <a:gd name="T6" fmla="*/ 2147483647 w 187"/>
                <a:gd name="T7" fmla="*/ 2147483647 h 210"/>
                <a:gd name="T8" fmla="*/ 2147483647 w 187"/>
                <a:gd name="T9" fmla="*/ 2147483647 h 210"/>
                <a:gd name="T10" fmla="*/ 2147483647 w 187"/>
                <a:gd name="T11" fmla="*/ 2147483647 h 210"/>
                <a:gd name="T12" fmla="*/ 2147483647 w 187"/>
                <a:gd name="T13" fmla="*/ 2147483647 h 210"/>
                <a:gd name="T14" fmla="*/ 2147483647 w 187"/>
                <a:gd name="T15" fmla="*/ 2147483647 h 210"/>
                <a:gd name="T16" fmla="*/ 2147483647 w 187"/>
                <a:gd name="T17" fmla="*/ 2147483647 h 210"/>
                <a:gd name="T18" fmla="*/ 2147483647 w 187"/>
                <a:gd name="T19" fmla="*/ 2147483647 h 210"/>
                <a:gd name="T20" fmla="*/ 2147483647 w 187"/>
                <a:gd name="T21" fmla="*/ 2147483647 h 210"/>
                <a:gd name="T22" fmla="*/ 2147483647 w 187"/>
                <a:gd name="T23" fmla="*/ 2147483647 h 210"/>
                <a:gd name="T24" fmla="*/ 2147483647 w 187"/>
                <a:gd name="T25" fmla="*/ 2147483647 h 210"/>
                <a:gd name="T26" fmla="*/ 2147483647 w 187"/>
                <a:gd name="T27" fmla="*/ 2147483647 h 210"/>
                <a:gd name="T28" fmla="*/ 2147483647 w 187"/>
                <a:gd name="T29" fmla="*/ 2147483647 h 210"/>
                <a:gd name="T30" fmla="*/ 2147483647 w 187"/>
                <a:gd name="T31" fmla="*/ 2147483647 h 210"/>
                <a:gd name="T32" fmla="*/ 2147483647 w 187"/>
                <a:gd name="T33" fmla="*/ 2147483647 h 210"/>
                <a:gd name="T34" fmla="*/ 2147483647 w 187"/>
                <a:gd name="T35" fmla="*/ 2147483647 h 210"/>
                <a:gd name="T36" fmla="*/ 2147483647 w 187"/>
                <a:gd name="T37" fmla="*/ 2147483647 h 210"/>
                <a:gd name="T38" fmla="*/ 2147483647 w 187"/>
                <a:gd name="T39" fmla="*/ 2147483647 h 210"/>
                <a:gd name="T40" fmla="*/ 2147483647 w 187"/>
                <a:gd name="T41" fmla="*/ 2147483647 h 210"/>
                <a:gd name="T42" fmla="*/ 2147483647 w 187"/>
                <a:gd name="T43" fmla="*/ 2147483647 h 210"/>
                <a:gd name="T44" fmla="*/ 0 w 187"/>
                <a:gd name="T45" fmla="*/ 2147483647 h 210"/>
                <a:gd name="T46" fmla="*/ 2147483647 w 187"/>
                <a:gd name="T47" fmla="*/ 2147483647 h 210"/>
                <a:gd name="T48" fmla="*/ 2147483647 w 187"/>
                <a:gd name="T49" fmla="*/ 2147483647 h 210"/>
                <a:gd name="T50" fmla="*/ 2147483647 w 187"/>
                <a:gd name="T51" fmla="*/ 2147483647 h 210"/>
                <a:gd name="T52" fmla="*/ 2147483647 w 187"/>
                <a:gd name="T53" fmla="*/ 2147483647 h 210"/>
                <a:gd name="T54" fmla="*/ 2147483647 w 187"/>
                <a:gd name="T55" fmla="*/ 2147483647 h 210"/>
                <a:gd name="T56" fmla="*/ 2147483647 w 187"/>
                <a:gd name="T57" fmla="*/ 2147483647 h 210"/>
                <a:gd name="T58" fmla="*/ 2147483647 w 187"/>
                <a:gd name="T59" fmla="*/ 2147483647 h 210"/>
                <a:gd name="T60" fmla="*/ 2147483647 w 187"/>
                <a:gd name="T61" fmla="*/ 2147483647 h 210"/>
                <a:gd name="T62" fmla="*/ 2147483647 w 187"/>
                <a:gd name="T63" fmla="*/ 2147483647 h 210"/>
                <a:gd name="T64" fmla="*/ 2147483647 w 187"/>
                <a:gd name="T65" fmla="*/ 2147483647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7" h="210">
                  <a:moveTo>
                    <a:pt x="137" y="15"/>
                  </a:moveTo>
                  <a:lnTo>
                    <a:pt x="138" y="10"/>
                  </a:lnTo>
                  <a:lnTo>
                    <a:pt x="150" y="0"/>
                  </a:lnTo>
                  <a:lnTo>
                    <a:pt x="150" y="7"/>
                  </a:lnTo>
                  <a:lnTo>
                    <a:pt x="157" y="10"/>
                  </a:lnTo>
                  <a:lnTo>
                    <a:pt x="158" y="20"/>
                  </a:lnTo>
                  <a:lnTo>
                    <a:pt x="162" y="25"/>
                  </a:lnTo>
                  <a:lnTo>
                    <a:pt x="177" y="14"/>
                  </a:lnTo>
                  <a:lnTo>
                    <a:pt x="180" y="14"/>
                  </a:lnTo>
                  <a:lnTo>
                    <a:pt x="177" y="17"/>
                  </a:lnTo>
                  <a:lnTo>
                    <a:pt x="177" y="24"/>
                  </a:lnTo>
                  <a:lnTo>
                    <a:pt x="182" y="22"/>
                  </a:lnTo>
                  <a:lnTo>
                    <a:pt x="184" y="15"/>
                  </a:lnTo>
                  <a:lnTo>
                    <a:pt x="187" y="17"/>
                  </a:lnTo>
                  <a:lnTo>
                    <a:pt x="184" y="24"/>
                  </a:lnTo>
                  <a:lnTo>
                    <a:pt x="187" y="25"/>
                  </a:lnTo>
                  <a:lnTo>
                    <a:pt x="185" y="30"/>
                  </a:lnTo>
                  <a:lnTo>
                    <a:pt x="187" y="42"/>
                  </a:lnTo>
                  <a:lnTo>
                    <a:pt x="167" y="76"/>
                  </a:lnTo>
                  <a:lnTo>
                    <a:pt x="153" y="86"/>
                  </a:lnTo>
                  <a:lnTo>
                    <a:pt x="152" y="103"/>
                  </a:lnTo>
                  <a:lnTo>
                    <a:pt x="158" y="106"/>
                  </a:lnTo>
                  <a:lnTo>
                    <a:pt x="160" y="111"/>
                  </a:lnTo>
                  <a:lnTo>
                    <a:pt x="145" y="106"/>
                  </a:lnTo>
                  <a:lnTo>
                    <a:pt x="142" y="111"/>
                  </a:lnTo>
                  <a:lnTo>
                    <a:pt x="138" y="109"/>
                  </a:lnTo>
                  <a:lnTo>
                    <a:pt x="127" y="120"/>
                  </a:lnTo>
                  <a:lnTo>
                    <a:pt x="121" y="116"/>
                  </a:lnTo>
                  <a:lnTo>
                    <a:pt x="113" y="152"/>
                  </a:lnTo>
                  <a:lnTo>
                    <a:pt x="103" y="177"/>
                  </a:lnTo>
                  <a:lnTo>
                    <a:pt x="101" y="185"/>
                  </a:lnTo>
                  <a:lnTo>
                    <a:pt x="95" y="187"/>
                  </a:lnTo>
                  <a:lnTo>
                    <a:pt x="83" y="199"/>
                  </a:lnTo>
                  <a:lnTo>
                    <a:pt x="76" y="205"/>
                  </a:lnTo>
                  <a:lnTo>
                    <a:pt x="61" y="210"/>
                  </a:lnTo>
                  <a:lnTo>
                    <a:pt x="58" y="204"/>
                  </a:lnTo>
                  <a:lnTo>
                    <a:pt x="46" y="205"/>
                  </a:lnTo>
                  <a:lnTo>
                    <a:pt x="44" y="200"/>
                  </a:lnTo>
                  <a:lnTo>
                    <a:pt x="32" y="199"/>
                  </a:lnTo>
                  <a:lnTo>
                    <a:pt x="27" y="192"/>
                  </a:lnTo>
                  <a:lnTo>
                    <a:pt x="17" y="194"/>
                  </a:lnTo>
                  <a:lnTo>
                    <a:pt x="5" y="192"/>
                  </a:lnTo>
                  <a:lnTo>
                    <a:pt x="9" y="182"/>
                  </a:lnTo>
                  <a:lnTo>
                    <a:pt x="4" y="187"/>
                  </a:lnTo>
                  <a:lnTo>
                    <a:pt x="5" y="182"/>
                  </a:lnTo>
                  <a:lnTo>
                    <a:pt x="0" y="183"/>
                  </a:lnTo>
                  <a:lnTo>
                    <a:pt x="0" y="182"/>
                  </a:lnTo>
                  <a:lnTo>
                    <a:pt x="9" y="175"/>
                  </a:lnTo>
                  <a:lnTo>
                    <a:pt x="9" y="173"/>
                  </a:lnTo>
                  <a:lnTo>
                    <a:pt x="12" y="168"/>
                  </a:lnTo>
                  <a:lnTo>
                    <a:pt x="5" y="165"/>
                  </a:lnTo>
                  <a:lnTo>
                    <a:pt x="10" y="163"/>
                  </a:lnTo>
                  <a:lnTo>
                    <a:pt x="9" y="160"/>
                  </a:lnTo>
                  <a:lnTo>
                    <a:pt x="17" y="160"/>
                  </a:lnTo>
                  <a:lnTo>
                    <a:pt x="14" y="157"/>
                  </a:lnTo>
                  <a:lnTo>
                    <a:pt x="15" y="148"/>
                  </a:lnTo>
                  <a:lnTo>
                    <a:pt x="19" y="145"/>
                  </a:lnTo>
                  <a:lnTo>
                    <a:pt x="24" y="150"/>
                  </a:lnTo>
                  <a:lnTo>
                    <a:pt x="24" y="143"/>
                  </a:lnTo>
                  <a:lnTo>
                    <a:pt x="32" y="133"/>
                  </a:lnTo>
                  <a:lnTo>
                    <a:pt x="39" y="118"/>
                  </a:lnTo>
                  <a:lnTo>
                    <a:pt x="63" y="109"/>
                  </a:lnTo>
                  <a:lnTo>
                    <a:pt x="106" y="74"/>
                  </a:lnTo>
                  <a:lnTo>
                    <a:pt x="113" y="66"/>
                  </a:lnTo>
                  <a:lnTo>
                    <a:pt x="120" y="42"/>
                  </a:lnTo>
                  <a:lnTo>
                    <a:pt x="132" y="32"/>
                  </a:lnTo>
                  <a:lnTo>
                    <a:pt x="137" y="15"/>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49" name="Freeform 14"/>
            <p:cNvSpPr>
              <a:spLocks/>
            </p:cNvSpPr>
            <p:nvPr/>
          </p:nvSpPr>
          <p:spPr bwMode="auto">
            <a:xfrm>
              <a:off x="6971628" y="4746208"/>
              <a:ext cx="148310" cy="187362"/>
            </a:xfrm>
            <a:custGeom>
              <a:avLst/>
              <a:gdLst>
                <a:gd name="T0" fmla="*/ 2147483647 w 140"/>
                <a:gd name="T1" fmla="*/ 0 h 222"/>
                <a:gd name="T2" fmla="*/ 2147483647 w 140"/>
                <a:gd name="T3" fmla="*/ 2147483647 h 222"/>
                <a:gd name="T4" fmla="*/ 2147483647 w 140"/>
                <a:gd name="T5" fmla="*/ 2147483647 h 222"/>
                <a:gd name="T6" fmla="*/ 2147483647 w 140"/>
                <a:gd name="T7" fmla="*/ 2147483647 h 222"/>
                <a:gd name="T8" fmla="*/ 2147483647 w 140"/>
                <a:gd name="T9" fmla="*/ 2147483647 h 222"/>
                <a:gd name="T10" fmla="*/ 2147483647 w 140"/>
                <a:gd name="T11" fmla="*/ 2147483647 h 222"/>
                <a:gd name="T12" fmla="*/ 2147483647 w 140"/>
                <a:gd name="T13" fmla="*/ 2147483647 h 222"/>
                <a:gd name="T14" fmla="*/ 2147483647 w 140"/>
                <a:gd name="T15" fmla="*/ 2147483647 h 222"/>
                <a:gd name="T16" fmla="*/ 2147483647 w 140"/>
                <a:gd name="T17" fmla="*/ 2147483647 h 222"/>
                <a:gd name="T18" fmla="*/ 2147483647 w 140"/>
                <a:gd name="T19" fmla="*/ 2147483647 h 222"/>
                <a:gd name="T20" fmla="*/ 2147483647 w 140"/>
                <a:gd name="T21" fmla="*/ 2147483647 h 222"/>
                <a:gd name="T22" fmla="*/ 2147483647 w 140"/>
                <a:gd name="T23" fmla="*/ 2147483647 h 222"/>
                <a:gd name="T24" fmla="*/ 2147483647 w 140"/>
                <a:gd name="T25" fmla="*/ 2147483647 h 222"/>
                <a:gd name="T26" fmla="*/ 2147483647 w 140"/>
                <a:gd name="T27" fmla="*/ 2147483647 h 222"/>
                <a:gd name="T28" fmla="*/ 2147483647 w 140"/>
                <a:gd name="T29" fmla="*/ 2147483647 h 222"/>
                <a:gd name="T30" fmla="*/ 2147483647 w 140"/>
                <a:gd name="T31" fmla="*/ 2147483647 h 222"/>
                <a:gd name="T32" fmla="*/ 2147483647 w 140"/>
                <a:gd name="T33" fmla="*/ 2147483647 h 222"/>
                <a:gd name="T34" fmla="*/ 2147483647 w 140"/>
                <a:gd name="T35" fmla="*/ 2147483647 h 222"/>
                <a:gd name="T36" fmla="*/ 2147483647 w 140"/>
                <a:gd name="T37" fmla="*/ 2147483647 h 222"/>
                <a:gd name="T38" fmla="*/ 2147483647 w 140"/>
                <a:gd name="T39" fmla="*/ 2147483647 h 222"/>
                <a:gd name="T40" fmla="*/ 2147483647 w 140"/>
                <a:gd name="T41" fmla="*/ 2147483647 h 222"/>
                <a:gd name="T42" fmla="*/ 2147483647 w 140"/>
                <a:gd name="T43" fmla="*/ 2147483647 h 222"/>
                <a:gd name="T44" fmla="*/ 2147483647 w 140"/>
                <a:gd name="T45" fmla="*/ 2147483647 h 222"/>
                <a:gd name="T46" fmla="*/ 2147483647 w 140"/>
                <a:gd name="T47" fmla="*/ 2147483647 h 222"/>
                <a:gd name="T48" fmla="*/ 2147483647 w 140"/>
                <a:gd name="T49" fmla="*/ 2147483647 h 222"/>
                <a:gd name="T50" fmla="*/ 2147483647 w 140"/>
                <a:gd name="T51" fmla="*/ 2147483647 h 222"/>
                <a:gd name="T52" fmla="*/ 2147483647 w 140"/>
                <a:gd name="T53" fmla="*/ 2147483647 h 222"/>
                <a:gd name="T54" fmla="*/ 2147483647 w 140"/>
                <a:gd name="T55" fmla="*/ 2147483647 h 222"/>
                <a:gd name="T56" fmla="*/ 2147483647 w 140"/>
                <a:gd name="T57" fmla="*/ 2147483647 h 222"/>
                <a:gd name="T58" fmla="*/ 2147483647 w 140"/>
                <a:gd name="T59" fmla="*/ 2147483647 h 222"/>
                <a:gd name="T60" fmla="*/ 2147483647 w 140"/>
                <a:gd name="T61" fmla="*/ 2147483647 h 222"/>
                <a:gd name="T62" fmla="*/ 2147483647 w 140"/>
                <a:gd name="T63" fmla="*/ 2147483647 h 222"/>
                <a:gd name="T64" fmla="*/ 2147483647 w 140"/>
                <a:gd name="T65" fmla="*/ 2147483647 h 222"/>
                <a:gd name="T66" fmla="*/ 2147483647 w 140"/>
                <a:gd name="T67" fmla="*/ 2147483647 h 222"/>
                <a:gd name="T68" fmla="*/ 2147483647 w 140"/>
                <a:gd name="T69" fmla="*/ 2147483647 h 222"/>
                <a:gd name="T70" fmla="*/ 2147483647 w 140"/>
                <a:gd name="T71" fmla="*/ 2147483647 h 222"/>
                <a:gd name="T72" fmla="*/ 0 w 140"/>
                <a:gd name="T73" fmla="*/ 2147483647 h 2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0" h="222">
                  <a:moveTo>
                    <a:pt x="5" y="0"/>
                  </a:moveTo>
                  <a:lnTo>
                    <a:pt x="7" y="0"/>
                  </a:lnTo>
                  <a:lnTo>
                    <a:pt x="12" y="15"/>
                  </a:lnTo>
                  <a:lnTo>
                    <a:pt x="15" y="14"/>
                  </a:lnTo>
                  <a:lnTo>
                    <a:pt x="15" y="15"/>
                  </a:lnTo>
                  <a:lnTo>
                    <a:pt x="29" y="19"/>
                  </a:lnTo>
                  <a:lnTo>
                    <a:pt x="34" y="22"/>
                  </a:lnTo>
                  <a:lnTo>
                    <a:pt x="30" y="24"/>
                  </a:lnTo>
                  <a:lnTo>
                    <a:pt x="39" y="27"/>
                  </a:lnTo>
                  <a:lnTo>
                    <a:pt x="46" y="44"/>
                  </a:lnTo>
                  <a:lnTo>
                    <a:pt x="39" y="41"/>
                  </a:lnTo>
                  <a:lnTo>
                    <a:pt x="39" y="44"/>
                  </a:lnTo>
                  <a:lnTo>
                    <a:pt x="52" y="63"/>
                  </a:lnTo>
                  <a:lnTo>
                    <a:pt x="49" y="76"/>
                  </a:lnTo>
                  <a:lnTo>
                    <a:pt x="61" y="78"/>
                  </a:lnTo>
                  <a:lnTo>
                    <a:pt x="62" y="84"/>
                  </a:lnTo>
                  <a:lnTo>
                    <a:pt x="66" y="86"/>
                  </a:lnTo>
                  <a:lnTo>
                    <a:pt x="67" y="71"/>
                  </a:lnTo>
                  <a:lnTo>
                    <a:pt x="64" y="64"/>
                  </a:lnTo>
                  <a:lnTo>
                    <a:pt x="66" y="64"/>
                  </a:lnTo>
                  <a:lnTo>
                    <a:pt x="74" y="69"/>
                  </a:lnTo>
                  <a:lnTo>
                    <a:pt x="79" y="96"/>
                  </a:lnTo>
                  <a:lnTo>
                    <a:pt x="106" y="110"/>
                  </a:lnTo>
                  <a:lnTo>
                    <a:pt x="111" y="110"/>
                  </a:lnTo>
                  <a:lnTo>
                    <a:pt x="130" y="95"/>
                  </a:lnTo>
                  <a:lnTo>
                    <a:pt x="140" y="100"/>
                  </a:lnTo>
                  <a:lnTo>
                    <a:pt x="135" y="126"/>
                  </a:lnTo>
                  <a:lnTo>
                    <a:pt x="128" y="132"/>
                  </a:lnTo>
                  <a:lnTo>
                    <a:pt x="128" y="145"/>
                  </a:lnTo>
                  <a:lnTo>
                    <a:pt x="125" y="148"/>
                  </a:lnTo>
                  <a:lnTo>
                    <a:pt x="123" y="143"/>
                  </a:lnTo>
                  <a:lnTo>
                    <a:pt x="118" y="142"/>
                  </a:lnTo>
                  <a:lnTo>
                    <a:pt x="108" y="147"/>
                  </a:lnTo>
                  <a:lnTo>
                    <a:pt x="99" y="157"/>
                  </a:lnTo>
                  <a:lnTo>
                    <a:pt x="104" y="163"/>
                  </a:lnTo>
                  <a:lnTo>
                    <a:pt x="104" y="167"/>
                  </a:lnTo>
                  <a:lnTo>
                    <a:pt x="96" y="187"/>
                  </a:lnTo>
                  <a:lnTo>
                    <a:pt x="76" y="217"/>
                  </a:lnTo>
                  <a:lnTo>
                    <a:pt x="67" y="222"/>
                  </a:lnTo>
                  <a:lnTo>
                    <a:pt x="64" y="222"/>
                  </a:lnTo>
                  <a:lnTo>
                    <a:pt x="59" y="217"/>
                  </a:lnTo>
                  <a:lnTo>
                    <a:pt x="51" y="217"/>
                  </a:lnTo>
                  <a:lnTo>
                    <a:pt x="49" y="214"/>
                  </a:lnTo>
                  <a:lnTo>
                    <a:pt x="49" y="211"/>
                  </a:lnTo>
                  <a:lnTo>
                    <a:pt x="59" y="194"/>
                  </a:lnTo>
                  <a:lnTo>
                    <a:pt x="62" y="184"/>
                  </a:lnTo>
                  <a:lnTo>
                    <a:pt x="61" y="177"/>
                  </a:lnTo>
                  <a:lnTo>
                    <a:pt x="54" y="170"/>
                  </a:lnTo>
                  <a:lnTo>
                    <a:pt x="44" y="165"/>
                  </a:lnTo>
                  <a:lnTo>
                    <a:pt x="27" y="152"/>
                  </a:lnTo>
                  <a:lnTo>
                    <a:pt x="27" y="147"/>
                  </a:lnTo>
                  <a:lnTo>
                    <a:pt x="30" y="142"/>
                  </a:lnTo>
                  <a:lnTo>
                    <a:pt x="46" y="135"/>
                  </a:lnTo>
                  <a:lnTo>
                    <a:pt x="49" y="113"/>
                  </a:lnTo>
                  <a:lnTo>
                    <a:pt x="52" y="113"/>
                  </a:lnTo>
                  <a:lnTo>
                    <a:pt x="52" y="89"/>
                  </a:lnTo>
                  <a:lnTo>
                    <a:pt x="46" y="83"/>
                  </a:lnTo>
                  <a:lnTo>
                    <a:pt x="49" y="78"/>
                  </a:lnTo>
                  <a:lnTo>
                    <a:pt x="44" y="78"/>
                  </a:lnTo>
                  <a:lnTo>
                    <a:pt x="39" y="69"/>
                  </a:lnTo>
                  <a:lnTo>
                    <a:pt x="37" y="63"/>
                  </a:lnTo>
                  <a:lnTo>
                    <a:pt x="39" y="68"/>
                  </a:lnTo>
                  <a:lnTo>
                    <a:pt x="42" y="61"/>
                  </a:lnTo>
                  <a:lnTo>
                    <a:pt x="39" y="59"/>
                  </a:lnTo>
                  <a:lnTo>
                    <a:pt x="39" y="52"/>
                  </a:lnTo>
                  <a:lnTo>
                    <a:pt x="34" y="52"/>
                  </a:lnTo>
                  <a:lnTo>
                    <a:pt x="34" y="59"/>
                  </a:lnTo>
                  <a:lnTo>
                    <a:pt x="20" y="39"/>
                  </a:lnTo>
                  <a:lnTo>
                    <a:pt x="17" y="34"/>
                  </a:lnTo>
                  <a:lnTo>
                    <a:pt x="20" y="27"/>
                  </a:lnTo>
                  <a:lnTo>
                    <a:pt x="15" y="32"/>
                  </a:lnTo>
                  <a:lnTo>
                    <a:pt x="12" y="27"/>
                  </a:lnTo>
                  <a:lnTo>
                    <a:pt x="10" y="15"/>
                  </a:lnTo>
                  <a:lnTo>
                    <a:pt x="0" y="2"/>
                  </a:lnTo>
                  <a:lnTo>
                    <a:pt x="5" y="0"/>
                  </a:lnTo>
                  <a:close/>
                </a:path>
              </a:pathLst>
            </a:custGeom>
            <a:solidFill>
              <a:srgbClr val="878787"/>
            </a:solidFill>
            <a:ln w="6350" cmpd="sng">
              <a:solidFill>
                <a:srgbClr val="FFFFFF"/>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kern="0" dirty="0" smtClean="0">
                <a:solidFill>
                  <a:sysClr val="windowText" lastClr="000000"/>
                </a:solidFill>
                <a:latin typeface="Gill Sans MT"/>
                <a:cs typeface="Arial" charset="0"/>
              </a:endParaRPr>
            </a:p>
          </p:txBody>
        </p:sp>
        <p:sp>
          <p:nvSpPr>
            <p:cNvPr id="350" name="Freeform 15"/>
            <p:cNvSpPr>
              <a:spLocks/>
            </p:cNvSpPr>
            <p:nvPr/>
          </p:nvSpPr>
          <p:spPr bwMode="auto">
            <a:xfrm>
              <a:off x="6823319" y="5083460"/>
              <a:ext cx="17245" cy="14413"/>
            </a:xfrm>
            <a:custGeom>
              <a:avLst/>
              <a:gdLst>
                <a:gd name="T0" fmla="*/ 2147483647 w 14"/>
                <a:gd name="T1" fmla="*/ 0 h 17"/>
                <a:gd name="T2" fmla="*/ 2147483647 w 14"/>
                <a:gd name="T3" fmla="*/ 2147483647 h 17"/>
                <a:gd name="T4" fmla="*/ 2147483647 w 14"/>
                <a:gd name="T5" fmla="*/ 2147483647 h 17"/>
                <a:gd name="T6" fmla="*/ 2147483647 w 14"/>
                <a:gd name="T7" fmla="*/ 2147483647 h 17"/>
                <a:gd name="T8" fmla="*/ 0 w 14"/>
                <a:gd name="T9" fmla="*/ 2147483647 h 17"/>
                <a:gd name="T10" fmla="*/ 2147483647 w 14"/>
                <a:gd name="T11" fmla="*/ 0 h 17"/>
                <a:gd name="T12" fmla="*/ 2147483647 w 14"/>
                <a:gd name="T13" fmla="*/ 0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7">
                  <a:moveTo>
                    <a:pt x="9" y="0"/>
                  </a:moveTo>
                  <a:lnTo>
                    <a:pt x="12" y="5"/>
                  </a:lnTo>
                  <a:lnTo>
                    <a:pt x="9" y="7"/>
                  </a:lnTo>
                  <a:lnTo>
                    <a:pt x="14" y="10"/>
                  </a:lnTo>
                  <a:lnTo>
                    <a:pt x="0" y="17"/>
                  </a:lnTo>
                  <a:lnTo>
                    <a:pt x="5" y="0"/>
                  </a:lnTo>
                  <a:lnTo>
                    <a:pt x="9" y="0"/>
                  </a:lnTo>
                </a:path>
              </a:pathLst>
            </a:custGeom>
            <a:solidFill>
              <a:srgbClr val="C0C0C0"/>
            </a:solidFill>
            <a:ln w="3175" cmpd="sng">
              <a:solidFill>
                <a:srgbClr val="FFFFFF"/>
              </a:solidFill>
              <a:prstDash val="solid"/>
              <a:round/>
              <a:headEnd/>
              <a:tailEnd/>
            </a:ln>
          </p:spPr>
          <p:txBody>
            <a:bodyPr/>
            <a:lstStyle/>
            <a:p>
              <a:pPr>
                <a:defRPr/>
              </a:pPr>
              <a:endParaRPr lang="en-GB" kern="0" dirty="0" smtClean="0">
                <a:solidFill>
                  <a:sysClr val="windowText" lastClr="000000"/>
                </a:solidFill>
                <a:latin typeface="Gill Sans MT"/>
                <a:cs typeface="Arial" charset="0"/>
              </a:endParaRPr>
            </a:p>
          </p:txBody>
        </p:sp>
        <p:sp>
          <p:nvSpPr>
            <p:cNvPr id="351" name="Freeform 209"/>
            <p:cNvSpPr>
              <a:spLocks/>
            </p:cNvSpPr>
            <p:nvPr/>
          </p:nvSpPr>
          <p:spPr bwMode="auto">
            <a:xfrm>
              <a:off x="6578436" y="4884567"/>
              <a:ext cx="13796" cy="14413"/>
            </a:xfrm>
            <a:custGeom>
              <a:avLst/>
              <a:gdLst>
                <a:gd name="T0" fmla="*/ 2147483647 w 8"/>
                <a:gd name="T1" fmla="*/ 2147483647 h 17"/>
                <a:gd name="T2" fmla="*/ 2147483647 w 8"/>
                <a:gd name="T3" fmla="*/ 0 h 17"/>
                <a:gd name="T4" fmla="*/ 2147483647 w 8"/>
                <a:gd name="T5" fmla="*/ 2147483647 h 17"/>
                <a:gd name="T6" fmla="*/ 2147483647 w 8"/>
                <a:gd name="T7" fmla="*/ 2147483647 h 17"/>
                <a:gd name="T8" fmla="*/ 2147483647 w 8"/>
                <a:gd name="T9" fmla="*/ 2147483647 h 17"/>
                <a:gd name="T10" fmla="*/ 0 w 8"/>
                <a:gd name="T11" fmla="*/ 2147483647 h 17"/>
                <a:gd name="T12" fmla="*/ 2147483647 w 8"/>
                <a:gd name="T13" fmla="*/ 2147483647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7">
                  <a:moveTo>
                    <a:pt x="1" y="2"/>
                  </a:moveTo>
                  <a:lnTo>
                    <a:pt x="3" y="0"/>
                  </a:lnTo>
                  <a:lnTo>
                    <a:pt x="8" y="7"/>
                  </a:lnTo>
                  <a:lnTo>
                    <a:pt x="8" y="13"/>
                  </a:lnTo>
                  <a:lnTo>
                    <a:pt x="5" y="17"/>
                  </a:lnTo>
                  <a:lnTo>
                    <a:pt x="0" y="3"/>
                  </a:lnTo>
                  <a:lnTo>
                    <a:pt x="1" y="2"/>
                  </a:lnTo>
                  <a:close/>
                </a:path>
              </a:pathLst>
            </a:custGeom>
            <a:solidFill>
              <a:srgbClr val="C0C0C0"/>
            </a:solidFill>
            <a:ln w="3175" cmpd="sng">
              <a:solidFill>
                <a:srgbClr val="FFFFFF"/>
              </a:solidFill>
              <a:round/>
              <a:headEnd/>
              <a:tailEnd/>
            </a:ln>
          </p:spPr>
          <p:txBody>
            <a:bodyPr/>
            <a:lstStyle/>
            <a:p>
              <a:pPr>
                <a:defRPr/>
              </a:pPr>
              <a:endParaRPr lang="en-GB" kern="0" dirty="0" smtClean="0">
                <a:solidFill>
                  <a:sysClr val="windowText" lastClr="000000"/>
                </a:solidFill>
                <a:latin typeface="Gill Sans MT"/>
                <a:cs typeface="Arial" charset="0"/>
              </a:endParaRPr>
            </a:p>
          </p:txBody>
        </p:sp>
        <p:sp>
          <p:nvSpPr>
            <p:cNvPr id="352" name="Freeform 210"/>
            <p:cNvSpPr>
              <a:spLocks/>
            </p:cNvSpPr>
            <p:nvPr/>
          </p:nvSpPr>
          <p:spPr bwMode="auto">
            <a:xfrm>
              <a:off x="6588783" y="4898981"/>
              <a:ext cx="10347" cy="5765"/>
            </a:xfrm>
            <a:custGeom>
              <a:avLst/>
              <a:gdLst>
                <a:gd name="T0" fmla="*/ 0 w 11"/>
                <a:gd name="T1" fmla="*/ 2147483647 h 5"/>
                <a:gd name="T2" fmla="*/ 2147483647 w 11"/>
                <a:gd name="T3" fmla="*/ 0 h 5"/>
                <a:gd name="T4" fmla="*/ 2147483647 w 11"/>
                <a:gd name="T5" fmla="*/ 2147483647 h 5"/>
                <a:gd name="T6" fmla="*/ 0 w 11"/>
                <a:gd name="T7" fmla="*/ 2147483647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5">
                  <a:moveTo>
                    <a:pt x="0" y="3"/>
                  </a:moveTo>
                  <a:lnTo>
                    <a:pt x="6" y="0"/>
                  </a:lnTo>
                  <a:lnTo>
                    <a:pt x="11" y="5"/>
                  </a:lnTo>
                  <a:lnTo>
                    <a:pt x="0" y="3"/>
                  </a:lnTo>
                  <a:close/>
                </a:path>
              </a:pathLst>
            </a:custGeom>
            <a:solidFill>
              <a:srgbClr val="C0C0C0"/>
            </a:solidFill>
            <a:ln w="3175" cmpd="sng">
              <a:solidFill>
                <a:srgbClr val="FFFFFF"/>
              </a:solidFill>
              <a:round/>
              <a:headEnd/>
              <a:tailEnd/>
            </a:ln>
          </p:spPr>
          <p:txBody>
            <a:bodyPr/>
            <a:lstStyle/>
            <a:p>
              <a:pPr>
                <a:defRPr/>
              </a:pPr>
              <a:endParaRPr lang="en-GB" kern="0" dirty="0" smtClean="0">
                <a:solidFill>
                  <a:sysClr val="windowText" lastClr="000000"/>
                </a:solidFill>
                <a:latin typeface="Gill Sans MT"/>
                <a:cs typeface="Arial" charset="0"/>
              </a:endParaRPr>
            </a:p>
          </p:txBody>
        </p:sp>
      </p:grpSp>
      <p:sp>
        <p:nvSpPr>
          <p:cNvPr id="373" name="Rectangle 5"/>
          <p:cNvSpPr>
            <a:spLocks noChangeArrowheads="1"/>
          </p:cNvSpPr>
          <p:nvPr/>
        </p:nvSpPr>
        <p:spPr bwMode="auto">
          <a:xfrm>
            <a:off x="5991378" y="4481781"/>
            <a:ext cx="2593446" cy="1638300"/>
          </a:xfrm>
          <a:prstGeom prst="rect">
            <a:avLst/>
          </a:prstGeom>
          <a:solidFill>
            <a:srgbClr val="323232">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lstStyle/>
          <a:p>
            <a:pPr>
              <a:spcAft>
                <a:spcPct val="5000"/>
              </a:spcAft>
            </a:pPr>
            <a:r>
              <a:rPr lang="en-GB" sz="4000" dirty="0" smtClean="0">
                <a:solidFill>
                  <a:srgbClr val="FFFFFF"/>
                </a:solidFill>
                <a:latin typeface="Verdana" pitchFamily="34" charset="0"/>
                <a:ea typeface="Verdana" pitchFamily="34" charset="0"/>
                <a:cs typeface="Verdana" pitchFamily="34" charset="0"/>
              </a:rPr>
              <a:t>16,000</a:t>
            </a:r>
          </a:p>
          <a:p>
            <a:r>
              <a:rPr lang="en-GB" sz="1200" dirty="0" smtClean="0">
                <a:solidFill>
                  <a:srgbClr val="FFFFFF"/>
                </a:solidFill>
                <a:latin typeface="Verdana" pitchFamily="34" charset="0"/>
                <a:ea typeface="Verdana" pitchFamily="34" charset="0"/>
                <a:cs typeface="Verdana" pitchFamily="34" charset="0"/>
              </a:rPr>
              <a:t>employees</a:t>
            </a:r>
            <a:endParaRPr lang="en-GB" sz="1200" dirty="0">
              <a:solidFill>
                <a:srgbClr val="FFFFFF"/>
              </a:solidFill>
              <a:latin typeface="Verdana" pitchFamily="34" charset="0"/>
              <a:ea typeface="Verdana" pitchFamily="34" charset="0"/>
              <a:cs typeface="Verdana" pitchFamily="34" charset="0"/>
            </a:endParaRPr>
          </a:p>
        </p:txBody>
      </p:sp>
      <p:sp>
        <p:nvSpPr>
          <p:cNvPr id="374" name="Rectangle 6"/>
          <p:cNvSpPr>
            <a:spLocks noChangeArrowheads="1"/>
          </p:cNvSpPr>
          <p:nvPr/>
        </p:nvSpPr>
        <p:spPr bwMode="auto">
          <a:xfrm>
            <a:off x="559176" y="4481781"/>
            <a:ext cx="2593446" cy="1638300"/>
          </a:xfrm>
          <a:prstGeom prst="rect">
            <a:avLst/>
          </a:prstGeom>
          <a:solidFill>
            <a:srgbClr val="323232">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lstStyle/>
          <a:p>
            <a:pPr>
              <a:spcAft>
                <a:spcPct val="5000"/>
              </a:spcAft>
            </a:pPr>
            <a:r>
              <a:rPr lang="en-GB" sz="4000" dirty="0" smtClean="0">
                <a:solidFill>
                  <a:srgbClr val="FFFFFF"/>
                </a:solidFill>
                <a:latin typeface="Verdana" pitchFamily="34" charset="0"/>
                <a:ea typeface="Verdana" pitchFamily="34" charset="0"/>
                <a:cs typeface="Verdana" pitchFamily="34" charset="0"/>
              </a:rPr>
              <a:t>2,500</a:t>
            </a:r>
          </a:p>
          <a:p>
            <a:r>
              <a:rPr lang="en-GB" sz="1200" dirty="0" smtClean="0">
                <a:solidFill>
                  <a:srgbClr val="FFFFFF"/>
                </a:solidFill>
                <a:latin typeface="Verdana" pitchFamily="34" charset="0"/>
                <a:ea typeface="Verdana" pitchFamily="34" charset="0"/>
                <a:cs typeface="Verdana" pitchFamily="34" charset="0"/>
              </a:rPr>
              <a:t>Mill. EURO (2012)</a:t>
            </a:r>
            <a:endParaRPr lang="en-GB" sz="1200" dirty="0">
              <a:solidFill>
                <a:srgbClr val="FFFFFF"/>
              </a:solidFill>
              <a:latin typeface="Verdana" pitchFamily="34" charset="0"/>
              <a:ea typeface="Verdana" pitchFamily="34" charset="0"/>
              <a:cs typeface="Verdana" pitchFamily="34" charset="0"/>
            </a:endParaRPr>
          </a:p>
        </p:txBody>
      </p:sp>
      <p:sp>
        <p:nvSpPr>
          <p:cNvPr id="375" name="Rectangle 7"/>
          <p:cNvSpPr>
            <a:spLocks noChangeArrowheads="1"/>
          </p:cNvSpPr>
          <p:nvPr/>
        </p:nvSpPr>
        <p:spPr bwMode="auto">
          <a:xfrm>
            <a:off x="3267340" y="4481781"/>
            <a:ext cx="2593446" cy="1638300"/>
          </a:xfrm>
          <a:prstGeom prst="rect">
            <a:avLst/>
          </a:prstGeom>
          <a:solidFill>
            <a:srgbClr val="323232">
              <a:alpha val="50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a:lstStyle/>
          <a:p>
            <a:pPr>
              <a:spcAft>
                <a:spcPct val="5000"/>
              </a:spcAft>
            </a:pPr>
            <a:r>
              <a:rPr lang="en-GB" sz="4000" dirty="0" smtClean="0">
                <a:solidFill>
                  <a:srgbClr val="FFFFFF"/>
                </a:solidFill>
                <a:latin typeface="Verdana" pitchFamily="34" charset="0"/>
                <a:ea typeface="Verdana" pitchFamily="34" charset="0"/>
                <a:cs typeface="Verdana" pitchFamily="34" charset="0"/>
              </a:rPr>
              <a:t>100</a:t>
            </a:r>
          </a:p>
          <a:p>
            <a:r>
              <a:rPr lang="en-GB" sz="1200" dirty="0" smtClean="0">
                <a:solidFill>
                  <a:srgbClr val="FFFFFF"/>
                </a:solidFill>
                <a:latin typeface="Verdana" pitchFamily="34" charset="0"/>
                <a:ea typeface="Verdana" pitchFamily="34" charset="0"/>
                <a:cs typeface="Verdana" pitchFamily="34" charset="0"/>
              </a:rPr>
              <a:t>countries</a:t>
            </a:r>
            <a:endParaRPr lang="en-GB" sz="1200" dirty="0">
              <a:solidFill>
                <a:srgbClr val="FFFFFF"/>
              </a:solidFill>
              <a:latin typeface="Verdana" pitchFamily="34" charset="0"/>
              <a:ea typeface="Verdana" pitchFamily="34" charset="0"/>
              <a:cs typeface="Verdana" pitchFamily="34" charset="0"/>
            </a:endParaRPr>
          </a:p>
        </p:txBody>
      </p:sp>
      <p:sp>
        <p:nvSpPr>
          <p:cNvPr id="376" name="Text Box 1295"/>
          <p:cNvSpPr txBox="1">
            <a:spLocks noChangeArrowheads="1"/>
          </p:cNvSpPr>
          <p:nvPr>
            <p:custDataLst>
              <p:tags r:id="rId2"/>
            </p:custDataLst>
          </p:nvPr>
        </p:nvSpPr>
        <p:spPr bwMode="auto">
          <a:xfrm>
            <a:off x="1968897" y="3006477"/>
            <a:ext cx="12350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GB" sz="1400" b="1" dirty="0" smtClean="0">
                <a:solidFill>
                  <a:srgbClr val="0434B1"/>
                </a:solidFill>
                <a:latin typeface="Arial"/>
                <a:ea typeface="MS PGothic" pitchFamily="34" charset="-128"/>
              </a:rPr>
              <a:t>Americas</a:t>
            </a:r>
          </a:p>
          <a:p>
            <a:pPr algn="ctr" eaLnBrk="1" hangingPunct="1"/>
            <a:r>
              <a:rPr lang="en-GB" sz="1400" b="1" dirty="0" smtClean="0">
                <a:solidFill>
                  <a:srgbClr val="0434B1"/>
                </a:solidFill>
                <a:latin typeface="Arial"/>
                <a:ea typeface="MS PGothic" pitchFamily="34" charset="-128"/>
              </a:rPr>
              <a:t>2500 staff</a:t>
            </a:r>
            <a:endParaRPr lang="en-GB" sz="1400" b="1" dirty="0">
              <a:solidFill>
                <a:srgbClr val="0434B1"/>
              </a:solidFill>
              <a:latin typeface="Arial"/>
              <a:ea typeface="MS PGothic" pitchFamily="34" charset="-128"/>
            </a:endParaRPr>
          </a:p>
        </p:txBody>
      </p:sp>
      <p:sp>
        <p:nvSpPr>
          <p:cNvPr id="377" name="Text Box 1295"/>
          <p:cNvSpPr txBox="1">
            <a:spLocks noChangeArrowheads="1"/>
          </p:cNvSpPr>
          <p:nvPr>
            <p:custDataLst>
              <p:tags r:id="rId3"/>
            </p:custDataLst>
          </p:nvPr>
        </p:nvSpPr>
        <p:spPr bwMode="auto">
          <a:xfrm>
            <a:off x="6948264" y="3052402"/>
            <a:ext cx="213620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GB" sz="1400" b="1" dirty="0" smtClean="0">
                <a:solidFill>
                  <a:srgbClr val="0434B1"/>
                </a:solidFill>
                <a:latin typeface="Arial"/>
                <a:ea typeface="MS PGothic" pitchFamily="34" charset="-128"/>
              </a:rPr>
              <a:t>Asia / Oceania</a:t>
            </a:r>
          </a:p>
          <a:p>
            <a:pPr algn="ctr" eaLnBrk="1" hangingPunct="1"/>
            <a:r>
              <a:rPr lang="en-GB" sz="1400" b="1" dirty="0" smtClean="0">
                <a:solidFill>
                  <a:srgbClr val="0434B1"/>
                </a:solidFill>
                <a:latin typeface="Arial"/>
                <a:ea typeface="MS PGothic" pitchFamily="34" charset="-128"/>
              </a:rPr>
              <a:t>3500 staff</a:t>
            </a:r>
            <a:endParaRPr lang="en-GB" sz="1400" b="1" dirty="0">
              <a:solidFill>
                <a:srgbClr val="0434B1"/>
              </a:solidFill>
              <a:latin typeface="Arial"/>
              <a:ea typeface="MS PGothic" pitchFamily="34" charset="-128"/>
            </a:endParaRPr>
          </a:p>
        </p:txBody>
      </p:sp>
      <p:sp>
        <p:nvSpPr>
          <p:cNvPr id="378" name="Text Box 1295"/>
          <p:cNvSpPr txBox="1">
            <a:spLocks noChangeArrowheads="1"/>
          </p:cNvSpPr>
          <p:nvPr>
            <p:custDataLst>
              <p:tags r:id="rId4"/>
            </p:custDataLst>
          </p:nvPr>
        </p:nvSpPr>
        <p:spPr bwMode="auto">
          <a:xfrm>
            <a:off x="2225360" y="1916832"/>
            <a:ext cx="292270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n-GB" sz="1400" b="1" dirty="0" smtClean="0">
                <a:solidFill>
                  <a:srgbClr val="0434B1"/>
                </a:solidFill>
                <a:latin typeface="Arial"/>
                <a:ea typeface="MS PGothic" pitchFamily="34" charset="-128"/>
              </a:rPr>
              <a:t>Europe / Africa / </a:t>
            </a:r>
            <a:br>
              <a:rPr lang="en-GB" sz="1400" b="1" dirty="0" smtClean="0">
                <a:solidFill>
                  <a:srgbClr val="0434B1"/>
                </a:solidFill>
                <a:latin typeface="Arial"/>
                <a:ea typeface="MS PGothic" pitchFamily="34" charset="-128"/>
              </a:rPr>
            </a:br>
            <a:r>
              <a:rPr lang="en-GB" sz="1400" b="1" dirty="0" smtClean="0">
                <a:solidFill>
                  <a:srgbClr val="0434B1"/>
                </a:solidFill>
                <a:latin typeface="Arial"/>
                <a:ea typeface="MS PGothic" pitchFamily="34" charset="-128"/>
              </a:rPr>
              <a:t>Middle East</a:t>
            </a:r>
          </a:p>
          <a:p>
            <a:pPr algn="ctr" eaLnBrk="1" hangingPunct="1"/>
            <a:r>
              <a:rPr lang="en-GB" sz="1400" b="1" dirty="0" smtClean="0">
                <a:solidFill>
                  <a:srgbClr val="0434B1"/>
                </a:solidFill>
                <a:latin typeface="Arial"/>
                <a:ea typeface="MS PGothic" pitchFamily="34" charset="-128"/>
              </a:rPr>
              <a:t>10,000 staff</a:t>
            </a:r>
            <a:endParaRPr lang="en-GB" sz="1400" b="1" dirty="0">
              <a:solidFill>
                <a:srgbClr val="0434B1"/>
              </a:solidFill>
              <a:latin typeface="Arial"/>
              <a:ea typeface="MS PGothic" pitchFamily="34" charset="-128"/>
            </a:endParaRPr>
          </a:p>
        </p:txBody>
      </p:sp>
      <p:graphicFrame>
        <p:nvGraphicFramePr>
          <p:cNvPr id="379" name="Object 28"/>
          <p:cNvGraphicFramePr>
            <a:graphicFrameLocks/>
          </p:cNvGraphicFramePr>
          <p:nvPr>
            <p:custDataLst>
              <p:tags r:id="rId5"/>
            </p:custDataLst>
            <p:extLst>
              <p:ext uri="{D42A27DB-BD31-4B8C-83A1-F6EECF244321}">
                <p14:modId xmlns:p14="http://schemas.microsoft.com/office/powerpoint/2010/main" val="1764764454"/>
              </p:ext>
            </p:extLst>
          </p:nvPr>
        </p:nvGraphicFramePr>
        <p:xfrm>
          <a:off x="2038747" y="3378696"/>
          <a:ext cx="1381125" cy="914400"/>
        </p:xfrm>
        <a:graphic>
          <a:graphicData uri="http://schemas.openxmlformats.org/presentationml/2006/ole">
            <mc:AlternateContent xmlns:mc="http://schemas.openxmlformats.org/markup-compatibility/2006">
              <mc:Choice xmlns:v="urn:schemas-microsoft-com:vml" Requires="v">
                <p:oleObj spid="_x0000_s2425" name="Chart" r:id="rId15" imgW="1419120" imgH="914400" progId="MSGraph.Chart.8">
                  <p:embed followColorScheme="full"/>
                </p:oleObj>
              </mc:Choice>
              <mc:Fallback>
                <p:oleObj name="Chart" r:id="rId15" imgW="1419120" imgH="914400" progId="MSGraph.Chart.8">
                  <p:embed followColorScheme="full"/>
                  <p:pic>
                    <p:nvPicPr>
                      <p:cNvPr id="0" name=""/>
                      <p:cNvPicPr>
                        <a:picLocks noChangeArrowheads="1"/>
                      </p:cNvPicPr>
                      <p:nvPr/>
                    </p:nvPicPr>
                    <p:blipFill>
                      <a:blip r:embed="rId16"/>
                      <a:srcRect/>
                      <a:stretch>
                        <a:fillRect/>
                      </a:stretch>
                    </p:blipFill>
                    <p:spPr bwMode="auto">
                      <a:xfrm>
                        <a:off x="2038747" y="3378696"/>
                        <a:ext cx="1381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0" name="Object 28"/>
          <p:cNvGraphicFramePr>
            <a:graphicFrameLocks/>
          </p:cNvGraphicFramePr>
          <p:nvPr>
            <p:custDataLst>
              <p:tags r:id="rId6"/>
            </p:custDataLst>
            <p:extLst>
              <p:ext uri="{D42A27DB-BD31-4B8C-83A1-F6EECF244321}">
                <p14:modId xmlns:p14="http://schemas.microsoft.com/office/powerpoint/2010/main" val="52629963"/>
              </p:ext>
            </p:extLst>
          </p:nvPr>
        </p:nvGraphicFramePr>
        <p:xfrm>
          <a:off x="7439657" y="3378696"/>
          <a:ext cx="1419225" cy="914400"/>
        </p:xfrm>
        <a:graphic>
          <a:graphicData uri="http://schemas.openxmlformats.org/presentationml/2006/ole">
            <mc:AlternateContent xmlns:mc="http://schemas.openxmlformats.org/markup-compatibility/2006">
              <mc:Choice xmlns:v="urn:schemas-microsoft-com:vml" Requires="v">
                <p:oleObj spid="_x0000_s2426" name="Chart" r:id="rId17" imgW="1419120" imgH="914400" progId="MSGraph.Chart.8">
                  <p:embed followColorScheme="full"/>
                </p:oleObj>
              </mc:Choice>
              <mc:Fallback>
                <p:oleObj name="Chart" r:id="rId17" imgW="1419120" imgH="914400" progId="MSGraph.Chart.8">
                  <p:embed followColorScheme="full"/>
                  <p:pic>
                    <p:nvPicPr>
                      <p:cNvPr id="0" name=""/>
                      <p:cNvPicPr>
                        <a:picLocks noChangeArrowheads="1"/>
                      </p:cNvPicPr>
                      <p:nvPr/>
                    </p:nvPicPr>
                    <p:blipFill>
                      <a:blip r:embed="rId18"/>
                      <a:srcRect/>
                      <a:stretch>
                        <a:fillRect/>
                      </a:stretch>
                    </p:blipFill>
                    <p:spPr bwMode="auto">
                      <a:xfrm>
                        <a:off x="7439657" y="3378696"/>
                        <a:ext cx="14192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1" name="Object 28"/>
          <p:cNvGraphicFramePr>
            <a:graphicFrameLocks/>
          </p:cNvGraphicFramePr>
          <p:nvPr>
            <p:custDataLst>
              <p:tags r:id="rId7"/>
            </p:custDataLst>
            <p:extLst>
              <p:ext uri="{D42A27DB-BD31-4B8C-83A1-F6EECF244321}">
                <p14:modId xmlns:p14="http://schemas.microsoft.com/office/powerpoint/2010/main" val="2010992955"/>
              </p:ext>
            </p:extLst>
          </p:nvPr>
        </p:nvGraphicFramePr>
        <p:xfrm>
          <a:off x="3119974" y="2521397"/>
          <a:ext cx="1381125" cy="914400"/>
        </p:xfrm>
        <a:graphic>
          <a:graphicData uri="http://schemas.openxmlformats.org/presentationml/2006/ole">
            <mc:AlternateContent xmlns:mc="http://schemas.openxmlformats.org/markup-compatibility/2006">
              <mc:Choice xmlns:v="urn:schemas-microsoft-com:vml" Requires="v">
                <p:oleObj spid="_x0000_s2427" name="Chart" r:id="rId19" imgW="1419120" imgH="914400" progId="MSGraph.Chart.8">
                  <p:embed followColorScheme="full"/>
                </p:oleObj>
              </mc:Choice>
              <mc:Fallback>
                <p:oleObj name="Chart" r:id="rId19" imgW="1419120" imgH="914400" progId="MSGraph.Chart.8">
                  <p:embed followColorScheme="full"/>
                  <p:pic>
                    <p:nvPicPr>
                      <p:cNvPr id="0" name=""/>
                      <p:cNvPicPr>
                        <a:picLocks noChangeArrowheads="1"/>
                      </p:cNvPicPr>
                      <p:nvPr/>
                    </p:nvPicPr>
                    <p:blipFill>
                      <a:blip r:embed="rId20"/>
                      <a:srcRect/>
                      <a:stretch>
                        <a:fillRect/>
                      </a:stretch>
                    </p:blipFill>
                    <p:spPr bwMode="auto">
                      <a:xfrm>
                        <a:off x="3119974" y="2521397"/>
                        <a:ext cx="1381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2" name="Object 314"/>
          <p:cNvGraphicFramePr>
            <a:graphicFrameLocks/>
          </p:cNvGraphicFramePr>
          <p:nvPr>
            <p:custDataLst>
              <p:tags r:id="rId8"/>
            </p:custDataLst>
            <p:extLst>
              <p:ext uri="{D42A27DB-BD31-4B8C-83A1-F6EECF244321}">
                <p14:modId xmlns:p14="http://schemas.microsoft.com/office/powerpoint/2010/main" val="3007688226"/>
              </p:ext>
            </p:extLst>
          </p:nvPr>
        </p:nvGraphicFramePr>
        <p:xfrm>
          <a:off x="7519391" y="1218456"/>
          <a:ext cx="1381125" cy="914400"/>
        </p:xfrm>
        <a:graphic>
          <a:graphicData uri="http://schemas.openxmlformats.org/presentationml/2006/ole">
            <mc:AlternateContent xmlns:mc="http://schemas.openxmlformats.org/markup-compatibility/2006">
              <mc:Choice xmlns:v="urn:schemas-microsoft-com:vml" Requires="v">
                <p:oleObj spid="_x0000_s2428" name="Chart" r:id="rId21" imgW="1381050" imgH="914400" progId="MSGraph.Chart.8">
                  <p:embed followColorScheme="full"/>
                </p:oleObj>
              </mc:Choice>
              <mc:Fallback>
                <p:oleObj name="Chart" r:id="rId21" imgW="1381050" imgH="914400" progId="MSGraph.Chart.8">
                  <p:embed followColorScheme="full"/>
                  <p:pic>
                    <p:nvPicPr>
                      <p:cNvPr id="0" name=""/>
                      <p:cNvPicPr>
                        <a:picLocks noChangeArrowheads="1"/>
                      </p:cNvPicPr>
                      <p:nvPr/>
                    </p:nvPicPr>
                    <p:blipFill>
                      <a:blip r:embed="rId22"/>
                      <a:srcRect/>
                      <a:stretch>
                        <a:fillRect/>
                      </a:stretch>
                    </p:blipFill>
                    <p:spPr bwMode="auto">
                      <a:xfrm>
                        <a:off x="7519391" y="1218456"/>
                        <a:ext cx="1381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3" name="Rectangle 382"/>
          <p:cNvSpPr/>
          <p:nvPr>
            <p:custDataLst>
              <p:tags r:id="rId9"/>
            </p:custDataLst>
          </p:nvPr>
        </p:nvSpPr>
        <p:spPr bwMode="auto">
          <a:xfrm>
            <a:off x="7281197" y="1332756"/>
            <a:ext cx="320785" cy="182563"/>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cap="flat" cmpd="sng" algn="ctr">
                <a:solidFill>
                  <a:schemeClr val="tx2"/>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r">
              <a:defRPr/>
            </a:pPr>
            <a:r>
              <a:rPr lang="en-GB" sz="1000" b="1" dirty="0" smtClean="0">
                <a:solidFill>
                  <a:srgbClr val="0434B1"/>
                </a:solidFill>
                <a:latin typeface="Gill Sans MT"/>
                <a:cs typeface="Arial" charset="0"/>
                <a:sym typeface="Arial Narrow"/>
              </a:rPr>
              <a:t>DNV</a:t>
            </a:r>
            <a:endParaRPr lang="en-GB" sz="1000" b="1" dirty="0">
              <a:solidFill>
                <a:srgbClr val="0434B1"/>
              </a:solidFill>
              <a:latin typeface="Gill Sans MT"/>
              <a:cs typeface="Arial" charset="0"/>
              <a:sym typeface="Arial Narrow"/>
            </a:endParaRPr>
          </a:p>
        </p:txBody>
      </p:sp>
      <p:graphicFrame>
        <p:nvGraphicFramePr>
          <p:cNvPr id="384" name="Object 314"/>
          <p:cNvGraphicFramePr>
            <a:graphicFrameLocks/>
          </p:cNvGraphicFramePr>
          <p:nvPr>
            <p:custDataLst>
              <p:tags r:id="rId10"/>
            </p:custDataLst>
            <p:extLst>
              <p:ext uri="{D42A27DB-BD31-4B8C-83A1-F6EECF244321}">
                <p14:modId xmlns:p14="http://schemas.microsoft.com/office/powerpoint/2010/main" val="3091849610"/>
              </p:ext>
            </p:extLst>
          </p:nvPr>
        </p:nvGraphicFramePr>
        <p:xfrm>
          <a:off x="8136206" y="1218456"/>
          <a:ext cx="1381125" cy="914400"/>
        </p:xfrm>
        <a:graphic>
          <a:graphicData uri="http://schemas.openxmlformats.org/presentationml/2006/ole">
            <mc:AlternateContent xmlns:mc="http://schemas.openxmlformats.org/markup-compatibility/2006">
              <mc:Choice xmlns:v="urn:schemas-microsoft-com:vml" Requires="v">
                <p:oleObj spid="_x0000_s2429" name="Chart" r:id="rId23" imgW="1381050" imgH="914400" progId="MSGraph.Chart.8">
                  <p:embed followColorScheme="full"/>
                </p:oleObj>
              </mc:Choice>
              <mc:Fallback>
                <p:oleObj name="Chart" r:id="rId23" imgW="1381050" imgH="914400" progId="MSGraph.Chart.8">
                  <p:embed followColorScheme="full"/>
                  <p:pic>
                    <p:nvPicPr>
                      <p:cNvPr id="0" name=""/>
                      <p:cNvPicPr>
                        <a:picLocks noChangeArrowheads="1"/>
                      </p:cNvPicPr>
                      <p:nvPr/>
                    </p:nvPicPr>
                    <p:blipFill>
                      <a:blip r:embed="rId24"/>
                      <a:srcRect/>
                      <a:stretch>
                        <a:fillRect/>
                      </a:stretch>
                    </p:blipFill>
                    <p:spPr bwMode="auto">
                      <a:xfrm>
                        <a:off x="8136206" y="1218456"/>
                        <a:ext cx="1381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5" name="Rectangle 384"/>
          <p:cNvSpPr/>
          <p:nvPr>
            <p:custDataLst>
              <p:tags r:id="rId11"/>
            </p:custDataLst>
          </p:nvPr>
        </p:nvSpPr>
        <p:spPr bwMode="auto">
          <a:xfrm>
            <a:off x="8049096" y="1332756"/>
            <a:ext cx="173037" cy="182563"/>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cap="flat" cmpd="sng" algn="ctr">
                <a:solidFill>
                  <a:schemeClr val="tx2"/>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r">
              <a:defRPr/>
            </a:pPr>
            <a:r>
              <a:rPr lang="en-GB" sz="1000" b="1" dirty="0" smtClean="0">
                <a:solidFill>
                  <a:srgbClr val="0434B1"/>
                </a:solidFill>
                <a:latin typeface="Gill Sans MT"/>
                <a:cs typeface="Arial" charset="0"/>
                <a:sym typeface="Arial Narrow"/>
              </a:rPr>
              <a:t>GL</a:t>
            </a:r>
            <a:endParaRPr lang="en-GB" sz="1000" b="1" dirty="0">
              <a:solidFill>
                <a:srgbClr val="0434B1"/>
              </a:solidFill>
              <a:latin typeface="Gill Sans MT"/>
              <a:cs typeface="Arial" charset="0"/>
              <a:sym typeface="Arial Narrow"/>
            </a:endParaRPr>
          </a:p>
        </p:txBody>
      </p:sp>
    </p:spTree>
    <p:extLst>
      <p:ext uri="{BB962C8B-B14F-4D97-AF65-F5344CB8AC3E}">
        <p14:creationId xmlns:p14="http://schemas.microsoft.com/office/powerpoint/2010/main" val="212558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4"/>
                                        </p:tgtEl>
                                        <p:attrNameLst>
                                          <p:attrName>style.visibility</p:attrName>
                                        </p:attrNameLst>
                                      </p:cBhvr>
                                      <p:to>
                                        <p:strVal val="visible"/>
                                      </p:to>
                                    </p:set>
                                    <p:animEffect transition="in" filter="fade">
                                      <p:cBhvr>
                                        <p:cTn id="7" dur="500"/>
                                        <p:tgtEl>
                                          <p:spTgt spid="3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500"/>
                                        <p:tgtEl>
                                          <p:spTgt spid="3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5"/>
                                        </p:tgtEl>
                                        <p:attrNameLst>
                                          <p:attrName>style.visibility</p:attrName>
                                        </p:attrNameLst>
                                      </p:cBhvr>
                                      <p:to>
                                        <p:strVal val="visible"/>
                                      </p:to>
                                    </p:set>
                                    <p:animEffect transition="in" filter="fade">
                                      <p:cBhvr>
                                        <p:cTn id="13" dur="500"/>
                                        <p:tgtEl>
                                          <p:spTgt spid="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0" animBg="1"/>
      <p:bldP spid="374" grpId="0" animBg="1"/>
      <p:bldP spid="37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3"/>
          <p:cNvSpPr>
            <a:spLocks noGrp="1" noChangeArrowheads="1"/>
          </p:cNvSpPr>
          <p:nvPr>
            <p:ph type="title"/>
          </p:nvPr>
        </p:nvSpPr>
        <p:spPr/>
        <p:txBody>
          <a:bodyPr>
            <a:normAutofit/>
          </a:bodyPr>
          <a:lstStyle/>
          <a:p>
            <a:pPr fontAlgn="auto">
              <a:spcAft>
                <a:spcPts val="0"/>
              </a:spcAft>
              <a:defRPr/>
            </a:pPr>
            <a:r>
              <a:rPr lang="en-GB" dirty="0" smtClean="0">
                <a:solidFill>
                  <a:schemeClr val="tx1">
                    <a:lumMod val="65000"/>
                    <a:lumOff val="35000"/>
                  </a:schemeClr>
                </a:solidFill>
              </a:rPr>
              <a:t>A </a:t>
            </a:r>
            <a:r>
              <a:rPr lang="en-GB" dirty="0" smtClean="0"/>
              <a:t>world leading certification body</a:t>
            </a:r>
            <a:endParaRPr lang="en-GB" strike="sngStrike" dirty="0" smtClean="0"/>
          </a:p>
        </p:txBody>
      </p:sp>
      <p:sp>
        <p:nvSpPr>
          <p:cNvPr id="50178" name="Text Box 4"/>
          <p:cNvSpPr txBox="1">
            <a:spLocks noChangeArrowheads="1"/>
          </p:cNvSpPr>
          <p:nvPr/>
        </p:nvSpPr>
        <p:spPr bwMode="auto">
          <a:xfrm>
            <a:off x="6653213" y="4157663"/>
            <a:ext cx="184731" cy="369332"/>
          </a:xfrm>
          <a:prstGeom prst="rect">
            <a:avLst/>
          </a:prstGeom>
          <a:noFill/>
          <a:ln w="9525">
            <a:noFill/>
            <a:miter lim="800000"/>
            <a:headEnd/>
            <a:tailEnd/>
          </a:ln>
        </p:spPr>
        <p:txBody>
          <a:bodyPr wrap="none">
            <a:spAutoFit/>
          </a:bodyPr>
          <a:lstStyle/>
          <a:p>
            <a:pPr fontAlgn="auto">
              <a:spcBef>
                <a:spcPts val="0"/>
              </a:spcBef>
              <a:spcAft>
                <a:spcPts val="0"/>
              </a:spcAft>
            </a:pPr>
            <a:endParaRPr lang="en-GB" dirty="0">
              <a:solidFill>
                <a:srgbClr val="0434B1"/>
              </a:solidFill>
              <a:latin typeface="Gill Sans MT"/>
            </a:endParaRPr>
          </a:p>
        </p:txBody>
      </p:sp>
      <p:pic>
        <p:nvPicPr>
          <p:cNvPr id="50179" name="Picture 10"/>
          <p:cNvPicPr>
            <a:picLocks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23528" y="1043781"/>
            <a:ext cx="4967288" cy="4967288"/>
          </a:xfrm>
          <a:prstGeom prst="rect">
            <a:avLst/>
          </a:prstGeom>
          <a:noFill/>
          <a:ln w="9525">
            <a:noFill/>
            <a:miter lim="800000"/>
            <a:headEnd/>
            <a:tailEnd/>
          </a:ln>
        </p:spPr>
      </p:pic>
      <p:sp>
        <p:nvSpPr>
          <p:cNvPr id="11" name="Rectangle 5"/>
          <p:cNvSpPr>
            <a:spLocks noChangeArrowheads="1"/>
          </p:cNvSpPr>
          <p:nvPr/>
        </p:nvSpPr>
        <p:spPr bwMode="auto">
          <a:xfrm>
            <a:off x="5991225" y="4481513"/>
            <a:ext cx="2593975" cy="1638300"/>
          </a:xfrm>
          <a:prstGeom prst="rect">
            <a:avLst/>
          </a:prstGeom>
          <a:solidFill>
            <a:schemeClr val="tx1">
              <a:lumMod val="95000"/>
              <a:lumOff val="5000"/>
              <a:alpha val="70000"/>
            </a:schemeClr>
          </a:solidFill>
          <a:ln>
            <a:noFill/>
          </a:ln>
          <a:effectLst/>
          <a:extLst/>
        </p:spPr>
        <p:txBody>
          <a:bodyPr tIns="0"/>
          <a:lstStyle/>
          <a:p>
            <a:pPr fontAlgn="auto">
              <a:spcBef>
                <a:spcPts val="0"/>
              </a:spcBef>
              <a:spcAft>
                <a:spcPct val="5000"/>
              </a:spcAft>
              <a:defRPr/>
            </a:pPr>
            <a:r>
              <a:rPr lang="en-GB" sz="2800" dirty="0">
                <a:solidFill>
                  <a:srgbClr val="FFFFFF"/>
                </a:solidFill>
                <a:latin typeface="Verdana" pitchFamily="34" charset="0"/>
                <a:ea typeface="Verdana" pitchFamily="34" charset="0"/>
                <a:cs typeface="Verdana" pitchFamily="34" charset="0"/>
              </a:rPr>
              <a:t>2,200</a:t>
            </a:r>
          </a:p>
          <a:p>
            <a:pPr fontAlgn="auto">
              <a:spcBef>
                <a:spcPts val="0"/>
              </a:spcBef>
              <a:spcAft>
                <a:spcPts val="0"/>
              </a:spcAft>
              <a:defRPr/>
            </a:pPr>
            <a:r>
              <a:rPr lang="en-GB" sz="1200" dirty="0">
                <a:solidFill>
                  <a:srgbClr val="FFFFFF"/>
                </a:solidFill>
                <a:latin typeface="Verdana" pitchFamily="34" charset="0"/>
                <a:ea typeface="Verdana" pitchFamily="34" charset="0"/>
                <a:cs typeface="Verdana" pitchFamily="34" charset="0"/>
              </a:rPr>
              <a:t>2,200 healthcare-related organisations have had their quality management system certified by us</a:t>
            </a:r>
          </a:p>
        </p:txBody>
      </p:sp>
      <p:sp>
        <p:nvSpPr>
          <p:cNvPr id="12" name="Rectangle 6"/>
          <p:cNvSpPr>
            <a:spLocks noChangeArrowheads="1"/>
          </p:cNvSpPr>
          <p:nvPr/>
        </p:nvSpPr>
        <p:spPr bwMode="auto">
          <a:xfrm>
            <a:off x="558800" y="4481513"/>
            <a:ext cx="2593975" cy="1638300"/>
          </a:xfrm>
          <a:prstGeom prst="rect">
            <a:avLst/>
          </a:prstGeom>
          <a:solidFill>
            <a:schemeClr val="tx1">
              <a:lumMod val="95000"/>
              <a:lumOff val="5000"/>
              <a:alpha val="70000"/>
            </a:schemeClr>
          </a:solidFill>
          <a:ln>
            <a:noFill/>
          </a:ln>
          <a:effectLst/>
          <a:extLst/>
        </p:spPr>
        <p:txBody>
          <a:bodyPr tIns="0"/>
          <a:lstStyle/>
          <a:p>
            <a:pPr fontAlgn="auto">
              <a:spcBef>
                <a:spcPts val="0"/>
              </a:spcBef>
              <a:spcAft>
                <a:spcPct val="5000"/>
              </a:spcAft>
              <a:defRPr/>
            </a:pPr>
            <a:r>
              <a:rPr lang="en-GB" sz="2800" dirty="0">
                <a:solidFill>
                  <a:srgbClr val="FFFFFF"/>
                </a:solidFill>
                <a:latin typeface="Verdana" pitchFamily="34" charset="0"/>
                <a:ea typeface="Verdana" pitchFamily="34" charset="0"/>
                <a:cs typeface="Verdana" pitchFamily="34" charset="0"/>
              </a:rPr>
              <a:t>Top 3</a:t>
            </a:r>
          </a:p>
          <a:p>
            <a:pPr fontAlgn="auto">
              <a:spcBef>
                <a:spcPts val="0"/>
              </a:spcBef>
              <a:spcAft>
                <a:spcPts val="0"/>
              </a:spcAft>
              <a:defRPr/>
            </a:pPr>
            <a:r>
              <a:rPr lang="en-GB" sz="1200" dirty="0">
                <a:solidFill>
                  <a:prstClr val="white"/>
                </a:solidFill>
                <a:latin typeface="Verdana" pitchFamily="34" charset="0"/>
                <a:ea typeface="Verdana" pitchFamily="34" charset="0"/>
                <a:cs typeface="Verdana" pitchFamily="34" charset="0"/>
              </a:rPr>
              <a:t>One of the world’s top three certification </a:t>
            </a:r>
            <a:r>
              <a:rPr lang="en-GB" sz="1200" dirty="0" smtClean="0">
                <a:solidFill>
                  <a:prstClr val="white"/>
                </a:solidFill>
                <a:latin typeface="Verdana" pitchFamily="34" charset="0"/>
                <a:ea typeface="Verdana" pitchFamily="34" charset="0"/>
                <a:cs typeface="Verdana" pitchFamily="34" charset="0"/>
              </a:rPr>
              <a:t>bodies </a:t>
            </a:r>
            <a:r>
              <a:rPr lang="en-GB" sz="1200" dirty="0">
                <a:solidFill>
                  <a:prstClr val="white"/>
                </a:solidFill>
                <a:latin typeface="Verdana" pitchFamily="34" charset="0"/>
                <a:ea typeface="Verdana" pitchFamily="34" charset="0"/>
                <a:cs typeface="Verdana" pitchFamily="34" charset="0"/>
              </a:rPr>
              <a:t>for management systems, products, </a:t>
            </a:r>
            <a:r>
              <a:rPr lang="en-GB" sz="1200" dirty="0" smtClean="0">
                <a:solidFill>
                  <a:prstClr val="white"/>
                </a:solidFill>
                <a:latin typeface="Verdana" pitchFamily="34" charset="0"/>
                <a:ea typeface="Verdana" pitchFamily="34" charset="0"/>
                <a:cs typeface="Verdana" pitchFamily="34" charset="0"/>
              </a:rPr>
              <a:t>persons and </a:t>
            </a:r>
            <a:r>
              <a:rPr lang="en-GB" sz="1200" dirty="0">
                <a:solidFill>
                  <a:prstClr val="white"/>
                </a:solidFill>
                <a:latin typeface="Verdana" pitchFamily="34" charset="0"/>
                <a:ea typeface="Verdana" pitchFamily="34" charset="0"/>
                <a:cs typeface="Verdana" pitchFamily="34" charset="0"/>
              </a:rPr>
              <a:t>facilities</a:t>
            </a:r>
          </a:p>
        </p:txBody>
      </p:sp>
      <p:sp>
        <p:nvSpPr>
          <p:cNvPr id="13" name="Rectangle 7"/>
          <p:cNvSpPr>
            <a:spLocks noChangeArrowheads="1"/>
          </p:cNvSpPr>
          <p:nvPr/>
        </p:nvSpPr>
        <p:spPr bwMode="auto">
          <a:xfrm>
            <a:off x="3267075" y="4481513"/>
            <a:ext cx="2593975" cy="1638300"/>
          </a:xfrm>
          <a:prstGeom prst="rect">
            <a:avLst/>
          </a:prstGeom>
          <a:solidFill>
            <a:schemeClr val="accent2">
              <a:alpha val="70195"/>
            </a:schemeClr>
          </a:solidFill>
          <a:ln w="9525">
            <a:noFill/>
            <a:miter lim="800000"/>
            <a:headEnd/>
            <a:tailEnd/>
          </a:ln>
        </p:spPr>
        <p:txBody>
          <a:bodyPr tIns="0"/>
          <a:lstStyle/>
          <a:p>
            <a:pPr fontAlgn="auto">
              <a:spcBef>
                <a:spcPts val="0"/>
              </a:spcBef>
              <a:spcAft>
                <a:spcPct val="5000"/>
              </a:spcAft>
            </a:pPr>
            <a:r>
              <a:rPr lang="en-GB" sz="2800" dirty="0" smtClean="0">
                <a:solidFill>
                  <a:prstClr val="black"/>
                </a:solidFill>
                <a:latin typeface="Verdana" pitchFamily="34" charset="0"/>
              </a:rPr>
              <a:t>70,000</a:t>
            </a:r>
            <a:endParaRPr lang="en-GB" sz="2800" dirty="0">
              <a:solidFill>
                <a:prstClr val="black"/>
              </a:solidFill>
              <a:latin typeface="Verdana" pitchFamily="34" charset="0"/>
            </a:endParaRPr>
          </a:p>
          <a:p>
            <a:pPr fontAlgn="auto">
              <a:spcBef>
                <a:spcPts val="0"/>
              </a:spcBef>
              <a:spcAft>
                <a:spcPts val="0"/>
              </a:spcAft>
            </a:pPr>
            <a:r>
              <a:rPr lang="en-GB" sz="1200" dirty="0">
                <a:solidFill>
                  <a:prstClr val="black"/>
                </a:solidFill>
                <a:latin typeface="Verdana" pitchFamily="34" charset="0"/>
              </a:rPr>
              <a:t>More than 70,000 management system (ISO 9001, IS0 14001, </a:t>
            </a:r>
            <a:r>
              <a:rPr lang="en-GB" sz="1200" dirty="0" smtClean="0">
                <a:solidFill>
                  <a:prstClr val="black"/>
                </a:solidFill>
                <a:latin typeface="Verdana" pitchFamily="34" charset="0"/>
              </a:rPr>
              <a:t>etc.) </a:t>
            </a:r>
            <a:r>
              <a:rPr lang="en-GB" sz="1200" dirty="0">
                <a:solidFill>
                  <a:prstClr val="black"/>
                </a:solidFill>
                <a:latin typeface="Verdana" pitchFamily="34" charset="0"/>
              </a:rPr>
              <a:t>certificates under more than 80 accreditations</a:t>
            </a:r>
          </a:p>
        </p:txBody>
      </p:sp>
      <p:sp>
        <p:nvSpPr>
          <p:cNvPr id="14" name="Rectangle 7"/>
          <p:cNvSpPr>
            <a:spLocks noChangeArrowheads="1"/>
          </p:cNvSpPr>
          <p:nvPr/>
        </p:nvSpPr>
        <p:spPr bwMode="auto">
          <a:xfrm>
            <a:off x="6000750" y="2708275"/>
            <a:ext cx="2593975" cy="1638300"/>
          </a:xfrm>
          <a:prstGeom prst="rect">
            <a:avLst/>
          </a:prstGeom>
          <a:solidFill>
            <a:schemeClr val="accent2">
              <a:alpha val="70195"/>
            </a:schemeClr>
          </a:solidFill>
          <a:ln w="9525">
            <a:noFill/>
            <a:miter lim="800000"/>
            <a:headEnd/>
            <a:tailEnd/>
          </a:ln>
        </p:spPr>
        <p:txBody>
          <a:bodyPr tIns="0"/>
          <a:lstStyle/>
          <a:p>
            <a:pPr fontAlgn="auto">
              <a:spcBef>
                <a:spcPts val="0"/>
              </a:spcBef>
              <a:spcAft>
                <a:spcPct val="5000"/>
              </a:spcAft>
            </a:pPr>
            <a:r>
              <a:rPr lang="en-GB" sz="2800" dirty="0" smtClean="0">
                <a:solidFill>
                  <a:srgbClr val="000000"/>
                </a:solidFill>
                <a:latin typeface="Verdana" pitchFamily="34" charset="0"/>
              </a:rPr>
              <a:t>6,000</a:t>
            </a:r>
            <a:endParaRPr lang="en-GB" sz="2800" dirty="0">
              <a:solidFill>
                <a:srgbClr val="000000"/>
              </a:solidFill>
              <a:latin typeface="Verdana" pitchFamily="34" charset="0"/>
            </a:endParaRPr>
          </a:p>
          <a:p>
            <a:pPr fontAlgn="auto">
              <a:spcBef>
                <a:spcPts val="0"/>
              </a:spcBef>
              <a:spcAft>
                <a:spcPts val="0"/>
              </a:spcAft>
            </a:pPr>
            <a:r>
              <a:rPr lang="en-GB" sz="1200" dirty="0">
                <a:solidFill>
                  <a:prstClr val="black"/>
                </a:solidFill>
                <a:latin typeface="Verdana" pitchFamily="34" charset="0"/>
              </a:rPr>
              <a:t>Certified more than 6,000 food companies helping them ensure quality and safety from farm to </a:t>
            </a:r>
            <a:r>
              <a:rPr lang="en-GB" sz="1200" dirty="0" smtClean="0">
                <a:solidFill>
                  <a:prstClr val="black"/>
                </a:solidFill>
                <a:latin typeface="Verdana" pitchFamily="34" charset="0"/>
              </a:rPr>
              <a:t>fork</a:t>
            </a:r>
            <a:endParaRPr lang="en-GB" sz="1200" dirty="0">
              <a:solidFill>
                <a:prstClr val="black"/>
              </a:solidFill>
              <a:latin typeface="Verdana" pitchFamily="34" charset="0"/>
            </a:endParaRPr>
          </a:p>
        </p:txBody>
      </p:sp>
    </p:spTree>
    <p:extLst>
      <p:ext uri="{BB962C8B-B14F-4D97-AF65-F5344CB8AC3E}">
        <p14:creationId xmlns:p14="http://schemas.microsoft.com/office/powerpoint/2010/main" val="2029685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2"/>
          <p:cNvSpPr>
            <a:spLocks noGrp="1" noChangeArrowheads="1"/>
          </p:cNvSpPr>
          <p:nvPr>
            <p:ph type="title"/>
          </p:nvPr>
        </p:nvSpPr>
        <p:spPr>
          <a:xfrm>
            <a:off x="4283967" y="241082"/>
            <a:ext cx="4608513" cy="670086"/>
          </a:xfrm>
        </p:spPr>
        <p:txBody>
          <a:bodyPr/>
          <a:lstStyle/>
          <a:p>
            <a:r>
              <a:rPr lang="en-GB" sz="2000" dirty="0" smtClean="0"/>
              <a:t>DNVGL:</a:t>
            </a:r>
            <a:br>
              <a:rPr lang="en-GB" sz="2000" dirty="0" smtClean="0"/>
            </a:br>
            <a:r>
              <a:rPr lang="en-GB" sz="2000" dirty="0" smtClean="0"/>
              <a:t> An Independent Foundation</a:t>
            </a:r>
          </a:p>
        </p:txBody>
      </p:sp>
      <p:sp>
        <p:nvSpPr>
          <p:cNvPr id="13315" name="Rectangle 3"/>
          <p:cNvSpPr>
            <a:spLocks noGrp="1" noChangeArrowheads="1"/>
          </p:cNvSpPr>
          <p:nvPr>
            <p:ph sz="half" idx="1"/>
          </p:nvPr>
        </p:nvSpPr>
        <p:spPr/>
        <p:txBody>
          <a:bodyPr anchor="ctr"/>
          <a:lstStyle/>
          <a:p>
            <a:pPr marL="0" indent="0">
              <a:spcAft>
                <a:spcPct val="0"/>
              </a:spcAft>
              <a:buFont typeface="Wingdings" pitchFamily="2" charset="2"/>
              <a:buNone/>
            </a:pPr>
            <a:r>
              <a:rPr lang="en-GB" sz="2400" b="1" dirty="0" smtClean="0">
                <a:solidFill>
                  <a:schemeClr val="tx1"/>
                </a:solidFill>
              </a:rPr>
              <a:t>Our Purpose</a:t>
            </a:r>
          </a:p>
          <a:p>
            <a:pPr marL="169863" lvl="1" indent="0">
              <a:spcBef>
                <a:spcPts val="800"/>
              </a:spcBef>
              <a:spcAft>
                <a:spcPct val="0"/>
              </a:spcAft>
              <a:buFont typeface="Wingdings" pitchFamily="2" charset="2"/>
              <a:buNone/>
            </a:pPr>
            <a:r>
              <a:rPr lang="en-GB" sz="2200" dirty="0" smtClean="0"/>
              <a:t>To safeguard </a:t>
            </a:r>
          </a:p>
          <a:p>
            <a:pPr marL="169863" lvl="1" indent="0">
              <a:spcAft>
                <a:spcPct val="0"/>
              </a:spcAft>
              <a:buFont typeface="Wingdings" pitchFamily="2" charset="2"/>
              <a:buNone/>
            </a:pPr>
            <a:r>
              <a:rPr lang="en-GB" sz="2200" dirty="0" smtClean="0"/>
              <a:t>life, property </a:t>
            </a:r>
            <a:br>
              <a:rPr lang="en-GB" sz="2200" dirty="0" smtClean="0"/>
            </a:br>
            <a:r>
              <a:rPr lang="en-GB" sz="2200" dirty="0" smtClean="0"/>
              <a:t>and the environment</a:t>
            </a:r>
          </a:p>
          <a:p>
            <a:pPr marL="0" indent="0">
              <a:spcBef>
                <a:spcPct val="0"/>
              </a:spcBef>
              <a:spcAft>
                <a:spcPct val="0"/>
              </a:spcAft>
              <a:buFont typeface="Wingdings" pitchFamily="2" charset="2"/>
              <a:buNone/>
            </a:pPr>
            <a:r>
              <a:rPr lang="en-GB" sz="2400" dirty="0" smtClean="0"/>
              <a:t/>
            </a:r>
            <a:br>
              <a:rPr lang="en-GB" sz="2400" dirty="0" smtClean="0"/>
            </a:br>
            <a:r>
              <a:rPr lang="en-GB" sz="2400" b="1" dirty="0" smtClean="0">
                <a:solidFill>
                  <a:schemeClr val="tx1"/>
                </a:solidFill>
              </a:rPr>
              <a:t>Our Vision</a:t>
            </a:r>
          </a:p>
          <a:p>
            <a:pPr marL="169863" lvl="1" indent="0">
              <a:spcBef>
                <a:spcPts val="800"/>
              </a:spcBef>
              <a:spcAft>
                <a:spcPct val="0"/>
              </a:spcAft>
              <a:buFont typeface="Wingdings" pitchFamily="2" charset="2"/>
              <a:buNone/>
            </a:pPr>
            <a:r>
              <a:rPr lang="en-GB" sz="2200" dirty="0" smtClean="0"/>
              <a:t>Global impact for a safe </a:t>
            </a:r>
            <a:br>
              <a:rPr lang="en-GB" sz="2200" dirty="0" smtClean="0"/>
            </a:br>
            <a:r>
              <a:rPr lang="en-GB" sz="2200" dirty="0" smtClean="0"/>
              <a:t>and sustainable future</a:t>
            </a:r>
          </a:p>
        </p:txBody>
      </p:sp>
      <p:sp>
        <p:nvSpPr>
          <p:cNvPr id="13314" name="Slide Number Placeholder 3"/>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2502876-15BF-4A12-AB68-2DB6CE880486}" type="slidenum">
              <a:rPr lang="en-GB" altLang="ja-JP" smtClean="0">
                <a:solidFill>
                  <a:srgbClr val="666666"/>
                </a:solidFill>
                <a:ea typeface="MS PGothic" pitchFamily="34" charset="-128"/>
                <a:cs typeface="Arial" pitchFamily="34" charset="0"/>
              </a:rPr>
              <a:pPr/>
              <a:t>5</a:t>
            </a:fld>
            <a:endParaRPr lang="en-GB" altLang="ja-JP" dirty="0" smtClean="0">
              <a:solidFill>
                <a:srgbClr val="666666"/>
              </a:solidFill>
              <a:ea typeface="MS PGothic" pitchFamily="34" charset="-128"/>
              <a:cs typeface="Arial" pitchFamily="34" charset="0"/>
            </a:endParaRPr>
          </a:p>
        </p:txBody>
      </p:sp>
      <p:pic>
        <p:nvPicPr>
          <p:cNvPr id="3" name="Picture Placeholder 2"/>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4511" r="14511"/>
          <a:stretch>
            <a:fillRect/>
          </a:stretch>
        </p:blipFill>
        <p:spPr>
          <a:xfrm>
            <a:off x="4139952" y="1124745"/>
            <a:ext cx="1152128" cy="1008112"/>
          </a:xfrm>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Line 14"/>
          <p:cNvSpPr>
            <a:spLocks noChangeShapeType="1"/>
          </p:cNvSpPr>
          <p:nvPr/>
        </p:nvSpPr>
        <p:spPr bwMode="auto">
          <a:xfrm>
            <a:off x="3886200" y="1028700"/>
            <a:ext cx="5000625"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endParaRPr lang="en-GB" dirty="0">
              <a:solidFill>
                <a:srgbClr val="333333"/>
              </a:solidFill>
            </a:endParaRPr>
          </a:p>
        </p:txBody>
      </p:sp>
      <p:sp>
        <p:nvSpPr>
          <p:cNvPr id="13320" name="Line 14"/>
          <p:cNvSpPr>
            <a:spLocks noChangeShapeType="1"/>
          </p:cNvSpPr>
          <p:nvPr/>
        </p:nvSpPr>
        <p:spPr bwMode="auto">
          <a:xfrm>
            <a:off x="3886200" y="6196012"/>
            <a:ext cx="5000625"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endParaRPr lang="en-GB" dirty="0">
              <a:solidFill>
                <a:srgbClr val="333333"/>
              </a:solidFill>
            </a:endParaRPr>
          </a:p>
        </p:txBody>
      </p:sp>
      <p:sp>
        <p:nvSpPr>
          <p:cNvPr id="2" name="Rectangle 1"/>
          <p:cNvSpPr/>
          <p:nvPr/>
        </p:nvSpPr>
        <p:spPr>
          <a:xfrm>
            <a:off x="5292080" y="1772816"/>
            <a:ext cx="2880320" cy="3683060"/>
          </a:xfrm>
          <a:prstGeom prst="rect">
            <a:avLst/>
          </a:prstGeom>
        </p:spPr>
        <p:txBody>
          <a:bodyPr wrap="square">
            <a:spAutoFit/>
          </a:bodyPr>
          <a:lstStyle/>
          <a:p>
            <a:pPr lvl="0"/>
            <a:r>
              <a:rPr lang="en-GB" sz="2800" b="1" dirty="0"/>
              <a:t>Our Purpose</a:t>
            </a:r>
          </a:p>
          <a:p>
            <a:pPr marL="169863" lvl="1">
              <a:spcBef>
                <a:spcPts val="800"/>
              </a:spcBef>
            </a:pPr>
            <a:r>
              <a:rPr lang="en-GB" sz="2000" b="1" dirty="0"/>
              <a:t>To safeguard </a:t>
            </a:r>
          </a:p>
          <a:p>
            <a:pPr marL="169863" lvl="1"/>
            <a:r>
              <a:rPr lang="en-GB" sz="2000" b="1" dirty="0"/>
              <a:t>life, property </a:t>
            </a:r>
            <a:br>
              <a:rPr lang="en-GB" sz="2000" b="1" dirty="0"/>
            </a:br>
            <a:r>
              <a:rPr lang="en-GB" sz="2000" b="1" dirty="0"/>
              <a:t>and the environment</a:t>
            </a:r>
          </a:p>
          <a:p>
            <a:pPr lvl="0"/>
            <a:r>
              <a:rPr lang="en-GB" sz="2400" b="1" dirty="0"/>
              <a:t/>
            </a:r>
            <a:br>
              <a:rPr lang="en-GB" sz="2400" b="1" dirty="0"/>
            </a:br>
            <a:r>
              <a:rPr lang="en-GB" sz="2800" b="1" dirty="0"/>
              <a:t>Our Vision</a:t>
            </a:r>
          </a:p>
          <a:p>
            <a:pPr marL="169863" lvl="1">
              <a:spcBef>
                <a:spcPts val="800"/>
              </a:spcBef>
            </a:pPr>
            <a:r>
              <a:rPr lang="en-GB" sz="2000" b="1" dirty="0"/>
              <a:t>Global impact for a safe </a:t>
            </a:r>
            <a:br>
              <a:rPr lang="en-GB" sz="2000" b="1" dirty="0"/>
            </a:br>
            <a:r>
              <a:rPr lang="en-GB" sz="2000" b="1" dirty="0"/>
              <a:t>and sustainable future</a:t>
            </a:r>
          </a:p>
        </p:txBody>
      </p:sp>
    </p:spTree>
    <p:extLst>
      <p:ext uri="{BB962C8B-B14F-4D97-AF65-F5344CB8AC3E}">
        <p14:creationId xmlns:p14="http://schemas.microsoft.com/office/powerpoint/2010/main" val="2837469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p:txBody>
          <a:bodyPr/>
          <a:lstStyle/>
          <a:p>
            <a:r>
              <a:rPr lang="en-GB" dirty="0" smtClean="0"/>
              <a:t>Accreditation and Beyond</a:t>
            </a:r>
          </a:p>
        </p:txBody>
      </p:sp>
    </p:spTree>
    <p:extLst>
      <p:ext uri="{BB962C8B-B14F-4D97-AF65-F5344CB8AC3E}">
        <p14:creationId xmlns:p14="http://schemas.microsoft.com/office/powerpoint/2010/main" val="1091880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25488" y="4857750"/>
            <a:ext cx="742632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FFFFFF"/>
              </a:solidFill>
              <a:latin typeface="Calibri" pitchFamily="34" charset="0"/>
              <a:ea typeface="ＭＳ Ｐゴシック" pitchFamily="34" charset="-128"/>
            </a:endParaRPr>
          </a:p>
        </p:txBody>
      </p:sp>
      <p:sp>
        <p:nvSpPr>
          <p:cNvPr id="26" name="Rectangle 25"/>
          <p:cNvSpPr/>
          <p:nvPr/>
        </p:nvSpPr>
        <p:spPr>
          <a:xfrm>
            <a:off x="723900" y="3868738"/>
            <a:ext cx="741997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01B5F0"/>
              </a:solidFill>
              <a:latin typeface="Calibri" pitchFamily="34" charset="0"/>
              <a:ea typeface="ＭＳ Ｐゴシック" pitchFamily="34" charset="-128"/>
            </a:endParaRPr>
          </a:p>
        </p:txBody>
      </p:sp>
      <p:sp>
        <p:nvSpPr>
          <p:cNvPr id="25" name="Rectangle 24"/>
          <p:cNvSpPr/>
          <p:nvPr/>
        </p:nvSpPr>
        <p:spPr>
          <a:xfrm>
            <a:off x="723900" y="2705100"/>
            <a:ext cx="7427913"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7200">
              <a:lnSpc>
                <a:spcPct val="100000"/>
              </a:lnSpc>
              <a:defRPr/>
            </a:pPr>
            <a:r>
              <a:rPr lang="en-GB" sz="2000" dirty="0" smtClean="0">
                <a:solidFill>
                  <a:schemeClr val="bg1"/>
                </a:solidFill>
                <a:latin typeface="Calibri" pitchFamily="34" charset="0"/>
                <a:ea typeface="ＭＳ Ｐゴシック" pitchFamily="34" charset="-128"/>
              </a:rPr>
              <a:t>                       </a:t>
            </a:r>
            <a:endParaRPr lang="en-GB" sz="2000" dirty="0">
              <a:solidFill>
                <a:schemeClr val="bg1"/>
              </a:solidFill>
              <a:latin typeface="Calibri" pitchFamily="34" charset="0"/>
              <a:ea typeface="ＭＳ Ｐゴシック" pitchFamily="34" charset="-128"/>
            </a:endParaRPr>
          </a:p>
        </p:txBody>
      </p:sp>
      <p:sp>
        <p:nvSpPr>
          <p:cNvPr id="9225" name="Rectangle 4"/>
          <p:cNvSpPr>
            <a:spLocks noChangeArrowheads="1"/>
          </p:cNvSpPr>
          <p:nvPr/>
        </p:nvSpPr>
        <p:spPr bwMode="auto">
          <a:xfrm>
            <a:off x="4643438" y="3489325"/>
            <a:ext cx="325437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dirty="0" smtClean="0">
                <a:solidFill>
                  <a:schemeClr val="tx1"/>
                </a:solidFill>
                <a:latin typeface="Frutiger LT Std 45 Light" charset="0"/>
                <a:ea typeface="ＭＳ Ｐゴシック" pitchFamily="34" charset="-128"/>
              </a:rPr>
              <a:t>More value, lower $</a:t>
            </a:r>
            <a:endParaRPr lang="en-GB" sz="1600" dirty="0">
              <a:solidFill>
                <a:schemeClr val="tx1"/>
              </a:solidFill>
              <a:latin typeface="Frutiger LT Std 45 Light" charset="0"/>
              <a:ea typeface="ＭＳ Ｐゴシック" pitchFamily="34" charset="-128"/>
            </a:endParaRPr>
          </a:p>
        </p:txBody>
      </p:sp>
      <p:sp>
        <p:nvSpPr>
          <p:cNvPr id="9226" name="Rectangle 8"/>
          <p:cNvSpPr>
            <a:spLocks noChangeArrowheads="1"/>
          </p:cNvSpPr>
          <p:nvPr/>
        </p:nvSpPr>
        <p:spPr bwMode="auto">
          <a:xfrm>
            <a:off x="0" y="3827463"/>
            <a:ext cx="4398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90000"/>
              </a:lnSpc>
            </a:pPr>
            <a:r>
              <a:rPr lang="en-GB" sz="1600" dirty="0" smtClean="0">
                <a:solidFill>
                  <a:schemeClr val="bg1"/>
                </a:solidFill>
                <a:latin typeface="Frutiger LT Std 45 Light" charset="0"/>
                <a:ea typeface="ＭＳ Ｐゴシック" pitchFamily="34" charset="-128"/>
              </a:rPr>
              <a:t>Focus on sequence and interactions of processes throughout the hospital</a:t>
            </a:r>
            <a:endParaRPr lang="en-GB" sz="1600" dirty="0">
              <a:solidFill>
                <a:schemeClr val="bg1"/>
              </a:solidFill>
              <a:latin typeface="Frutiger LT Std 45 Light" charset="0"/>
              <a:ea typeface="ＭＳ Ｐゴシック" pitchFamily="34" charset="-128"/>
            </a:endParaRPr>
          </a:p>
        </p:txBody>
      </p:sp>
      <p:sp>
        <p:nvSpPr>
          <p:cNvPr id="9227" name="Rectangle 9"/>
          <p:cNvSpPr>
            <a:spLocks noChangeArrowheads="1"/>
          </p:cNvSpPr>
          <p:nvPr/>
        </p:nvSpPr>
        <p:spPr bwMode="auto">
          <a:xfrm>
            <a:off x="715963" y="3287713"/>
            <a:ext cx="3635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smtClean="0">
                <a:solidFill>
                  <a:schemeClr val="tx1"/>
                </a:solidFill>
                <a:latin typeface="Frutiger LT Std 45 Light" charset="0"/>
                <a:ea typeface="ＭＳ Ｐゴシック" pitchFamily="34" charset="-128"/>
              </a:rPr>
              <a:t>ISO 9001 Gradual Introduction                     @ no additional staff</a:t>
            </a:r>
            <a:endParaRPr lang="en-GB" sz="1600" dirty="0">
              <a:solidFill>
                <a:schemeClr val="tx1"/>
              </a:solidFill>
              <a:latin typeface="Calibri" pitchFamily="34" charset="0"/>
              <a:ea typeface="ＭＳ Ｐゴシック" pitchFamily="34" charset="-128"/>
            </a:endParaRPr>
          </a:p>
        </p:txBody>
      </p:sp>
      <p:sp>
        <p:nvSpPr>
          <p:cNvPr id="9228" name="Rectangle 10"/>
          <p:cNvSpPr>
            <a:spLocks noChangeArrowheads="1"/>
          </p:cNvSpPr>
          <p:nvPr/>
        </p:nvSpPr>
        <p:spPr bwMode="auto">
          <a:xfrm>
            <a:off x="715963" y="4418013"/>
            <a:ext cx="36830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dirty="0" err="1" smtClean="0">
                <a:solidFill>
                  <a:schemeClr val="tx1"/>
                </a:solidFill>
                <a:latin typeface="Frutiger LT Std 45 Light" charset="0"/>
                <a:ea typeface="ＭＳ Ｐゴシック" pitchFamily="34" charset="-128"/>
              </a:rPr>
              <a:t>Demeanor</a:t>
            </a:r>
            <a:r>
              <a:rPr lang="en-GB" sz="1600" dirty="0" smtClean="0">
                <a:solidFill>
                  <a:schemeClr val="tx1"/>
                </a:solidFill>
                <a:latin typeface="Frutiger LT Std 45 Light" charset="0"/>
                <a:ea typeface="ＭＳ Ｐゴシック" pitchFamily="34" charset="-128"/>
              </a:rPr>
              <a:t> of the survey team</a:t>
            </a:r>
            <a:endParaRPr lang="en-GB" sz="1600" dirty="0">
              <a:solidFill>
                <a:schemeClr val="tx1"/>
              </a:solidFill>
              <a:latin typeface="Frutiger LT Std 45 Light" charset="0"/>
              <a:ea typeface="ＭＳ Ｐゴシック" pitchFamily="34" charset="-128"/>
            </a:endParaRPr>
          </a:p>
        </p:txBody>
      </p:sp>
      <p:sp>
        <p:nvSpPr>
          <p:cNvPr id="9229" name="Rectangle 11"/>
          <p:cNvSpPr>
            <a:spLocks noChangeArrowheads="1"/>
          </p:cNvSpPr>
          <p:nvPr/>
        </p:nvSpPr>
        <p:spPr bwMode="auto">
          <a:xfrm>
            <a:off x="371475" y="4932363"/>
            <a:ext cx="40370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b="1" dirty="0" smtClean="0">
                <a:solidFill>
                  <a:schemeClr val="bg1"/>
                </a:solidFill>
                <a:latin typeface="Frutiger LT Std 45 Light" charset="0"/>
                <a:ea typeface="ＭＳ Ｐゴシック" pitchFamily="34" charset="-128"/>
              </a:rPr>
              <a:t>No survey findings “tipping” point </a:t>
            </a:r>
            <a:endParaRPr lang="en-GB" sz="1600" b="1" dirty="0">
              <a:solidFill>
                <a:schemeClr val="bg1"/>
              </a:solidFill>
              <a:latin typeface="Frutiger LT Std 45 Light" charset="0"/>
              <a:ea typeface="ＭＳ Ｐゴシック" pitchFamily="34" charset="-128"/>
            </a:endParaRPr>
          </a:p>
        </p:txBody>
      </p:sp>
      <p:sp>
        <p:nvSpPr>
          <p:cNvPr id="9230" name="TextBox 30"/>
          <p:cNvSpPr txBox="1">
            <a:spLocks noChangeArrowheads="1"/>
          </p:cNvSpPr>
          <p:nvPr/>
        </p:nvSpPr>
        <p:spPr bwMode="auto">
          <a:xfrm>
            <a:off x="4672013" y="2744788"/>
            <a:ext cx="2068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smtClean="0">
                <a:solidFill>
                  <a:schemeClr val="bg1"/>
                </a:solidFill>
                <a:latin typeface="Frutiger LT Std 45 Light" charset="0"/>
                <a:ea typeface="ＭＳ Ｐゴシック" pitchFamily="34" charset="-128"/>
              </a:rPr>
              <a:t>Constant readiness</a:t>
            </a:r>
            <a:endParaRPr lang="en-GB" sz="1600" b="1" dirty="0">
              <a:solidFill>
                <a:schemeClr val="bg1"/>
              </a:solidFill>
              <a:latin typeface="Frutiger LT Std 45 Light" charset="0"/>
              <a:ea typeface="ＭＳ Ｐゴシック" pitchFamily="34" charset="-128"/>
            </a:endParaRPr>
          </a:p>
        </p:txBody>
      </p:sp>
      <p:sp>
        <p:nvSpPr>
          <p:cNvPr id="9231" name="TextBox 31"/>
          <p:cNvSpPr txBox="1">
            <a:spLocks noChangeArrowheads="1"/>
          </p:cNvSpPr>
          <p:nvPr/>
        </p:nvSpPr>
        <p:spPr bwMode="auto">
          <a:xfrm>
            <a:off x="4643438" y="4418013"/>
            <a:ext cx="292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smtClean="0">
                <a:solidFill>
                  <a:schemeClr val="tx1"/>
                </a:solidFill>
                <a:latin typeface="Frutiger LT Std 45 Light" charset="0"/>
                <a:ea typeface="ＭＳ Ｐゴシック" pitchFamily="34" charset="-128"/>
              </a:rPr>
              <a:t>Collaboration, sharing of ideas</a:t>
            </a:r>
            <a:endParaRPr lang="en-GB" sz="1600" dirty="0">
              <a:solidFill>
                <a:schemeClr val="tx1"/>
              </a:solidFill>
              <a:latin typeface="Frutiger LT Std 45 Light" charset="0"/>
              <a:ea typeface="ＭＳ Ｐゴシック" pitchFamily="34" charset="-128"/>
            </a:endParaRPr>
          </a:p>
        </p:txBody>
      </p:sp>
      <p:cxnSp>
        <p:nvCxnSpPr>
          <p:cNvPr id="9232" name="Straight Connector 33"/>
          <p:cNvCxnSpPr>
            <a:cxnSpLocks noChangeShapeType="1"/>
          </p:cNvCxnSpPr>
          <p:nvPr/>
        </p:nvCxnSpPr>
        <p:spPr bwMode="auto">
          <a:xfrm rot="5400000">
            <a:off x="2686050" y="3895726"/>
            <a:ext cx="3730625" cy="0"/>
          </a:xfrm>
          <a:prstGeom prst="line">
            <a:avLst/>
          </a:prstGeom>
          <a:noFill/>
          <a:ln w="25400">
            <a:solidFill>
              <a:srgbClr val="00CCFF">
                <a:alpha val="54117"/>
              </a:srgbClr>
            </a:solidFill>
            <a:round/>
            <a:headEnd/>
            <a:tailEnd/>
          </a:ln>
          <a:extLst>
            <a:ext uri="{909E8E84-426E-40DD-AFC4-6F175D3DCCD1}">
              <a14:hiddenFill xmlns:a14="http://schemas.microsoft.com/office/drawing/2010/main">
                <a:noFill/>
              </a14:hiddenFill>
            </a:ext>
          </a:extLst>
        </p:spPr>
      </p:cxnSp>
      <p:sp>
        <p:nvSpPr>
          <p:cNvPr id="9233" name="TextBox 43"/>
          <p:cNvSpPr txBox="1">
            <a:spLocks noChangeArrowheads="1"/>
          </p:cNvSpPr>
          <p:nvPr/>
        </p:nvSpPr>
        <p:spPr bwMode="auto">
          <a:xfrm>
            <a:off x="1581150" y="1630363"/>
            <a:ext cx="2500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smtClean="0">
                <a:solidFill>
                  <a:schemeClr val="tx1"/>
                </a:solidFill>
                <a:latin typeface="Frutiger LT Std 45 Light" charset="0"/>
                <a:ea typeface="ＭＳ Ｐゴシック" pitchFamily="34" charset="-128"/>
              </a:rPr>
              <a:t>Feature of NIAHO</a:t>
            </a:r>
            <a:r>
              <a:rPr lang="en-GB" sz="2000" b="1" dirty="0" smtClean="0">
                <a:solidFill>
                  <a:schemeClr val="tx1"/>
                </a:solidFill>
                <a:latin typeface="Frutiger LT Std 45 Light" charset="0"/>
                <a:ea typeface="ＭＳ Ｐゴシック" pitchFamily="34" charset="-128"/>
                <a:sym typeface="Symbol" pitchFamily="18" charset="2"/>
              </a:rPr>
              <a:t></a:t>
            </a:r>
            <a:endParaRPr lang="en-GB" sz="2000" b="1" dirty="0">
              <a:solidFill>
                <a:schemeClr val="tx1"/>
              </a:solidFill>
              <a:latin typeface="Frutiger LT Std 45 Light" charset="0"/>
              <a:ea typeface="ＭＳ Ｐゴシック" pitchFamily="34" charset="-128"/>
              <a:sym typeface="Symbol" pitchFamily="18" charset="2"/>
            </a:endParaRPr>
          </a:p>
        </p:txBody>
      </p:sp>
      <p:sp>
        <p:nvSpPr>
          <p:cNvPr id="9234" name="TextBox 44"/>
          <p:cNvSpPr txBox="1">
            <a:spLocks noChangeArrowheads="1"/>
          </p:cNvSpPr>
          <p:nvPr/>
        </p:nvSpPr>
        <p:spPr bwMode="auto">
          <a:xfrm>
            <a:off x="4957763" y="1633538"/>
            <a:ext cx="2425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smtClean="0">
                <a:solidFill>
                  <a:schemeClr val="tx1"/>
                </a:solidFill>
                <a:latin typeface="Frutiger LT Std 45 Light" charset="0"/>
                <a:ea typeface="ＭＳ Ｐゴシック" pitchFamily="34" charset="-128"/>
              </a:rPr>
              <a:t>Benefit to Hospital</a:t>
            </a:r>
            <a:endParaRPr lang="en-GB" sz="2000" b="1" dirty="0">
              <a:solidFill>
                <a:schemeClr val="tx1"/>
              </a:solidFill>
              <a:latin typeface="Frutiger LT Std 45 Light" charset="0"/>
              <a:ea typeface="ＭＳ Ｐゴシック" pitchFamily="34" charset="-128"/>
            </a:endParaRPr>
          </a:p>
        </p:txBody>
      </p:sp>
      <p:sp>
        <p:nvSpPr>
          <p:cNvPr id="9235" name="Rectangle 45"/>
          <p:cNvSpPr>
            <a:spLocks noChangeArrowheads="1"/>
          </p:cNvSpPr>
          <p:nvPr/>
        </p:nvSpPr>
        <p:spPr bwMode="auto">
          <a:xfrm>
            <a:off x="4672013" y="4932363"/>
            <a:ext cx="329406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b="1" dirty="0" smtClean="0">
                <a:solidFill>
                  <a:schemeClr val="bg1"/>
                </a:solidFill>
                <a:latin typeface="Frutiger LT Std 45 Light" charset="0"/>
                <a:ea typeface="ＭＳ Ｐゴシック" pitchFamily="34" charset="-128"/>
              </a:rPr>
              <a:t>Fear becomes confidence</a:t>
            </a:r>
            <a:endParaRPr lang="en-GB" sz="1600" b="1" dirty="0">
              <a:solidFill>
                <a:schemeClr val="bg1"/>
              </a:solidFill>
              <a:latin typeface="Frutiger LT Std 45 Light" charset="0"/>
              <a:ea typeface="ＭＳ Ｐゴシック" pitchFamily="34" charset="-128"/>
            </a:endParaRPr>
          </a:p>
        </p:txBody>
      </p:sp>
      <p:sp>
        <p:nvSpPr>
          <p:cNvPr id="9236" name="TextBox 46"/>
          <p:cNvSpPr txBox="1">
            <a:spLocks noChangeArrowheads="1"/>
          </p:cNvSpPr>
          <p:nvPr/>
        </p:nvSpPr>
        <p:spPr bwMode="auto">
          <a:xfrm>
            <a:off x="4643438" y="3868738"/>
            <a:ext cx="3436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smtClean="0">
                <a:solidFill>
                  <a:schemeClr val="bg1"/>
                </a:solidFill>
                <a:latin typeface="Frutiger LT Std 45 Light" charset="0"/>
                <a:ea typeface="ＭＳ Ｐゴシック" pitchFamily="34" charset="-128"/>
              </a:rPr>
              <a:t>Clear, traceable pathway to improve</a:t>
            </a:r>
            <a:endParaRPr lang="en-GB" sz="1600" dirty="0">
              <a:solidFill>
                <a:schemeClr val="bg1"/>
              </a:solidFill>
              <a:latin typeface="Frutiger LT Std 45 Light" charset="0"/>
              <a:ea typeface="ＭＳ Ｐゴシック" pitchFamily="34" charset="-128"/>
            </a:endParaRPr>
          </a:p>
        </p:txBody>
      </p:sp>
      <p:sp>
        <p:nvSpPr>
          <p:cNvPr id="9237" name="Rectangle 9"/>
          <p:cNvSpPr>
            <a:spLocks noChangeArrowheads="1"/>
          </p:cNvSpPr>
          <p:nvPr/>
        </p:nvSpPr>
        <p:spPr bwMode="auto">
          <a:xfrm>
            <a:off x="0" y="2336800"/>
            <a:ext cx="4452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smtClean="0">
                <a:solidFill>
                  <a:schemeClr val="tx1"/>
                </a:solidFill>
                <a:latin typeface="Frutiger LT Std 45 Light" charset="0"/>
                <a:ea typeface="ＭＳ Ｐゴシック" pitchFamily="34" charset="-128"/>
              </a:rPr>
              <a:t>Stable standards, infrequent change</a:t>
            </a:r>
            <a:endParaRPr lang="en-GB" sz="1600" dirty="0">
              <a:solidFill>
                <a:schemeClr val="tx1"/>
              </a:solidFill>
              <a:latin typeface="Calibri" pitchFamily="34" charset="0"/>
              <a:ea typeface="ＭＳ Ｐゴシック" pitchFamily="34" charset="-128"/>
            </a:endParaRPr>
          </a:p>
        </p:txBody>
      </p:sp>
      <p:sp>
        <p:nvSpPr>
          <p:cNvPr id="9238" name="Rectangle 9"/>
          <p:cNvSpPr>
            <a:spLocks noChangeArrowheads="1"/>
          </p:cNvSpPr>
          <p:nvPr/>
        </p:nvSpPr>
        <p:spPr bwMode="auto">
          <a:xfrm>
            <a:off x="4575175" y="2338388"/>
            <a:ext cx="3322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a:lnSpc>
                <a:spcPct val="100000"/>
              </a:lnSpc>
            </a:pPr>
            <a:r>
              <a:rPr lang="en-GB" sz="1600" dirty="0" smtClean="0">
                <a:solidFill>
                  <a:schemeClr val="tx1"/>
                </a:solidFill>
                <a:latin typeface="Frutiger LT Std 45 Light" charset="0"/>
                <a:ea typeface="ＭＳ Ｐゴシック" pitchFamily="34" charset="-128"/>
              </a:rPr>
              <a:t>Sustainable system </a:t>
            </a:r>
            <a:endParaRPr lang="en-GB" sz="1600" dirty="0">
              <a:solidFill>
                <a:schemeClr val="tx1"/>
              </a:solidFill>
              <a:latin typeface="Calibri" pitchFamily="34" charset="0"/>
              <a:ea typeface="ＭＳ Ｐゴシック" pitchFamily="34" charset="-128"/>
            </a:endParaRPr>
          </a:p>
        </p:txBody>
      </p:sp>
      <p:sp>
        <p:nvSpPr>
          <p:cNvPr id="9239" name="TextBox 30"/>
          <p:cNvSpPr txBox="1">
            <a:spLocks noChangeArrowheads="1"/>
          </p:cNvSpPr>
          <p:nvPr/>
        </p:nvSpPr>
        <p:spPr bwMode="auto">
          <a:xfrm>
            <a:off x="2633663" y="2744788"/>
            <a:ext cx="1717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smtClean="0">
                <a:solidFill>
                  <a:schemeClr val="bg1"/>
                </a:solidFill>
                <a:latin typeface="Frutiger LT Std 45 Light" charset="0"/>
                <a:ea typeface="ＭＳ Ｐゴシック" pitchFamily="34" charset="-128"/>
              </a:rPr>
              <a:t>Annual Surveys</a:t>
            </a:r>
            <a:endParaRPr lang="en-GB" sz="1600" b="1" dirty="0">
              <a:solidFill>
                <a:schemeClr val="bg1"/>
              </a:solidFill>
              <a:latin typeface="Frutiger LT Std 45 Light" charset="0"/>
              <a:ea typeface="ＭＳ Ｐゴシック" pitchFamily="34" charset="-128"/>
            </a:endParaRPr>
          </a:p>
        </p:txBody>
      </p:sp>
      <p:sp>
        <p:nvSpPr>
          <p:cNvPr id="3" name="Title 2"/>
          <p:cNvSpPr>
            <a:spLocks noGrp="1"/>
          </p:cNvSpPr>
          <p:nvPr>
            <p:ph type="title"/>
          </p:nvPr>
        </p:nvSpPr>
        <p:spPr/>
        <p:txBody>
          <a:bodyPr/>
          <a:lstStyle/>
          <a:p>
            <a:r>
              <a:rPr lang="en-GB" dirty="0"/>
              <a:t>Key </a:t>
            </a:r>
            <a:r>
              <a:rPr lang="en-GB" dirty="0" smtClean="0"/>
              <a:t>Features</a:t>
            </a:r>
            <a:endParaRPr lang="en-GB" dirty="0"/>
          </a:p>
        </p:txBody>
      </p:sp>
      <p:sp>
        <p:nvSpPr>
          <p:cNvPr id="5" name="Slide Number Placeholder 4"/>
          <p:cNvSpPr>
            <a:spLocks noGrp="1"/>
          </p:cNvSpPr>
          <p:nvPr>
            <p:ph type="sldNum" sz="quarter" idx="12"/>
          </p:nvPr>
        </p:nvSpPr>
        <p:spPr/>
        <p:txBody>
          <a:bodyPr/>
          <a:lstStyle/>
          <a:p>
            <a:fld id="{96D4924F-66DD-40F9-8C86-295D259E1448}" type="slidenum">
              <a:rPr lang="en-GB" altLang="ja-JP" smtClean="0"/>
              <a:pPr/>
              <a:t>7</a:t>
            </a:fld>
            <a:endParaRPr lang="en-GB" altLang="ja-JP"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057" y="1283766"/>
            <a:ext cx="879981" cy="1052834"/>
          </a:xfrm>
          <a:prstGeom prst="rect">
            <a:avLst/>
          </a:prstGeom>
        </p:spPr>
      </p:pic>
    </p:spTree>
    <p:extLst>
      <p:ext uri="{BB962C8B-B14F-4D97-AF65-F5344CB8AC3E}">
        <p14:creationId xmlns:p14="http://schemas.microsoft.com/office/powerpoint/2010/main" val="4232358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mtClean="0"/>
              <a:t>About ISO 9001</a:t>
            </a:r>
            <a:endParaRPr lang="en-US" dirty="0" smtClean="0"/>
          </a:p>
        </p:txBody>
      </p:sp>
      <p:sp>
        <p:nvSpPr>
          <p:cNvPr id="74755" name="Rectangle 3"/>
          <p:cNvSpPr>
            <a:spLocks noGrp="1" noChangeArrowheads="1"/>
          </p:cNvSpPr>
          <p:nvPr>
            <p:ph idx="1"/>
          </p:nvPr>
        </p:nvSpPr>
        <p:spPr/>
        <p:txBody>
          <a:bodyPr/>
          <a:lstStyle/>
          <a:p>
            <a:r>
              <a:rPr lang="en-US" b="1" dirty="0" smtClean="0"/>
              <a:t>Who Developed ISO 9001?</a:t>
            </a:r>
          </a:p>
          <a:p>
            <a:pPr lvl="1"/>
            <a:r>
              <a:rPr lang="en-US" dirty="0" smtClean="0"/>
              <a:t>ISO 9001 was developed through the </a:t>
            </a:r>
            <a:r>
              <a:rPr lang="en-US" b="1" dirty="0" smtClean="0"/>
              <a:t>International Organization for Standardization</a:t>
            </a:r>
          </a:p>
          <a:p>
            <a:pPr lvl="2"/>
            <a:r>
              <a:rPr lang="en-US" dirty="0" smtClean="0"/>
              <a:t>This organization began in 1946 and published the first revision of the ISO 9001 standard in 1987</a:t>
            </a:r>
          </a:p>
          <a:p>
            <a:pPr lvl="2"/>
            <a:r>
              <a:rPr lang="en-US" dirty="0" smtClean="0"/>
              <a:t>The current revision of ISO 9001 is </a:t>
            </a:r>
            <a:r>
              <a:rPr lang="en-US" dirty="0" smtClean="0"/>
              <a:t>the revision </a:t>
            </a:r>
            <a:r>
              <a:rPr lang="en-US" dirty="0" smtClean="0"/>
              <a:t>four dated </a:t>
            </a:r>
            <a:r>
              <a:rPr lang="en-US" dirty="0" smtClean="0"/>
              <a:t>2015</a:t>
            </a:r>
          </a:p>
          <a:p>
            <a:pPr lvl="2"/>
            <a:r>
              <a:rPr lang="en-US" dirty="0" smtClean="0"/>
              <a:t>The 2015 9001 standard is a Quality Management System that requires the organization to perform risk based thinking</a:t>
            </a:r>
            <a:endParaRPr lang="en-US" dirty="0" smtClean="0"/>
          </a:p>
          <a:p>
            <a:r>
              <a:rPr lang="en-US" b="1" dirty="0" smtClean="0"/>
              <a:t>When </a:t>
            </a:r>
            <a:r>
              <a:rPr lang="en-US" b="1" dirty="0" smtClean="0"/>
              <a:t>did ISO 9001 become recognized by healthcare?</a:t>
            </a:r>
          </a:p>
          <a:p>
            <a:pPr lvl="1"/>
            <a:r>
              <a:rPr lang="en-US" dirty="0" smtClean="0"/>
              <a:t>Healthcare has started to embrace ISO 9001 within the last several years, (primarily since 2008)</a:t>
            </a:r>
          </a:p>
          <a:p>
            <a:pPr lvl="1"/>
            <a:r>
              <a:rPr lang="en-US" dirty="0" smtClean="0"/>
              <a:t>More recently with DNV-GL receiving deeming </a:t>
            </a:r>
            <a:r>
              <a:rPr lang="en-US" dirty="0" smtClean="0"/>
              <a:t>authority from </a:t>
            </a:r>
            <a:r>
              <a:rPr lang="en-US" dirty="0" smtClean="0"/>
              <a:t>the Centers for Medicare and Medicaid Services, (CMS) to accredit hospitals in 2008, ISO 9001 is rapidly gaining recognition in healthcare </a:t>
            </a:r>
          </a:p>
          <a:p>
            <a:pPr lvl="1"/>
            <a:endParaRPr lang="en-US" dirty="0" smtClean="0"/>
          </a:p>
        </p:txBody>
      </p:sp>
      <p:sp>
        <p:nvSpPr>
          <p:cNvPr id="74756" name="Slide Number Placeholder 4"/>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55A06D6A-F571-4A99-82C0-08F42EB05E46}" type="slidenum">
              <a:rPr lang="en-US" smtClean="0"/>
              <a:pPr/>
              <a:t>8</a:t>
            </a:fld>
            <a:endParaRPr lang="en-US" dirty="0" smtClean="0"/>
          </a:p>
        </p:txBody>
      </p:sp>
    </p:spTree>
    <p:extLst>
      <p:ext uri="{BB962C8B-B14F-4D97-AF65-F5344CB8AC3E}">
        <p14:creationId xmlns:p14="http://schemas.microsoft.com/office/powerpoint/2010/main" val="35714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mtClean="0"/>
              <a:t>Integrated Accreditation Model</a:t>
            </a:r>
            <a:endParaRPr lang="en-US" dirty="0" smtClean="0"/>
          </a:p>
        </p:txBody>
      </p:sp>
      <p:sp>
        <p:nvSpPr>
          <p:cNvPr id="77827" name="Content Placeholder 8"/>
          <p:cNvSpPr>
            <a:spLocks noGrp="1"/>
          </p:cNvSpPr>
          <p:nvPr>
            <p:ph idx="1"/>
          </p:nvPr>
        </p:nvSpPr>
        <p:spPr/>
        <p:txBody>
          <a:bodyPr/>
          <a:lstStyle/>
          <a:p>
            <a:r>
              <a:rPr lang="en-US" dirty="0" smtClean="0"/>
              <a:t>Integrates ISO 9001 and NIAHO®</a:t>
            </a:r>
          </a:p>
          <a:p>
            <a:pPr lvl="1"/>
            <a:r>
              <a:rPr lang="en-US" dirty="0" smtClean="0"/>
              <a:t>ISO 9001 provides the framework for a sustainable regulatory compliance</a:t>
            </a:r>
          </a:p>
          <a:p>
            <a:pPr lvl="1"/>
            <a:r>
              <a:rPr lang="en-US" dirty="0" smtClean="0"/>
              <a:t>ISO 9001 allows hospitals to use its combined knowledge, wisdom, and innovation to improve quality and safety</a:t>
            </a:r>
          </a:p>
          <a:p>
            <a:pPr lvl="1"/>
            <a:r>
              <a:rPr lang="en-US" dirty="0" smtClean="0"/>
              <a:t>ISO 9001 is the framework within which  methodologies such as LEAN and Six Sigma are better understood and utilized</a:t>
            </a:r>
          </a:p>
          <a:p>
            <a:pPr lvl="1"/>
            <a:endParaRPr lang="en-US" dirty="0" smtClean="0"/>
          </a:p>
          <a:p>
            <a:r>
              <a:rPr lang="en-US" dirty="0" smtClean="0"/>
              <a:t>Combined result drives quality transformation into the organization’s core processes</a:t>
            </a:r>
          </a:p>
          <a:p>
            <a:endParaRPr lang="en-US" dirty="0" smtClean="0"/>
          </a:p>
          <a:p>
            <a:pPr lvl="1">
              <a:buFont typeface="Wingdings" panose="05000000000000000000" pitchFamily="2" charset="2"/>
              <a:buChar char="Ø"/>
            </a:pPr>
            <a:r>
              <a:rPr lang="en-US" dirty="0" smtClean="0"/>
              <a:t> </a:t>
            </a:r>
            <a:r>
              <a:rPr lang="en-US" b="1" dirty="0" smtClean="0"/>
              <a:t>Performance driven systems produce compliance as a natural outcome</a:t>
            </a:r>
          </a:p>
          <a:p>
            <a:endParaRPr lang="en-US" dirty="0" smtClean="0"/>
          </a:p>
        </p:txBody>
      </p:sp>
      <p:sp>
        <p:nvSpPr>
          <p:cNvPr id="77828" name="Slide Number Placeholder 4"/>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66AFC580-9571-492E-A8A4-E063E03325BF}" type="slidenum">
              <a:rPr lang="en-US" altLang="ja-JP" smtClean="0"/>
              <a:pPr/>
              <a:t>9</a:t>
            </a:fld>
            <a:endParaRPr lang="en-US" altLang="ja-JP" dirty="0" smtClean="0"/>
          </a:p>
        </p:txBody>
      </p:sp>
    </p:spTree>
    <p:extLst>
      <p:ext uri="{BB962C8B-B14F-4D97-AF65-F5344CB8AC3E}">
        <p14:creationId xmlns:p14="http://schemas.microsoft.com/office/powerpoint/2010/main" val="2133805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z="2400" dirty="0" smtClean="0"/>
              <a:t>ISO System Structure</a:t>
            </a:r>
          </a:p>
        </p:txBody>
      </p:sp>
      <p:sp>
        <p:nvSpPr>
          <p:cNvPr id="73736" name="Slide Number Placeholder 4"/>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75D146B5-3745-4A8F-B0AB-D22B801AABB0}" type="slidenum">
              <a:rPr lang="en-US" altLang="ja-JP" smtClean="0">
                <a:solidFill>
                  <a:srgbClr val="666666"/>
                </a:solidFill>
                <a:ea typeface="MS PGothic" pitchFamily="34" charset="-128"/>
              </a:rPr>
              <a:pPr/>
              <a:t>10</a:t>
            </a:fld>
            <a:endParaRPr lang="en-US" altLang="ja-JP" dirty="0" smtClean="0">
              <a:solidFill>
                <a:srgbClr val="666666"/>
              </a:solidFill>
              <a:ea typeface="MS PGothic" pitchFamily="34" charset="-128"/>
            </a:endParaRPr>
          </a:p>
        </p:txBody>
      </p:sp>
      <p:sp>
        <p:nvSpPr>
          <p:cNvPr id="73733" name="Content Placeholder 10"/>
          <p:cNvSpPr>
            <a:spLocks noGrp="1"/>
          </p:cNvSpPr>
          <p:nvPr>
            <p:ph sz="half" idx="4294967295"/>
          </p:nvPr>
        </p:nvSpPr>
        <p:spPr>
          <a:xfrm>
            <a:off x="4881440" y="1088657"/>
            <a:ext cx="4244975" cy="4903787"/>
          </a:xfrm>
        </p:spPr>
        <p:txBody>
          <a:bodyPr anchor="b"/>
          <a:lstStyle/>
          <a:p>
            <a:pPr marL="0" indent="0" algn="ctr" eaLnBrk="1" hangingPunct="1">
              <a:buFont typeface="Wingdings" pitchFamily="2" charset="2"/>
              <a:buNone/>
            </a:pPr>
            <a:r>
              <a:rPr lang="en-US" dirty="0" smtClean="0"/>
              <a:t>Operational-Business</a:t>
            </a:r>
            <a:br>
              <a:rPr lang="en-US" dirty="0" smtClean="0"/>
            </a:br>
            <a:r>
              <a:rPr lang="en-US" dirty="0" smtClean="0"/>
              <a:t>Practices-Regulatory</a:t>
            </a:r>
          </a:p>
        </p:txBody>
      </p:sp>
      <p:grpSp>
        <p:nvGrpSpPr>
          <p:cNvPr id="2" name="Group 4"/>
          <p:cNvGrpSpPr>
            <a:grpSpLocks/>
          </p:cNvGrpSpPr>
          <p:nvPr/>
        </p:nvGrpSpPr>
        <p:grpSpPr bwMode="auto">
          <a:xfrm>
            <a:off x="1320945" y="1474616"/>
            <a:ext cx="2128837" cy="4127671"/>
            <a:chOff x="531" y="789"/>
            <a:chExt cx="1410" cy="2949"/>
          </a:xfrm>
        </p:grpSpPr>
        <p:pic>
          <p:nvPicPr>
            <p:cNvPr id="73737" name="Picture 5" descr="93315-034-FE125BBF"/>
            <p:cNvPicPr>
              <a:picLocks noChangeAspect="1" noChangeArrowheads="1"/>
            </p:cNvPicPr>
            <p:nvPr/>
          </p:nvPicPr>
          <p:blipFill>
            <a:blip r:embed="rId3" cstate="print">
              <a:extLst>
                <a:ext uri="{28A0092B-C50C-407E-A947-70E740481C1C}">
                  <a14:useLocalDpi xmlns:a14="http://schemas.microsoft.com/office/drawing/2010/main" val="0"/>
                </a:ext>
              </a:extLst>
            </a:blip>
            <a:srcRect b="2477"/>
            <a:stretch>
              <a:fillRect/>
            </a:stretch>
          </p:blipFill>
          <p:spPr bwMode="auto">
            <a:xfrm>
              <a:off x="531" y="792"/>
              <a:ext cx="1395" cy="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Rectangle 6"/>
            <p:cNvSpPr>
              <a:spLocks noChangeArrowheads="1"/>
            </p:cNvSpPr>
            <p:nvPr/>
          </p:nvSpPr>
          <p:spPr bwMode="auto">
            <a:xfrm>
              <a:off x="1357" y="789"/>
              <a:ext cx="584" cy="489"/>
            </a:xfrm>
            <a:prstGeom prst="rect">
              <a:avLst/>
            </a:prstGeom>
            <a:solidFill>
              <a:schemeClr val="bg1"/>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l" eaLnBrk="0" hangingPunct="0">
                <a:spcBef>
                  <a:spcPct val="50000"/>
                </a:spcBef>
                <a:buFont typeface="Wingdings" pitchFamily="2" charset="2"/>
                <a:buNone/>
              </a:pPr>
              <a:endParaRPr lang="en-US" dirty="0">
                <a:solidFill>
                  <a:srgbClr val="0434B1"/>
                </a:solidFill>
              </a:endParaRPr>
            </a:p>
          </p:txBody>
        </p:sp>
      </p:grpSp>
      <p:pic>
        <p:nvPicPr>
          <p:cNvPr id="73734" name="Picture 3" descr="hm00247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1361989"/>
            <a:ext cx="2405063" cy="4127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5" name="AutoShape 9"/>
          <p:cNvSpPr>
            <a:spLocks noChangeArrowheads="1"/>
          </p:cNvSpPr>
          <p:nvPr/>
        </p:nvSpPr>
        <p:spPr bwMode="auto">
          <a:xfrm>
            <a:off x="3352800" y="2855913"/>
            <a:ext cx="2054225" cy="11398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algn="ctr">
            <a:noFill/>
            <a:miter lim="800000"/>
            <a:headEnd/>
            <a:tailEnd/>
          </a:ln>
          <a:effectLst/>
          <a:extLst/>
        </p:spPr>
        <p:txBody>
          <a:bodyPr wrap="none" lIns="90000" tIns="46800" rIns="90000" bIns="46800" anchor="ctr"/>
          <a:lstStyle/>
          <a:p>
            <a:endParaRPr lang="en-GB" dirty="0"/>
          </a:p>
        </p:txBody>
      </p:sp>
      <p:sp>
        <p:nvSpPr>
          <p:cNvPr id="3" name="TextBox 2"/>
          <p:cNvSpPr txBox="1"/>
          <p:nvPr/>
        </p:nvSpPr>
        <p:spPr>
          <a:xfrm>
            <a:off x="1172158" y="5616144"/>
            <a:ext cx="2362200" cy="246221"/>
          </a:xfrm>
          <a:prstGeom prst="rect">
            <a:avLst/>
          </a:prstGeom>
          <a:noFill/>
        </p:spPr>
        <p:txBody>
          <a:bodyPr wrap="square" lIns="0" tIns="0" rIns="0" bIns="0" rtlCol="0">
            <a:spAutoFit/>
          </a:bodyPr>
          <a:lstStyle/>
          <a:p>
            <a:pPr algn="ctr"/>
            <a:r>
              <a:rPr lang="en-US" sz="1600" dirty="0"/>
              <a:t>ISO 9001 Systems</a:t>
            </a:r>
          </a:p>
        </p:txBody>
      </p:sp>
    </p:spTree>
    <p:extLst>
      <p:ext uri="{BB962C8B-B14F-4D97-AF65-F5344CB8AC3E}">
        <p14:creationId xmlns:p14="http://schemas.microsoft.com/office/powerpoint/2010/main" val="102468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2195736" y="2567775"/>
            <a:ext cx="1548172" cy="749243"/>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59" name="Oval 58"/>
          <p:cNvSpPr/>
          <p:nvPr/>
        </p:nvSpPr>
        <p:spPr>
          <a:xfrm>
            <a:off x="3239852" y="4242587"/>
            <a:ext cx="1476164" cy="756084"/>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58" name="Oval 57"/>
          <p:cNvSpPr/>
          <p:nvPr/>
        </p:nvSpPr>
        <p:spPr>
          <a:xfrm>
            <a:off x="4427042" y="3666099"/>
            <a:ext cx="1476164" cy="756084"/>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57" name="Oval 56"/>
          <p:cNvSpPr/>
          <p:nvPr/>
        </p:nvSpPr>
        <p:spPr>
          <a:xfrm>
            <a:off x="4031940" y="2733645"/>
            <a:ext cx="1863795" cy="863279"/>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56" name="Oval 55"/>
          <p:cNvSpPr/>
          <p:nvPr/>
        </p:nvSpPr>
        <p:spPr>
          <a:xfrm>
            <a:off x="5552885" y="1470788"/>
            <a:ext cx="1548172" cy="749243"/>
          </a:xfrm>
          <a:prstGeom prst="ellipse">
            <a:avLst/>
          </a:prstGeom>
          <a:solidFill>
            <a:schemeClr val="accent6">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55" name="Oval 54"/>
          <p:cNvSpPr/>
          <p:nvPr/>
        </p:nvSpPr>
        <p:spPr bwMode="auto">
          <a:xfrm>
            <a:off x="6000784" y="3392616"/>
            <a:ext cx="2099608" cy="1136914"/>
          </a:xfrm>
          <a:prstGeom prst="ellipse">
            <a:avLst/>
          </a:prstGeom>
          <a:solidFill>
            <a:srgbClr val="D6EFF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54" name="Oval 53"/>
          <p:cNvSpPr/>
          <p:nvPr/>
        </p:nvSpPr>
        <p:spPr bwMode="auto">
          <a:xfrm>
            <a:off x="6432978" y="2165060"/>
            <a:ext cx="2218895" cy="1159805"/>
          </a:xfrm>
          <a:prstGeom prst="ellipse">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grpSp>
        <p:nvGrpSpPr>
          <p:cNvPr id="51" name="Group 50"/>
          <p:cNvGrpSpPr/>
          <p:nvPr/>
        </p:nvGrpSpPr>
        <p:grpSpPr>
          <a:xfrm>
            <a:off x="3491880" y="2010658"/>
            <a:ext cx="1512168" cy="770270"/>
            <a:chOff x="1835696" y="1578610"/>
            <a:chExt cx="1512168" cy="770270"/>
          </a:xfrm>
        </p:grpSpPr>
        <p:sp>
          <p:nvSpPr>
            <p:cNvPr id="52" name="Oval 51"/>
            <p:cNvSpPr/>
            <p:nvPr/>
          </p:nvSpPr>
          <p:spPr bwMode="auto">
            <a:xfrm>
              <a:off x="1835696" y="1578610"/>
              <a:ext cx="1512168" cy="713331"/>
            </a:xfrm>
            <a:prstGeom prst="ellipse">
              <a:avLst/>
            </a:prstGeom>
            <a:solidFill>
              <a:schemeClr val="bg1">
                <a:lumMod val="85000"/>
              </a:schemeClr>
            </a:solid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53" name="Oval 52"/>
            <p:cNvSpPr/>
            <p:nvPr/>
          </p:nvSpPr>
          <p:spPr bwMode="auto">
            <a:xfrm>
              <a:off x="1835696" y="1635549"/>
              <a:ext cx="1512168" cy="713331"/>
            </a:xfrm>
            <a:prstGeom prst="ellipse">
              <a:avLst/>
            </a:prstGeom>
            <a:solidFill>
              <a:schemeClr val="bg1">
                <a:lumMod val="6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grpSp>
      <p:grpSp>
        <p:nvGrpSpPr>
          <p:cNvPr id="47" name="Group 46"/>
          <p:cNvGrpSpPr/>
          <p:nvPr/>
        </p:nvGrpSpPr>
        <p:grpSpPr>
          <a:xfrm>
            <a:off x="3674939" y="1193475"/>
            <a:ext cx="1512168" cy="770270"/>
            <a:chOff x="1835696" y="1578610"/>
            <a:chExt cx="1512168" cy="770270"/>
          </a:xfrm>
        </p:grpSpPr>
        <p:sp>
          <p:nvSpPr>
            <p:cNvPr id="48" name="Oval 47"/>
            <p:cNvSpPr/>
            <p:nvPr/>
          </p:nvSpPr>
          <p:spPr bwMode="auto">
            <a:xfrm>
              <a:off x="1835696" y="1578610"/>
              <a:ext cx="1512168" cy="713331"/>
            </a:xfrm>
            <a:prstGeom prst="ellipse">
              <a:avLst/>
            </a:prstGeom>
            <a:solidFill>
              <a:schemeClr val="bg1">
                <a:lumMod val="85000"/>
              </a:schemeClr>
            </a:solid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50" name="Oval 49"/>
            <p:cNvSpPr/>
            <p:nvPr/>
          </p:nvSpPr>
          <p:spPr bwMode="auto">
            <a:xfrm>
              <a:off x="1835696" y="1635549"/>
              <a:ext cx="1512168" cy="713331"/>
            </a:xfrm>
            <a:prstGeom prst="ellipse">
              <a:avLst/>
            </a:prstGeom>
            <a:solidFill>
              <a:schemeClr val="bg1">
                <a:lumMod val="6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grpSp>
      <p:sp>
        <p:nvSpPr>
          <p:cNvPr id="38" name="Oval 37"/>
          <p:cNvSpPr/>
          <p:nvPr/>
        </p:nvSpPr>
        <p:spPr bwMode="auto">
          <a:xfrm>
            <a:off x="611560" y="2293804"/>
            <a:ext cx="1512168" cy="816403"/>
          </a:xfrm>
          <a:prstGeom prst="ellipse">
            <a:avLst/>
          </a:prstGeom>
          <a:solidFill>
            <a:srgbClr val="C2E8F7"/>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dirty="0">
              <a:solidFill>
                <a:srgbClr val="FFFFFF"/>
              </a:solidFill>
              <a:latin typeface="Arial" charset="0"/>
            </a:endParaRPr>
          </a:p>
        </p:txBody>
      </p:sp>
      <p:sp>
        <p:nvSpPr>
          <p:cNvPr id="37" name="Oval 36"/>
          <p:cNvSpPr/>
          <p:nvPr/>
        </p:nvSpPr>
        <p:spPr bwMode="auto">
          <a:xfrm>
            <a:off x="1190899" y="3379836"/>
            <a:ext cx="2186513" cy="1107628"/>
          </a:xfrm>
          <a:prstGeom prst="ellipse">
            <a:avLst/>
          </a:prstGeom>
          <a:solidFill>
            <a:srgbClr val="C2E8F7"/>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44" name="Oval 43"/>
          <p:cNvSpPr/>
          <p:nvPr/>
        </p:nvSpPr>
        <p:spPr>
          <a:xfrm>
            <a:off x="3239852" y="4293096"/>
            <a:ext cx="1476164" cy="756084"/>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p>
        </p:txBody>
      </p:sp>
      <p:sp>
        <p:nvSpPr>
          <p:cNvPr id="43" name="Oval 42"/>
          <p:cNvSpPr/>
          <p:nvPr/>
        </p:nvSpPr>
        <p:spPr>
          <a:xfrm>
            <a:off x="4427984" y="3717032"/>
            <a:ext cx="1476164" cy="756084"/>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42" name="Oval 41"/>
          <p:cNvSpPr/>
          <p:nvPr/>
        </p:nvSpPr>
        <p:spPr>
          <a:xfrm>
            <a:off x="5554981" y="1519952"/>
            <a:ext cx="1548172" cy="749243"/>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41" name="Oval 40"/>
          <p:cNvSpPr/>
          <p:nvPr/>
        </p:nvSpPr>
        <p:spPr>
          <a:xfrm>
            <a:off x="2195736" y="2607749"/>
            <a:ext cx="1548172" cy="749243"/>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14" name="Oval 13"/>
          <p:cNvSpPr/>
          <p:nvPr/>
        </p:nvSpPr>
        <p:spPr>
          <a:xfrm>
            <a:off x="4031940" y="2780928"/>
            <a:ext cx="1863795" cy="863279"/>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solidFill>
                <a:srgbClr val="FFFFFF"/>
              </a:solidFill>
            </a:endParaRPr>
          </a:p>
        </p:txBody>
      </p:sp>
      <p:sp>
        <p:nvSpPr>
          <p:cNvPr id="2" name="Title 1"/>
          <p:cNvSpPr>
            <a:spLocks noGrp="1"/>
          </p:cNvSpPr>
          <p:nvPr>
            <p:ph type="title"/>
          </p:nvPr>
        </p:nvSpPr>
        <p:spPr>
          <a:noFill/>
          <a:ln>
            <a:noFill/>
          </a:ln>
        </p:spPr>
        <p:txBody>
          <a:bodyPr/>
          <a:lstStyle/>
          <a:p>
            <a:r>
              <a:rPr lang="en-US" dirty="0" smtClean="0"/>
              <a:t>ISO Management System Standards </a:t>
            </a:r>
            <a:r>
              <a:rPr lang="en-US" b="0" i="1" dirty="0" smtClean="0"/>
              <a:t>-</a:t>
            </a:r>
            <a:r>
              <a:rPr lang="en-US" b="0" dirty="0" smtClean="0"/>
              <a:t> Examples</a:t>
            </a:r>
            <a:endParaRPr lang="en-US" b="0" dirty="0"/>
          </a:p>
        </p:txBody>
      </p:sp>
      <p:sp>
        <p:nvSpPr>
          <p:cNvPr id="7" name="Oval 6"/>
          <p:cNvSpPr/>
          <p:nvPr/>
        </p:nvSpPr>
        <p:spPr bwMode="auto">
          <a:xfrm>
            <a:off x="323528" y="1066800"/>
            <a:ext cx="8640960" cy="4090392"/>
          </a:xfrm>
          <a:prstGeom prst="ellipse">
            <a:avLst/>
          </a:prstGeom>
          <a:noFill/>
          <a:ln w="28575" cap="flat" cmpd="sng" algn="ctr">
            <a:solidFill>
              <a:schemeClr val="accent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grpSp>
        <p:nvGrpSpPr>
          <p:cNvPr id="3" name="Group 2"/>
          <p:cNvGrpSpPr/>
          <p:nvPr/>
        </p:nvGrpSpPr>
        <p:grpSpPr>
          <a:xfrm>
            <a:off x="1835696" y="1578610"/>
            <a:ext cx="1512168" cy="770270"/>
            <a:chOff x="1835696" y="1578610"/>
            <a:chExt cx="1512168" cy="770270"/>
          </a:xfrm>
          <a:solidFill>
            <a:schemeClr val="accent5"/>
          </a:solidFill>
        </p:grpSpPr>
        <p:sp>
          <p:nvSpPr>
            <p:cNvPr id="39" name="Oval 38"/>
            <p:cNvSpPr/>
            <p:nvPr/>
          </p:nvSpPr>
          <p:spPr bwMode="auto">
            <a:xfrm>
              <a:off x="1835696" y="1578610"/>
              <a:ext cx="1512168" cy="713331"/>
            </a:xfrm>
            <a:prstGeom prst="ellipse">
              <a:avLst/>
            </a:prstGeom>
            <a:grp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9" name="Oval 8"/>
            <p:cNvSpPr/>
            <p:nvPr/>
          </p:nvSpPr>
          <p:spPr bwMode="auto">
            <a:xfrm>
              <a:off x="1835696" y="1635549"/>
              <a:ext cx="1512168" cy="713331"/>
            </a:xfrm>
            <a:prstGeom prst="ellipse">
              <a:avLst/>
            </a:prstGeom>
            <a:grp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grpSp>
      <p:sp>
        <p:nvSpPr>
          <p:cNvPr id="10" name="TextBox 9"/>
          <p:cNvSpPr txBox="1"/>
          <p:nvPr/>
        </p:nvSpPr>
        <p:spPr>
          <a:xfrm>
            <a:off x="2012134" y="1807548"/>
            <a:ext cx="1165704" cy="338554"/>
          </a:xfrm>
          <a:prstGeom prst="rect">
            <a:avLst/>
          </a:prstGeom>
          <a:noFill/>
        </p:spPr>
        <p:txBody>
          <a:bodyPr wrap="none" rtlCol="0">
            <a:spAutoFit/>
          </a:bodyPr>
          <a:lstStyle/>
          <a:p>
            <a:pPr algn="ctr"/>
            <a:r>
              <a:rPr lang="en-US" sz="1600" dirty="0">
                <a:solidFill>
                  <a:srgbClr val="FFFFFF"/>
                </a:solidFill>
              </a:rPr>
              <a:t>ISO 9001</a:t>
            </a:r>
          </a:p>
        </p:txBody>
      </p:sp>
      <p:sp>
        <p:nvSpPr>
          <p:cNvPr id="12" name="Oval 11"/>
          <p:cNvSpPr/>
          <p:nvPr/>
        </p:nvSpPr>
        <p:spPr bwMode="auto">
          <a:xfrm>
            <a:off x="611560" y="2348882"/>
            <a:ext cx="1512168" cy="816403"/>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dirty="0">
              <a:solidFill>
                <a:srgbClr val="FFFFFF"/>
              </a:solidFill>
              <a:latin typeface="Arial" charset="0"/>
            </a:endParaRPr>
          </a:p>
        </p:txBody>
      </p:sp>
      <p:sp>
        <p:nvSpPr>
          <p:cNvPr id="19" name="TextBox 18"/>
          <p:cNvSpPr txBox="1"/>
          <p:nvPr/>
        </p:nvSpPr>
        <p:spPr>
          <a:xfrm>
            <a:off x="719572" y="2567775"/>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27001</a:t>
            </a:r>
          </a:p>
        </p:txBody>
      </p:sp>
      <p:sp>
        <p:nvSpPr>
          <p:cNvPr id="21" name="TextBox 20"/>
          <p:cNvSpPr txBox="1"/>
          <p:nvPr/>
        </p:nvSpPr>
        <p:spPr>
          <a:xfrm>
            <a:off x="3674001" y="4455802"/>
            <a:ext cx="625492" cy="369332"/>
          </a:xfrm>
          <a:prstGeom prst="rect">
            <a:avLst/>
          </a:prstGeom>
          <a:noFill/>
        </p:spPr>
        <p:txBody>
          <a:bodyPr wrap="none" rtlCol="0">
            <a:spAutoFit/>
          </a:bodyPr>
          <a:lstStyle/>
          <a:p>
            <a:pPr algn="ctr"/>
            <a:r>
              <a:rPr lang="en-US" dirty="0" smtClean="0">
                <a:solidFill>
                  <a:srgbClr val="FFFFFF"/>
                </a:solidFill>
              </a:rPr>
              <a:t>Etc.</a:t>
            </a:r>
          </a:p>
        </p:txBody>
      </p:sp>
      <p:sp>
        <p:nvSpPr>
          <p:cNvPr id="24" name="TextBox 23"/>
          <p:cNvSpPr txBox="1"/>
          <p:nvPr/>
        </p:nvSpPr>
        <p:spPr>
          <a:xfrm>
            <a:off x="5712706" y="1709002"/>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50001</a:t>
            </a:r>
          </a:p>
        </p:txBody>
      </p:sp>
      <p:sp>
        <p:nvSpPr>
          <p:cNvPr id="27" name="Oval 26"/>
          <p:cNvSpPr/>
          <p:nvPr/>
        </p:nvSpPr>
        <p:spPr bwMode="auto">
          <a:xfrm>
            <a:off x="1190899" y="3440724"/>
            <a:ext cx="2186513" cy="1107628"/>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29" name="TextBox 28"/>
          <p:cNvSpPr txBox="1"/>
          <p:nvPr/>
        </p:nvSpPr>
        <p:spPr>
          <a:xfrm>
            <a:off x="1236060" y="3652004"/>
            <a:ext cx="2068017" cy="584775"/>
          </a:xfrm>
          <a:prstGeom prst="rect">
            <a:avLst/>
          </a:prstGeom>
          <a:noFill/>
        </p:spPr>
        <p:txBody>
          <a:bodyPr wrap="square" rtlCol="0">
            <a:spAutoFit/>
          </a:bodyPr>
          <a:lstStyle/>
          <a:p>
            <a:pPr algn="ctr" fontAlgn="base">
              <a:spcBef>
                <a:spcPct val="0"/>
              </a:spcBef>
              <a:spcAft>
                <a:spcPct val="0"/>
              </a:spcAft>
            </a:pPr>
            <a:r>
              <a:rPr lang="en-US" sz="1600" dirty="0" smtClean="0">
                <a:solidFill>
                  <a:srgbClr val="FFFFFF"/>
                </a:solidFill>
              </a:rPr>
              <a:t>ISO </a:t>
            </a:r>
            <a:r>
              <a:rPr lang="en-US" sz="1600" dirty="0">
                <a:solidFill>
                  <a:srgbClr val="FFFFFF"/>
                </a:solidFill>
              </a:rPr>
              <a:t>20121</a:t>
            </a:r>
            <a:br>
              <a:rPr lang="en-US" sz="1600" dirty="0">
                <a:solidFill>
                  <a:srgbClr val="FFFFFF"/>
                </a:solidFill>
              </a:rPr>
            </a:br>
            <a:r>
              <a:rPr lang="en-US" sz="1600" dirty="0">
                <a:solidFill>
                  <a:srgbClr val="FFFFFF"/>
                </a:solidFill>
              </a:rPr>
              <a:t>S</a:t>
            </a:r>
            <a:r>
              <a:rPr lang="en-US" sz="1600" dirty="0" smtClean="0">
                <a:solidFill>
                  <a:srgbClr val="FFFFFF"/>
                </a:solidFill>
              </a:rPr>
              <a:t>ustainable </a:t>
            </a:r>
            <a:r>
              <a:rPr lang="en-US" sz="1600" dirty="0">
                <a:solidFill>
                  <a:srgbClr val="FFFFFF"/>
                </a:solidFill>
              </a:rPr>
              <a:t>E</a:t>
            </a:r>
            <a:r>
              <a:rPr lang="en-US" sz="1600" dirty="0" smtClean="0">
                <a:solidFill>
                  <a:srgbClr val="FFFFFF"/>
                </a:solidFill>
              </a:rPr>
              <a:t>vent</a:t>
            </a:r>
            <a:endParaRPr lang="en-US" sz="1600" dirty="0">
              <a:solidFill>
                <a:srgbClr val="FFFFFF"/>
              </a:solidFill>
            </a:endParaRPr>
          </a:p>
        </p:txBody>
      </p:sp>
      <p:sp>
        <p:nvSpPr>
          <p:cNvPr id="30" name="TextBox 29"/>
          <p:cNvSpPr txBox="1"/>
          <p:nvPr/>
        </p:nvSpPr>
        <p:spPr>
          <a:xfrm>
            <a:off x="2322407" y="2813307"/>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22000</a:t>
            </a:r>
          </a:p>
        </p:txBody>
      </p:sp>
      <p:sp>
        <p:nvSpPr>
          <p:cNvPr id="26" name="Oval 25"/>
          <p:cNvSpPr/>
          <p:nvPr/>
        </p:nvSpPr>
        <p:spPr bwMode="auto">
          <a:xfrm>
            <a:off x="6000784" y="3444214"/>
            <a:ext cx="2099608" cy="1136914"/>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31" name="TextBox 30"/>
          <p:cNvSpPr txBox="1"/>
          <p:nvPr/>
        </p:nvSpPr>
        <p:spPr>
          <a:xfrm>
            <a:off x="5989316" y="3627948"/>
            <a:ext cx="2148019" cy="584776"/>
          </a:xfrm>
          <a:prstGeom prst="rect">
            <a:avLst/>
          </a:prstGeom>
          <a:noFill/>
        </p:spPr>
        <p:txBody>
          <a:bodyPr wrap="square" rtlCol="0">
            <a:spAutoFit/>
          </a:bodyPr>
          <a:lstStyle/>
          <a:p>
            <a:pPr algn="ctr" fontAlgn="base">
              <a:spcBef>
                <a:spcPct val="0"/>
              </a:spcBef>
              <a:spcAft>
                <a:spcPct val="0"/>
              </a:spcAft>
            </a:pPr>
            <a:r>
              <a:rPr lang="en-US" sz="1600" dirty="0">
                <a:solidFill>
                  <a:srgbClr val="FFFFFF"/>
                </a:solidFill>
              </a:rPr>
              <a:t>ISO </a:t>
            </a:r>
            <a:r>
              <a:rPr lang="en-US" sz="1600" dirty="0" smtClean="0">
                <a:solidFill>
                  <a:srgbClr val="FFFFFF"/>
                </a:solidFill>
              </a:rPr>
              <a:t>39001 </a:t>
            </a:r>
          </a:p>
          <a:p>
            <a:pPr algn="ctr" fontAlgn="base">
              <a:spcBef>
                <a:spcPct val="0"/>
              </a:spcBef>
              <a:spcAft>
                <a:spcPct val="0"/>
              </a:spcAft>
            </a:pPr>
            <a:r>
              <a:rPr lang="en-US" sz="1600" dirty="0" smtClean="0">
                <a:solidFill>
                  <a:srgbClr val="FFFFFF"/>
                </a:solidFill>
              </a:rPr>
              <a:t>Road </a:t>
            </a:r>
            <a:r>
              <a:rPr lang="en-US" sz="1600" dirty="0">
                <a:solidFill>
                  <a:srgbClr val="FFFFFF"/>
                </a:solidFill>
              </a:rPr>
              <a:t>Traffic Safety</a:t>
            </a:r>
          </a:p>
        </p:txBody>
      </p:sp>
      <p:sp>
        <p:nvSpPr>
          <p:cNvPr id="28" name="Oval 27"/>
          <p:cNvSpPr/>
          <p:nvPr/>
        </p:nvSpPr>
        <p:spPr bwMode="auto">
          <a:xfrm>
            <a:off x="6432978" y="2220031"/>
            <a:ext cx="2218895" cy="1159805"/>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FF"/>
              </a:solidFill>
              <a:effectLst/>
              <a:latin typeface="Arial" charset="0"/>
            </a:endParaRPr>
          </a:p>
        </p:txBody>
      </p:sp>
      <p:sp>
        <p:nvSpPr>
          <p:cNvPr id="32" name="TextBox 31"/>
          <p:cNvSpPr txBox="1"/>
          <p:nvPr/>
        </p:nvSpPr>
        <p:spPr>
          <a:xfrm>
            <a:off x="6421552" y="2435538"/>
            <a:ext cx="2254904" cy="584775"/>
          </a:xfrm>
          <a:prstGeom prst="rect">
            <a:avLst/>
          </a:prstGeom>
          <a:noFill/>
        </p:spPr>
        <p:txBody>
          <a:bodyPr wrap="square" rtlCol="0">
            <a:spAutoFit/>
          </a:bodyPr>
          <a:lstStyle/>
          <a:p>
            <a:pPr algn="ctr" fontAlgn="base">
              <a:spcBef>
                <a:spcPct val="0"/>
              </a:spcBef>
              <a:spcAft>
                <a:spcPct val="0"/>
              </a:spcAft>
            </a:pPr>
            <a:r>
              <a:rPr lang="en-US" sz="1600" dirty="0" smtClean="0">
                <a:solidFill>
                  <a:srgbClr val="FFFFFF"/>
                </a:solidFill>
              </a:rPr>
              <a:t>ISO </a:t>
            </a:r>
            <a:r>
              <a:rPr lang="en-US" sz="1600" dirty="0">
                <a:solidFill>
                  <a:srgbClr val="FFFFFF"/>
                </a:solidFill>
              </a:rPr>
              <a:t>22301</a:t>
            </a:r>
            <a:br>
              <a:rPr lang="en-US" sz="1600" dirty="0">
                <a:solidFill>
                  <a:srgbClr val="FFFFFF"/>
                </a:solidFill>
              </a:rPr>
            </a:br>
            <a:r>
              <a:rPr lang="en-US" sz="1600" dirty="0">
                <a:solidFill>
                  <a:srgbClr val="FFFFFF"/>
                </a:solidFill>
              </a:rPr>
              <a:t>B</a:t>
            </a:r>
            <a:r>
              <a:rPr lang="en-US" sz="1600" dirty="0" smtClean="0">
                <a:solidFill>
                  <a:srgbClr val="FFFFFF"/>
                </a:solidFill>
              </a:rPr>
              <a:t>usiness </a:t>
            </a:r>
            <a:r>
              <a:rPr lang="en-US" sz="1600" dirty="0">
                <a:solidFill>
                  <a:srgbClr val="FFFFFF"/>
                </a:solidFill>
              </a:rPr>
              <a:t>C</a:t>
            </a:r>
            <a:r>
              <a:rPr lang="en-US" sz="1600" dirty="0" smtClean="0">
                <a:solidFill>
                  <a:srgbClr val="FFFFFF"/>
                </a:solidFill>
              </a:rPr>
              <a:t>ontinuity</a:t>
            </a:r>
            <a:endParaRPr lang="en-US" sz="1600" dirty="0">
              <a:solidFill>
                <a:srgbClr val="FFFFFF"/>
              </a:solidFill>
            </a:endParaRPr>
          </a:p>
        </p:txBody>
      </p:sp>
      <p:sp>
        <p:nvSpPr>
          <p:cNvPr id="34" name="TextBox 33"/>
          <p:cNvSpPr txBox="1"/>
          <p:nvPr/>
        </p:nvSpPr>
        <p:spPr>
          <a:xfrm>
            <a:off x="4853320" y="3712386"/>
            <a:ext cx="625492" cy="369332"/>
          </a:xfrm>
          <a:prstGeom prst="rect">
            <a:avLst/>
          </a:prstGeom>
          <a:noFill/>
          <a:ln>
            <a:noFill/>
          </a:ln>
        </p:spPr>
        <p:txBody>
          <a:bodyPr wrap="none" rtlCol="0">
            <a:spAutoFit/>
          </a:bodyPr>
          <a:lstStyle/>
          <a:p>
            <a:r>
              <a:rPr lang="en-US" dirty="0" smtClean="0">
                <a:solidFill>
                  <a:srgbClr val="FFFFFF"/>
                </a:solidFill>
              </a:rPr>
              <a:t>Etc.</a:t>
            </a:r>
          </a:p>
        </p:txBody>
      </p:sp>
      <p:sp>
        <p:nvSpPr>
          <p:cNvPr id="36" name="TextBox 35"/>
          <p:cNvSpPr txBox="1"/>
          <p:nvPr/>
        </p:nvSpPr>
        <p:spPr>
          <a:xfrm>
            <a:off x="3601026" y="2240117"/>
            <a:ext cx="1295547" cy="338554"/>
          </a:xfrm>
          <a:prstGeom prst="rect">
            <a:avLst/>
          </a:prstGeom>
          <a:noFill/>
        </p:spPr>
        <p:txBody>
          <a:bodyPr wrap="none" rtlCol="0">
            <a:spAutoFit/>
          </a:bodyPr>
          <a:lstStyle/>
          <a:p>
            <a:pPr algn="ctr"/>
            <a:r>
              <a:rPr lang="en-US" sz="1600" dirty="0">
                <a:solidFill>
                  <a:srgbClr val="FFFFFF"/>
                </a:solidFill>
              </a:rPr>
              <a:t>ISO </a:t>
            </a:r>
            <a:r>
              <a:rPr lang="en-US" sz="1600" dirty="0" smtClean="0">
                <a:solidFill>
                  <a:srgbClr val="FFFFFF"/>
                </a:solidFill>
              </a:rPr>
              <a:t>45001</a:t>
            </a:r>
            <a:endParaRPr lang="en-US" sz="1600" dirty="0">
              <a:solidFill>
                <a:srgbClr val="FFFFFF"/>
              </a:solidFill>
            </a:endParaRPr>
          </a:p>
        </p:txBody>
      </p:sp>
      <p:sp>
        <p:nvSpPr>
          <p:cNvPr id="40" name="TextBox 39"/>
          <p:cNvSpPr txBox="1"/>
          <p:nvPr/>
        </p:nvSpPr>
        <p:spPr>
          <a:xfrm>
            <a:off x="4179250" y="2947666"/>
            <a:ext cx="1580882" cy="584775"/>
          </a:xfrm>
          <a:prstGeom prst="rect">
            <a:avLst/>
          </a:prstGeom>
          <a:noFill/>
          <a:ln>
            <a:noFill/>
          </a:ln>
        </p:spPr>
        <p:txBody>
          <a:bodyPr wrap="none" rtlCol="0">
            <a:spAutoFit/>
          </a:bodyPr>
          <a:lstStyle/>
          <a:p>
            <a:pPr algn="ctr" fontAlgn="base">
              <a:spcBef>
                <a:spcPct val="0"/>
              </a:spcBef>
              <a:spcAft>
                <a:spcPct val="0"/>
              </a:spcAft>
            </a:pPr>
            <a:r>
              <a:rPr lang="en-US" sz="1600" dirty="0">
                <a:solidFill>
                  <a:srgbClr val="FFFFFF"/>
                </a:solidFill>
              </a:rPr>
              <a:t>ISO </a:t>
            </a:r>
            <a:r>
              <a:rPr lang="en-US" sz="1600" dirty="0" smtClean="0">
                <a:solidFill>
                  <a:srgbClr val="FFFFFF"/>
                </a:solidFill>
              </a:rPr>
              <a:t>20001 IT</a:t>
            </a:r>
            <a:r>
              <a:rPr lang="en-US" sz="1600" dirty="0">
                <a:solidFill>
                  <a:srgbClr val="FFFFFF"/>
                </a:solidFill>
              </a:rPr>
              <a:t/>
            </a:r>
            <a:br>
              <a:rPr lang="en-US" sz="1600" dirty="0">
                <a:solidFill>
                  <a:srgbClr val="FFFFFF"/>
                </a:solidFill>
              </a:rPr>
            </a:br>
            <a:r>
              <a:rPr lang="en-US" sz="1600" dirty="0" smtClean="0">
                <a:solidFill>
                  <a:srgbClr val="FFFFFF"/>
                </a:solidFill>
              </a:rPr>
              <a:t>service mgt.</a:t>
            </a:r>
            <a:endParaRPr lang="en-US" sz="1600" dirty="0">
              <a:solidFill>
                <a:srgbClr val="FFFFFF"/>
              </a:solidFill>
            </a:endParaRPr>
          </a:p>
        </p:txBody>
      </p:sp>
      <p:sp>
        <p:nvSpPr>
          <p:cNvPr id="46" name="TextBox 45"/>
          <p:cNvSpPr txBox="1"/>
          <p:nvPr/>
        </p:nvSpPr>
        <p:spPr>
          <a:xfrm>
            <a:off x="3800195" y="1427806"/>
            <a:ext cx="1297150" cy="338554"/>
          </a:xfrm>
          <a:prstGeom prst="rect">
            <a:avLst/>
          </a:prstGeom>
          <a:noFill/>
        </p:spPr>
        <p:txBody>
          <a:bodyPr wrap="none" rtlCol="0">
            <a:spAutoFit/>
          </a:bodyPr>
          <a:lstStyle/>
          <a:p>
            <a:pPr algn="ctr"/>
            <a:r>
              <a:rPr lang="en-US" sz="1600" dirty="0">
                <a:solidFill>
                  <a:srgbClr val="FFFFFF"/>
                </a:solidFill>
              </a:rPr>
              <a:t>ISO </a:t>
            </a:r>
            <a:r>
              <a:rPr lang="en-US" sz="1600" dirty="0" smtClean="0">
                <a:solidFill>
                  <a:srgbClr val="FFFFFF"/>
                </a:solidFill>
              </a:rPr>
              <a:t>14001</a:t>
            </a:r>
            <a:endParaRPr lang="en-US" sz="1600" dirty="0">
              <a:solidFill>
                <a:srgbClr val="FFFFFF"/>
              </a:solidFill>
            </a:endParaRPr>
          </a:p>
        </p:txBody>
      </p:sp>
      <p:sp>
        <p:nvSpPr>
          <p:cNvPr id="16" name="Rectangle 15"/>
          <p:cNvSpPr/>
          <p:nvPr/>
        </p:nvSpPr>
        <p:spPr>
          <a:xfrm>
            <a:off x="460487" y="5457761"/>
            <a:ext cx="2346247" cy="674031"/>
          </a:xfrm>
          <a:prstGeom prst="rect">
            <a:avLst/>
          </a:prstGeom>
        </p:spPr>
        <p:txBody>
          <a:bodyPr wrap="square">
            <a:spAutoFit/>
          </a:bodyPr>
          <a:lstStyle/>
          <a:p>
            <a:pPr fontAlgn="base">
              <a:lnSpc>
                <a:spcPct val="90000"/>
              </a:lnSpc>
              <a:spcBef>
                <a:spcPct val="0"/>
              </a:spcBef>
              <a:spcAft>
                <a:spcPct val="0"/>
              </a:spcAft>
            </a:pPr>
            <a:r>
              <a:rPr lang="en-US" sz="1400" b="1" dirty="0"/>
              <a:t>Under revision based on </a:t>
            </a:r>
            <a:r>
              <a:rPr lang="en-US" sz="1400" b="1" dirty="0" smtClean="0"/>
              <a:t>new common </a:t>
            </a:r>
            <a:r>
              <a:rPr lang="en-US" sz="1400" b="1" dirty="0"/>
              <a:t>framework</a:t>
            </a:r>
          </a:p>
        </p:txBody>
      </p:sp>
      <p:sp>
        <p:nvSpPr>
          <p:cNvPr id="17" name="Rectangle 16"/>
          <p:cNvSpPr/>
          <p:nvPr/>
        </p:nvSpPr>
        <p:spPr>
          <a:xfrm>
            <a:off x="6156176" y="5450858"/>
            <a:ext cx="2736305" cy="483722"/>
          </a:xfrm>
          <a:prstGeom prst="rect">
            <a:avLst/>
          </a:prstGeom>
        </p:spPr>
        <p:txBody>
          <a:bodyPr wrap="square">
            <a:spAutoFit/>
          </a:bodyPr>
          <a:lstStyle/>
          <a:p>
            <a:pPr fontAlgn="base">
              <a:lnSpc>
                <a:spcPct val="90000"/>
              </a:lnSpc>
              <a:spcBef>
                <a:spcPct val="0"/>
              </a:spcBef>
              <a:spcAft>
                <a:spcPct val="0"/>
              </a:spcAft>
            </a:pPr>
            <a:r>
              <a:rPr lang="en-US" sz="1400" b="1" dirty="0"/>
              <a:t>Already published with </a:t>
            </a:r>
            <a:endParaRPr lang="en-US" sz="1400" b="1" dirty="0" smtClean="0"/>
          </a:p>
          <a:p>
            <a:pPr fontAlgn="base">
              <a:lnSpc>
                <a:spcPct val="90000"/>
              </a:lnSpc>
              <a:spcBef>
                <a:spcPct val="0"/>
              </a:spcBef>
              <a:spcAft>
                <a:spcPct val="0"/>
              </a:spcAft>
            </a:pPr>
            <a:r>
              <a:rPr lang="en-US" sz="1400" b="1" dirty="0"/>
              <a:t>n</a:t>
            </a:r>
            <a:r>
              <a:rPr lang="en-US" sz="1400" b="1" dirty="0" smtClean="0"/>
              <a:t>ew common </a:t>
            </a:r>
            <a:r>
              <a:rPr lang="en-US" sz="1400" b="1" dirty="0"/>
              <a:t>framework</a:t>
            </a:r>
          </a:p>
        </p:txBody>
      </p:sp>
      <p:sp>
        <p:nvSpPr>
          <p:cNvPr id="18" name="Rectangle 17"/>
          <p:cNvSpPr/>
          <p:nvPr/>
        </p:nvSpPr>
        <p:spPr>
          <a:xfrm>
            <a:off x="5712706" y="5506803"/>
            <a:ext cx="360040" cy="360040"/>
          </a:xfrm>
          <a:prstGeom prst="rect">
            <a:avLst/>
          </a:prstGeom>
          <a:solidFill>
            <a:srgbClr val="66C5E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p>
        </p:txBody>
      </p:sp>
      <p:sp>
        <p:nvSpPr>
          <p:cNvPr id="49" name="Rectangle 48"/>
          <p:cNvSpPr/>
          <p:nvPr/>
        </p:nvSpPr>
        <p:spPr>
          <a:xfrm>
            <a:off x="96319" y="5574540"/>
            <a:ext cx="309011" cy="360040"/>
          </a:xfrm>
          <a:prstGeom prst="rect">
            <a:avLst/>
          </a:prstGeom>
          <a:solidFill>
            <a:schemeClr val="tx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p>
        </p:txBody>
      </p:sp>
      <p:sp>
        <p:nvSpPr>
          <p:cNvPr id="61" name="Rectangle 60"/>
          <p:cNvSpPr/>
          <p:nvPr/>
        </p:nvSpPr>
        <p:spPr>
          <a:xfrm>
            <a:off x="2771800" y="5512699"/>
            <a:ext cx="360040" cy="360040"/>
          </a:xfrm>
          <a:prstGeom prst="rect">
            <a:avLst/>
          </a:prstGeom>
          <a:solidFill>
            <a:srgbClr val="F6B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smtClean="0"/>
          </a:p>
        </p:txBody>
      </p:sp>
      <p:sp>
        <p:nvSpPr>
          <p:cNvPr id="62" name="Rectangle 61"/>
          <p:cNvSpPr/>
          <p:nvPr/>
        </p:nvSpPr>
        <p:spPr>
          <a:xfrm>
            <a:off x="3319740" y="5432878"/>
            <a:ext cx="2258925" cy="867930"/>
          </a:xfrm>
          <a:prstGeom prst="rect">
            <a:avLst/>
          </a:prstGeom>
        </p:spPr>
        <p:txBody>
          <a:bodyPr wrap="square">
            <a:spAutoFit/>
          </a:bodyPr>
          <a:lstStyle/>
          <a:p>
            <a:pPr fontAlgn="base">
              <a:lnSpc>
                <a:spcPct val="90000"/>
              </a:lnSpc>
              <a:spcBef>
                <a:spcPct val="0"/>
              </a:spcBef>
              <a:spcAft>
                <a:spcPct val="0"/>
              </a:spcAft>
            </a:pPr>
            <a:r>
              <a:rPr lang="en-US" sz="1400" b="1" dirty="0" smtClean="0"/>
              <a:t>All other standards will be revised to the new common framework</a:t>
            </a:r>
          </a:p>
        </p:txBody>
      </p:sp>
    </p:spTree>
    <p:extLst>
      <p:ext uri="{BB962C8B-B14F-4D97-AF65-F5344CB8AC3E}">
        <p14:creationId xmlns:p14="http://schemas.microsoft.com/office/powerpoint/2010/main" val="13274292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mtClean="0"/>
              <a:t>Management System Approach</a:t>
            </a:r>
            <a:endParaRPr lang="en-US" dirty="0" smtClean="0"/>
          </a:p>
        </p:txBody>
      </p:sp>
      <p:sp>
        <p:nvSpPr>
          <p:cNvPr id="79875" name="Rectangle 3"/>
          <p:cNvSpPr>
            <a:spLocks noGrp="1" noChangeArrowheads="1"/>
          </p:cNvSpPr>
          <p:nvPr>
            <p:ph idx="1"/>
          </p:nvPr>
        </p:nvSpPr>
        <p:spPr/>
        <p:txBody>
          <a:bodyPr/>
          <a:lstStyle/>
          <a:p>
            <a:r>
              <a:rPr lang="en-US" dirty="0" smtClean="0"/>
              <a:t>If your organization is currently receiving reimbursement from Medicare/Medicaid, then you are already ~70% compliant with the ISO 9001:2015 Quality Management Standard.</a:t>
            </a:r>
          </a:p>
          <a:p>
            <a:pPr marL="0" indent="0">
              <a:buNone/>
            </a:pPr>
            <a:endParaRPr lang="en-US" dirty="0" smtClean="0"/>
          </a:p>
        </p:txBody>
      </p:sp>
      <p:sp>
        <p:nvSpPr>
          <p:cNvPr id="79876" name="Slide Number Placeholder 4"/>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770146E3-D606-43D5-8B97-CBE5A3D4BDAE}" type="slidenum">
              <a:rPr lang="en-US" smtClean="0"/>
              <a:pPr/>
              <a:t>12</a:t>
            </a:fld>
            <a:endParaRPr lang="en-US" dirty="0" smtClean="0"/>
          </a:p>
        </p:txBody>
      </p:sp>
    </p:spTree>
    <p:extLst>
      <p:ext uri="{BB962C8B-B14F-4D97-AF65-F5344CB8AC3E}">
        <p14:creationId xmlns:p14="http://schemas.microsoft.com/office/powerpoint/2010/main" val="221573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ctrTitle"/>
          </p:nvPr>
        </p:nvSpPr>
        <p:spPr>
          <a:xfrm>
            <a:off x="250824" y="1641864"/>
            <a:ext cx="6445251" cy="1859144"/>
          </a:xfrm>
        </p:spPr>
        <p:txBody>
          <a:bodyPr/>
          <a:lstStyle/>
          <a:p>
            <a:r>
              <a:rPr lang="en-GB" dirty="0" smtClean="0"/>
              <a:t>NIAHO® Surveyors &amp; Survey Activities</a:t>
            </a:r>
          </a:p>
        </p:txBody>
      </p:sp>
    </p:spTree>
    <p:extLst>
      <p:ext uri="{BB962C8B-B14F-4D97-AF65-F5344CB8AC3E}">
        <p14:creationId xmlns:p14="http://schemas.microsoft.com/office/powerpoint/2010/main" val="3814621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28600" y="152400"/>
            <a:ext cx="8641656" cy="670086"/>
          </a:xfrm>
        </p:spPr>
        <p:txBody>
          <a:bodyPr/>
          <a:lstStyle/>
          <a:p>
            <a:r>
              <a:rPr lang="en-US" dirty="0" smtClean="0"/>
              <a:t>DNVGL Accreditation Progression</a:t>
            </a:r>
          </a:p>
        </p:txBody>
      </p:sp>
      <p:sp>
        <p:nvSpPr>
          <p:cNvPr id="78851" name="Rectangle 3"/>
          <p:cNvSpPr>
            <a:spLocks noGrp="1" noChangeArrowheads="1"/>
          </p:cNvSpPr>
          <p:nvPr>
            <p:ph idx="1"/>
          </p:nvPr>
        </p:nvSpPr>
        <p:spPr>
          <a:xfrm>
            <a:off x="152400" y="990600"/>
            <a:ext cx="8229600" cy="5562600"/>
          </a:xfrm>
        </p:spPr>
        <p:txBody>
          <a:bodyPr>
            <a:normAutofit/>
          </a:bodyPr>
          <a:lstStyle/>
          <a:p>
            <a:r>
              <a:rPr lang="en-US" sz="1500" b="1" dirty="0" smtClean="0"/>
              <a:t>1st visit:  </a:t>
            </a:r>
          </a:p>
          <a:p>
            <a:pPr lvl="1"/>
            <a:r>
              <a:rPr lang="en-US" sz="1500" dirty="0" smtClean="0"/>
              <a:t>Gain Accreditation to NIAHO</a:t>
            </a:r>
            <a:r>
              <a:rPr lang="en-US" sz="1500" baseline="30000" dirty="0" smtClean="0"/>
              <a:t>®</a:t>
            </a:r>
            <a:r>
              <a:rPr lang="en-US" sz="1500" dirty="0" smtClean="0"/>
              <a:t> - meet the requirements of CMS</a:t>
            </a:r>
          </a:p>
          <a:p>
            <a:pPr lvl="1"/>
            <a:r>
              <a:rPr lang="en-US" sz="1500" dirty="0" smtClean="0"/>
              <a:t>ISO introduction &amp; education; compliance or certification within 3 years</a:t>
            </a:r>
          </a:p>
          <a:p>
            <a:r>
              <a:rPr lang="en-US" sz="1500" b="1" dirty="0" smtClean="0"/>
              <a:t>2nd visit: </a:t>
            </a:r>
            <a:r>
              <a:rPr lang="en-US" sz="1500" dirty="0" smtClean="0"/>
              <a:t>1 year after accreditation</a:t>
            </a:r>
          </a:p>
          <a:p>
            <a:pPr lvl="1"/>
            <a:r>
              <a:rPr lang="en-US" sz="1500" dirty="0" smtClean="0"/>
              <a:t>Continue Accreditation by undergoing a survey to NIAHO</a:t>
            </a:r>
            <a:r>
              <a:rPr lang="en-US" sz="1500" baseline="30000" dirty="0"/>
              <a:t>®</a:t>
            </a:r>
            <a:r>
              <a:rPr lang="en-US" sz="1500" dirty="0"/>
              <a:t> </a:t>
            </a:r>
            <a:endParaRPr lang="en-US" sz="1500" dirty="0" smtClean="0"/>
          </a:p>
          <a:p>
            <a:pPr lvl="1"/>
            <a:r>
              <a:rPr lang="en-US" sz="1500" dirty="0" smtClean="0"/>
              <a:t>Survey for progress in implementing ISO 9001</a:t>
            </a:r>
          </a:p>
          <a:p>
            <a:r>
              <a:rPr lang="en-US" sz="1500" b="1" dirty="0" smtClean="0"/>
              <a:t>3rd visit: </a:t>
            </a:r>
            <a:r>
              <a:rPr lang="en-US" sz="1500" dirty="0" smtClean="0"/>
              <a:t>2 years after accreditation</a:t>
            </a:r>
          </a:p>
          <a:p>
            <a:pPr lvl="1"/>
            <a:r>
              <a:rPr lang="en-US" sz="1500" dirty="0" smtClean="0"/>
              <a:t>Continue Accreditation by undergoing survey to NIAHO®</a:t>
            </a:r>
          </a:p>
          <a:p>
            <a:pPr lvl="1"/>
            <a:r>
              <a:rPr lang="en-US" sz="1500" dirty="0" smtClean="0"/>
              <a:t>Continue to work toward ISO 9001 Implementation (ISO dress rehearsal)</a:t>
            </a:r>
          </a:p>
          <a:p>
            <a:r>
              <a:rPr lang="en-US" sz="1500" b="1" dirty="0" smtClean="0"/>
              <a:t>4th visit: </a:t>
            </a:r>
            <a:r>
              <a:rPr lang="en-US" sz="1500" dirty="0" smtClean="0"/>
              <a:t>3 years after accreditation</a:t>
            </a:r>
          </a:p>
          <a:p>
            <a:pPr lvl="1"/>
            <a:r>
              <a:rPr lang="en-US" sz="1500" dirty="0" smtClean="0"/>
              <a:t>NIAHO</a:t>
            </a:r>
            <a:r>
              <a:rPr lang="en-US" sz="1500" baseline="30000" dirty="0" smtClean="0"/>
              <a:t>®</a:t>
            </a:r>
            <a:r>
              <a:rPr lang="en-US" sz="1500" dirty="0" smtClean="0"/>
              <a:t> survey and last year to achieve ISO 9001 compliance/certification</a:t>
            </a:r>
          </a:p>
          <a:p>
            <a:pPr lvl="2"/>
            <a:r>
              <a:rPr lang="en-US" sz="1500" dirty="0"/>
              <a:t>If in compliance with ISO 9001 – a statement included in Certificate of Accreditation</a:t>
            </a:r>
          </a:p>
          <a:p>
            <a:pPr lvl="2"/>
            <a:r>
              <a:rPr lang="en-US" sz="1500" dirty="0"/>
              <a:t>May choose to demonstrate compliance by obtaining a separate ISO 9001 </a:t>
            </a:r>
            <a:r>
              <a:rPr lang="en-US" sz="1500" dirty="0" smtClean="0"/>
              <a:t>Certificate</a:t>
            </a:r>
            <a:endParaRPr lang="en-US" sz="1500" dirty="0"/>
          </a:p>
          <a:p>
            <a:pPr lvl="1"/>
            <a:endParaRPr lang="en-US" sz="1200" dirty="0" smtClean="0"/>
          </a:p>
          <a:p>
            <a:endParaRPr lang="en-US" sz="1200" dirty="0" smtClean="0"/>
          </a:p>
        </p:txBody>
      </p:sp>
      <p:sp>
        <p:nvSpPr>
          <p:cNvPr id="78852" name="Slide Number Placeholder 3"/>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7E6CF006-55BF-4E84-BACB-C6D69311BDD3}" type="slidenum">
              <a:rPr lang="en-US" altLang="ja-JP" smtClean="0">
                <a:ea typeface="MS PGothic" pitchFamily="34" charset="-128"/>
              </a:rPr>
              <a:pPr/>
              <a:t>14</a:t>
            </a:fld>
            <a:endParaRPr lang="en-US" altLang="ja-JP" dirty="0" smtClean="0">
              <a:ea typeface="MS PGothic" pitchFamily="34" charset="-128"/>
            </a:endParaRPr>
          </a:p>
        </p:txBody>
      </p:sp>
    </p:spTree>
    <p:extLst>
      <p:ext uri="{BB962C8B-B14F-4D97-AF65-F5344CB8AC3E}">
        <p14:creationId xmlns:p14="http://schemas.microsoft.com/office/powerpoint/2010/main" val="24156479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p:txBody>
          <a:bodyPr/>
          <a:lstStyle/>
          <a:p>
            <a:r>
              <a:rPr lang="en-GB" dirty="0" smtClean="0"/>
              <a:t/>
            </a:r>
            <a:br>
              <a:rPr lang="en-GB" dirty="0" smtClean="0"/>
            </a:br>
            <a:r>
              <a:rPr lang="en-GB" dirty="0" smtClean="0"/>
              <a:t/>
            </a:r>
            <a:br>
              <a:rPr lang="en-GB" dirty="0" smtClean="0"/>
            </a:br>
            <a:r>
              <a:rPr lang="en-GB" dirty="0" smtClean="0"/>
              <a:t> DNV Survey Process Innovations</a:t>
            </a:r>
          </a:p>
        </p:txBody>
      </p:sp>
      <p:sp>
        <p:nvSpPr>
          <p:cNvPr id="21510" name="Rectangle 3"/>
          <p:cNvSpPr>
            <a:spLocks noGrp="1" noChangeArrowheads="1"/>
          </p:cNvSpPr>
          <p:nvPr>
            <p:ph idx="1"/>
          </p:nvPr>
        </p:nvSpPr>
        <p:spPr/>
        <p:txBody>
          <a:bodyPr/>
          <a:lstStyle/>
          <a:p>
            <a:r>
              <a:rPr lang="en-GB" dirty="0" smtClean="0"/>
              <a:t>Annual on-site surveys</a:t>
            </a:r>
          </a:p>
          <a:p>
            <a:r>
              <a:rPr lang="en-GB" dirty="0" smtClean="0"/>
              <a:t>Collaborative</a:t>
            </a:r>
          </a:p>
          <a:p>
            <a:r>
              <a:rPr lang="en-GB" dirty="0" smtClean="0"/>
              <a:t>Less prescriptive</a:t>
            </a:r>
          </a:p>
          <a:p>
            <a:r>
              <a:rPr lang="en-GB" dirty="0" smtClean="0"/>
              <a:t>Allows organization innovation</a:t>
            </a:r>
          </a:p>
          <a:p>
            <a:pPr lvl="1"/>
            <a:r>
              <a:rPr lang="en-GB" dirty="0" smtClean="0"/>
              <a:t>More than one way to accomplish a goal</a:t>
            </a:r>
          </a:p>
          <a:p>
            <a:pPr lvl="1"/>
            <a:r>
              <a:rPr lang="en-GB" dirty="0" smtClean="0"/>
              <a:t>Encourages best practices</a:t>
            </a:r>
          </a:p>
          <a:p>
            <a:pPr lvl="1"/>
            <a:r>
              <a:rPr lang="en-GB" dirty="0" smtClean="0"/>
              <a:t>ISO Tenets</a:t>
            </a:r>
          </a:p>
          <a:p>
            <a:pPr lvl="2"/>
            <a:r>
              <a:rPr lang="en-GB" dirty="0" smtClean="0"/>
              <a:t>Document what you do</a:t>
            </a:r>
          </a:p>
          <a:p>
            <a:pPr lvl="2"/>
            <a:r>
              <a:rPr lang="en-GB" dirty="0" smtClean="0"/>
              <a:t>Do what you document</a:t>
            </a:r>
          </a:p>
          <a:p>
            <a:pPr lvl="2"/>
            <a:r>
              <a:rPr lang="en-GB" dirty="0" smtClean="0"/>
              <a:t>Prove it</a:t>
            </a:r>
          </a:p>
          <a:p>
            <a:pPr lvl="2"/>
            <a:r>
              <a:rPr lang="en-GB" dirty="0" smtClean="0"/>
              <a:t>Improve it</a:t>
            </a:r>
          </a:p>
        </p:txBody>
      </p:sp>
      <p:sp>
        <p:nvSpPr>
          <p:cNvPr id="9" name="Slide Number Placeholder 8"/>
          <p:cNvSpPr>
            <a:spLocks noGrp="1"/>
          </p:cNvSpPr>
          <p:nvPr>
            <p:ph type="sldNum" sz="quarter" idx="12"/>
          </p:nvPr>
        </p:nvSpPr>
        <p:spPr/>
        <p:txBody>
          <a:bodyPr/>
          <a:lstStyle/>
          <a:p>
            <a:fld id="{BE77CF70-889B-4F91-83F4-004078FC6BB8}" type="slidenum">
              <a:rPr lang="en-GB" altLang="ja-JP" smtClean="0"/>
              <a:pPr/>
              <a:t>15</a:t>
            </a:fld>
            <a:endParaRPr lang="en-GB" altLang="ja-JP"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80312" y="1700808"/>
            <a:ext cx="1437359" cy="3562151"/>
          </a:xfrm>
          <a:prstGeom prst="rect">
            <a:avLst/>
          </a:prstGeom>
        </p:spPr>
      </p:pic>
    </p:spTree>
    <p:extLst>
      <p:ext uri="{BB962C8B-B14F-4D97-AF65-F5344CB8AC3E}">
        <p14:creationId xmlns:p14="http://schemas.microsoft.com/office/powerpoint/2010/main" val="3640062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r>
              <a:rPr lang="en-GB" dirty="0" smtClean="0"/>
              <a:t>Survey Team Composition</a:t>
            </a:r>
          </a:p>
        </p:txBody>
      </p:sp>
      <p:sp>
        <p:nvSpPr>
          <p:cNvPr id="22534" name="Rectangle 3"/>
          <p:cNvSpPr>
            <a:spLocks noGrp="1" noChangeArrowheads="1"/>
          </p:cNvSpPr>
          <p:nvPr>
            <p:ph idx="1"/>
          </p:nvPr>
        </p:nvSpPr>
        <p:spPr/>
        <p:txBody>
          <a:bodyPr>
            <a:normAutofit fontScale="92500" lnSpcReduction="10000"/>
          </a:bodyPr>
          <a:lstStyle/>
          <a:p>
            <a:pPr>
              <a:buFont typeface="Wingdings" panose="05000000000000000000" pitchFamily="2" charset="2"/>
              <a:buChar char="Ø"/>
            </a:pPr>
            <a:r>
              <a:rPr lang="en-GB" b="1" dirty="0" smtClean="0"/>
              <a:t>Clinical Surveyor</a:t>
            </a:r>
          </a:p>
          <a:p>
            <a:pPr lvl="1"/>
            <a:r>
              <a:rPr lang="en-GB" dirty="0" smtClean="0"/>
              <a:t>Patient Care Unit Visits (Clinical Settings)</a:t>
            </a:r>
          </a:p>
          <a:p>
            <a:pPr lvl="1"/>
            <a:r>
              <a:rPr lang="en-GB" dirty="0" smtClean="0"/>
              <a:t>Med/ Surg, ICU, CCU, Obstetrics, Emergency Department</a:t>
            </a:r>
          </a:p>
          <a:p>
            <a:pPr lvl="1"/>
            <a:r>
              <a:rPr lang="en-GB" dirty="0" smtClean="0"/>
              <a:t>High acuity units</a:t>
            </a:r>
          </a:p>
          <a:p>
            <a:pPr>
              <a:buFont typeface="Wingdings" panose="05000000000000000000" pitchFamily="2" charset="2"/>
              <a:buChar char="Ø"/>
            </a:pPr>
            <a:r>
              <a:rPr lang="en-GB" b="1" dirty="0" smtClean="0"/>
              <a:t>Generalist Surveyor</a:t>
            </a:r>
          </a:p>
          <a:p>
            <a:pPr lvl="1"/>
            <a:r>
              <a:rPr lang="en-GB" dirty="0" smtClean="0"/>
              <a:t>Quality Management Review </a:t>
            </a:r>
          </a:p>
          <a:p>
            <a:pPr lvl="1"/>
            <a:r>
              <a:rPr lang="en-GB" dirty="0" smtClean="0"/>
              <a:t>Medication Management</a:t>
            </a:r>
          </a:p>
          <a:p>
            <a:pPr lvl="1"/>
            <a:r>
              <a:rPr lang="en-GB" dirty="0" smtClean="0"/>
              <a:t>Medical Staff and Human Resources Review</a:t>
            </a:r>
          </a:p>
          <a:p>
            <a:pPr lvl="1"/>
            <a:r>
              <a:rPr lang="en-GB" dirty="0" smtClean="0"/>
              <a:t>Utilization Review Interview</a:t>
            </a:r>
          </a:p>
          <a:p>
            <a:pPr lvl="1"/>
            <a:r>
              <a:rPr lang="en-GB" dirty="0" smtClean="0"/>
              <a:t>Patient Grievance Interview</a:t>
            </a:r>
          </a:p>
          <a:p>
            <a:pPr lvl="1"/>
            <a:r>
              <a:rPr lang="en-GB" dirty="0" smtClean="0"/>
              <a:t>Med/Surg &amp; Ancillary / Support Services Review (Lab, Medical Imaging, Rehab, etc.)</a:t>
            </a:r>
          </a:p>
          <a:p>
            <a:pPr>
              <a:buFont typeface="Wingdings" panose="05000000000000000000" pitchFamily="2" charset="2"/>
              <a:buChar char="Ø"/>
            </a:pPr>
            <a:r>
              <a:rPr lang="en-GB" b="1" dirty="0" smtClean="0"/>
              <a:t>Physical Environment / Life Safety Surveyor</a:t>
            </a:r>
          </a:p>
          <a:p>
            <a:pPr lvl="1"/>
            <a:r>
              <a:rPr lang="en-GB" u="sng" dirty="0" smtClean="0"/>
              <a:t>All Physical Environment aspects </a:t>
            </a:r>
            <a:r>
              <a:rPr lang="en-GB" dirty="0" smtClean="0"/>
              <a:t>and Management Plans</a:t>
            </a:r>
          </a:p>
          <a:p>
            <a:pPr lvl="1"/>
            <a:r>
              <a:rPr lang="en-GB" dirty="0" smtClean="0"/>
              <a:t>Physical Environment / Comprehensive Building Tour</a:t>
            </a:r>
          </a:p>
          <a:p>
            <a:pPr lvl="1"/>
            <a:r>
              <a:rPr lang="en-GB" dirty="0" smtClean="0"/>
              <a:t>Biomedical Engineering &amp; Calibration of Equipment</a:t>
            </a:r>
          </a:p>
          <a:p>
            <a:endParaRPr lang="en-GB" dirty="0" smtClean="0"/>
          </a:p>
        </p:txBody>
      </p:sp>
      <p:sp>
        <p:nvSpPr>
          <p:cNvPr id="9" name="Slide Number Placeholder 8"/>
          <p:cNvSpPr>
            <a:spLocks noGrp="1"/>
          </p:cNvSpPr>
          <p:nvPr>
            <p:ph type="sldNum" sz="quarter" idx="12"/>
          </p:nvPr>
        </p:nvSpPr>
        <p:spPr/>
        <p:txBody>
          <a:bodyPr/>
          <a:lstStyle/>
          <a:p>
            <a:fld id="{BE77CF70-889B-4F91-83F4-004078FC6BB8}" type="slidenum">
              <a:rPr lang="en-GB" altLang="ja-JP" smtClean="0"/>
              <a:pPr/>
              <a:t>16</a:t>
            </a:fld>
            <a:endParaRPr lang="en-GB" altLang="ja-JP"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1304198"/>
            <a:ext cx="1001521" cy="2482031"/>
          </a:xfrm>
          <a:prstGeom prst="rect">
            <a:avLst/>
          </a:prstGeom>
        </p:spPr>
      </p:pic>
    </p:spTree>
    <p:extLst>
      <p:ext uri="{BB962C8B-B14F-4D97-AF65-F5344CB8AC3E}">
        <p14:creationId xmlns:p14="http://schemas.microsoft.com/office/powerpoint/2010/main" val="21491329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Survey Activities</a:t>
            </a:r>
            <a:endParaRPr lang="en-GB" dirty="0"/>
          </a:p>
        </p:txBody>
      </p:sp>
      <p:sp>
        <p:nvSpPr>
          <p:cNvPr id="23557" name="Rectangle 3"/>
          <p:cNvSpPr>
            <a:spLocks noGrp="1" noChangeArrowheads="1"/>
          </p:cNvSpPr>
          <p:nvPr>
            <p:ph idx="1"/>
          </p:nvPr>
        </p:nvSpPr>
        <p:spPr/>
        <p:txBody>
          <a:bodyPr/>
          <a:lstStyle/>
          <a:p>
            <a:r>
              <a:rPr lang="en-GB" sz="1800" dirty="0" smtClean="0"/>
              <a:t>Survey activities are carried out as follows:</a:t>
            </a:r>
          </a:p>
          <a:p>
            <a:r>
              <a:rPr lang="en-GB" sz="1800" dirty="0" smtClean="0"/>
              <a:t>A comprehensive review includes observation of care/services provided to the patient in all patient care areas, patient and/or family interview(s), staff interview(s), and medical record review.</a:t>
            </a:r>
          </a:p>
          <a:p>
            <a:r>
              <a:rPr lang="en-GB" sz="1800" dirty="0" smtClean="0"/>
              <a:t> Using Tracer methodology, department/patient unit visits to include staff interviews and open medical record review as appropriate (both clinical and support departments) </a:t>
            </a:r>
          </a:p>
          <a:p>
            <a:pPr lvl="2"/>
            <a:r>
              <a:rPr lang="en-GB" sz="1800" dirty="0" smtClean="0"/>
              <a:t>identify performance issues </a:t>
            </a:r>
          </a:p>
          <a:p>
            <a:pPr lvl="2"/>
            <a:r>
              <a:rPr lang="en-GB" sz="1800" dirty="0" smtClean="0"/>
              <a:t>handoff between steps </a:t>
            </a:r>
          </a:p>
          <a:p>
            <a:pPr lvl="2"/>
            <a:r>
              <a:rPr lang="en-GB" sz="1800" dirty="0" smtClean="0"/>
              <a:t>tracer methodology</a:t>
            </a:r>
          </a:p>
          <a:p>
            <a:r>
              <a:rPr lang="en-GB" sz="1800" b="1" dirty="0" smtClean="0"/>
              <a:t>Visits to non-clinical support areas</a:t>
            </a:r>
          </a:p>
          <a:p>
            <a:r>
              <a:rPr lang="en-GB" sz="1800" b="1" dirty="0" smtClean="0"/>
              <a:t>Comprehensive Building Tour (days, not hours)</a:t>
            </a:r>
          </a:p>
        </p:txBody>
      </p:sp>
      <p:sp>
        <p:nvSpPr>
          <p:cNvPr id="10" name="Slide Number Placeholder 9"/>
          <p:cNvSpPr>
            <a:spLocks noGrp="1"/>
          </p:cNvSpPr>
          <p:nvPr>
            <p:ph type="sldNum" sz="quarter" idx="12"/>
          </p:nvPr>
        </p:nvSpPr>
        <p:spPr/>
        <p:txBody>
          <a:bodyPr/>
          <a:lstStyle/>
          <a:p>
            <a:fld id="{BE77CF70-889B-4F91-83F4-004078FC6BB8}" type="slidenum">
              <a:rPr lang="en-GB" altLang="ja-JP" smtClean="0"/>
              <a:pPr/>
              <a:t>17</a:t>
            </a:fld>
            <a:endParaRPr lang="en-GB" altLang="ja-JP" dirty="0"/>
          </a:p>
        </p:txBody>
      </p:sp>
    </p:spTree>
    <p:extLst>
      <p:ext uri="{BB962C8B-B14F-4D97-AF65-F5344CB8AC3E}">
        <p14:creationId xmlns:p14="http://schemas.microsoft.com/office/powerpoint/2010/main" val="828516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p:txBody>
          <a:bodyPr/>
          <a:lstStyle/>
          <a:p>
            <a:pPr algn="ctr"/>
            <a:r>
              <a:rPr lang="en-GB" sz="2000" dirty="0" smtClean="0"/>
              <a:t>NIAHO® Standard Requirement Chapters</a:t>
            </a:r>
          </a:p>
        </p:txBody>
      </p:sp>
      <p:sp>
        <p:nvSpPr>
          <p:cNvPr id="24582" name="Rectangle 3"/>
          <p:cNvSpPr>
            <a:spLocks noGrp="1" noChangeArrowheads="1"/>
          </p:cNvSpPr>
          <p:nvPr>
            <p:ph idx="1"/>
          </p:nvPr>
        </p:nvSpPr>
        <p:spPr/>
        <p:txBody>
          <a:bodyPr>
            <a:normAutofit/>
          </a:bodyPr>
          <a:lstStyle/>
          <a:p>
            <a:r>
              <a:rPr lang="en-GB" dirty="0" smtClean="0"/>
              <a:t>Quality Management System</a:t>
            </a:r>
          </a:p>
          <a:p>
            <a:r>
              <a:rPr lang="en-GB" dirty="0" smtClean="0"/>
              <a:t>Governing Body</a:t>
            </a:r>
          </a:p>
          <a:p>
            <a:r>
              <a:rPr lang="en-GB" dirty="0" smtClean="0"/>
              <a:t>Chief Executive Officer</a:t>
            </a:r>
          </a:p>
          <a:p>
            <a:r>
              <a:rPr lang="en-GB" dirty="0" smtClean="0"/>
              <a:t>Medical Staff</a:t>
            </a:r>
          </a:p>
          <a:p>
            <a:r>
              <a:rPr lang="en-GB" dirty="0" smtClean="0"/>
              <a:t>Nursing Services</a:t>
            </a:r>
          </a:p>
          <a:p>
            <a:r>
              <a:rPr lang="en-GB" dirty="0" smtClean="0"/>
              <a:t>Staffing Management </a:t>
            </a:r>
          </a:p>
          <a:p>
            <a:r>
              <a:rPr lang="en-GB" dirty="0" smtClean="0"/>
              <a:t>Rehabilitation Services</a:t>
            </a:r>
          </a:p>
          <a:p>
            <a:r>
              <a:rPr lang="en-GB" dirty="0" smtClean="0"/>
              <a:t>Obstetric Services</a:t>
            </a:r>
          </a:p>
          <a:p>
            <a:r>
              <a:rPr lang="en-GB" dirty="0" smtClean="0"/>
              <a:t>Emergency Department</a:t>
            </a:r>
          </a:p>
          <a:p>
            <a:r>
              <a:rPr lang="en-GB" dirty="0" smtClean="0"/>
              <a:t>Outpatient Services</a:t>
            </a:r>
          </a:p>
          <a:p>
            <a:r>
              <a:rPr lang="en-GB" dirty="0" smtClean="0"/>
              <a:t>Dietary Services</a:t>
            </a:r>
          </a:p>
          <a:p>
            <a:r>
              <a:rPr lang="en-GB" dirty="0" smtClean="0"/>
              <a:t>Patient Rights</a:t>
            </a:r>
          </a:p>
          <a:p>
            <a:r>
              <a:rPr lang="en-GB" b="1" dirty="0" smtClean="0">
                <a:solidFill>
                  <a:schemeClr val="accent4"/>
                </a:solidFill>
              </a:rPr>
              <a:t>Infection Control</a:t>
            </a:r>
          </a:p>
          <a:p>
            <a:endParaRPr lang="en-GB" dirty="0" smtClean="0"/>
          </a:p>
        </p:txBody>
      </p:sp>
      <p:sp>
        <p:nvSpPr>
          <p:cNvPr id="12" name="Slide Number Placeholder 11"/>
          <p:cNvSpPr>
            <a:spLocks noGrp="1"/>
          </p:cNvSpPr>
          <p:nvPr>
            <p:ph type="sldNum" sz="quarter" idx="12"/>
          </p:nvPr>
        </p:nvSpPr>
        <p:spPr/>
        <p:txBody>
          <a:bodyPr/>
          <a:lstStyle/>
          <a:p>
            <a:fld id="{81FC7004-D4D1-41A1-8552-8F6533475018}" type="slidenum">
              <a:rPr lang="en-GB" altLang="ja-JP" smtClean="0"/>
              <a:pPr/>
              <a:t>18</a:t>
            </a:fld>
            <a:endParaRPr lang="en-GB" altLang="ja-JP" dirty="0"/>
          </a:p>
        </p:txBody>
      </p:sp>
      <p:sp>
        <p:nvSpPr>
          <p:cNvPr id="24583" name="Rectangle 4"/>
          <p:cNvSpPr>
            <a:spLocks noGrp="1" noChangeArrowheads="1"/>
          </p:cNvSpPr>
          <p:nvPr>
            <p:ph sz="half" idx="4294967295"/>
          </p:nvPr>
        </p:nvSpPr>
        <p:spPr>
          <a:xfrm>
            <a:off x="4899025" y="1268413"/>
            <a:ext cx="4244975" cy="4681537"/>
          </a:xfrm>
        </p:spPr>
        <p:txBody>
          <a:bodyPr>
            <a:normAutofit/>
          </a:bodyPr>
          <a:lstStyle/>
          <a:p>
            <a:r>
              <a:rPr lang="en-GB" dirty="0" smtClean="0"/>
              <a:t>Medical Records Service</a:t>
            </a:r>
          </a:p>
          <a:p>
            <a:r>
              <a:rPr lang="en-GB" dirty="0" smtClean="0"/>
              <a:t>Medication Management</a:t>
            </a:r>
          </a:p>
          <a:p>
            <a:r>
              <a:rPr lang="en-GB" dirty="0" smtClean="0"/>
              <a:t>Surgical Services</a:t>
            </a:r>
          </a:p>
          <a:p>
            <a:r>
              <a:rPr lang="en-GB" dirty="0" err="1" smtClean="0"/>
              <a:t>Anesthesia</a:t>
            </a:r>
            <a:r>
              <a:rPr lang="en-GB" dirty="0" smtClean="0"/>
              <a:t> Services</a:t>
            </a:r>
          </a:p>
          <a:p>
            <a:r>
              <a:rPr lang="en-GB" dirty="0" smtClean="0"/>
              <a:t>Laboratory Services</a:t>
            </a:r>
          </a:p>
          <a:p>
            <a:r>
              <a:rPr lang="en-GB" dirty="0" smtClean="0"/>
              <a:t>Respiratory Care Services</a:t>
            </a:r>
          </a:p>
          <a:p>
            <a:r>
              <a:rPr lang="en-GB" dirty="0" smtClean="0"/>
              <a:t>Medical Imaging</a:t>
            </a:r>
          </a:p>
          <a:p>
            <a:r>
              <a:rPr lang="en-GB" dirty="0" smtClean="0"/>
              <a:t>Nuclear Medicine Services</a:t>
            </a:r>
          </a:p>
          <a:p>
            <a:r>
              <a:rPr lang="en-GB" dirty="0" smtClean="0"/>
              <a:t>Discharge Planning</a:t>
            </a:r>
          </a:p>
          <a:p>
            <a:r>
              <a:rPr lang="en-GB" dirty="0" smtClean="0"/>
              <a:t>Utilization Review</a:t>
            </a:r>
          </a:p>
          <a:p>
            <a:r>
              <a:rPr lang="en-GB" b="1" dirty="0" smtClean="0">
                <a:solidFill>
                  <a:schemeClr val="accent4"/>
                </a:solidFill>
              </a:rPr>
              <a:t>Physical Environment</a:t>
            </a:r>
          </a:p>
          <a:p>
            <a:r>
              <a:rPr lang="en-GB" dirty="0" smtClean="0"/>
              <a:t>Organ, Eye and Tissue Procurement</a:t>
            </a:r>
          </a:p>
          <a:p>
            <a:endParaRPr lang="en-GB" dirty="0" smtClean="0"/>
          </a:p>
          <a:p>
            <a:endParaRPr lang="en-GB" dirty="0" smtClean="0"/>
          </a:p>
        </p:txBody>
      </p:sp>
      <p:sp>
        <p:nvSpPr>
          <p:cNvPr id="24584" name="Rectangle 5"/>
          <p:cNvSpPr>
            <a:spLocks noChangeArrowheads="1"/>
          </p:cNvSpPr>
          <p:nvPr/>
        </p:nvSpPr>
        <p:spPr bwMode="auto">
          <a:xfrm>
            <a:off x="419100" y="3441700"/>
            <a:ext cx="4310063"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65113" indent="-265113">
              <a:lnSpc>
                <a:spcPct val="90000"/>
              </a:lnSpc>
              <a:spcBef>
                <a:spcPct val="40000"/>
              </a:spcBef>
              <a:spcAft>
                <a:spcPct val="20000"/>
              </a:spcAft>
              <a:buClr>
                <a:srgbClr val="0434B1"/>
              </a:buClr>
              <a:buSzPct val="80000"/>
              <a:buFont typeface="Wingdings" pitchFamily="2" charset="2"/>
              <a:buChar char="n"/>
            </a:pPr>
            <a:endParaRPr lang="en-GB" sz="1600" b="1" dirty="0">
              <a:solidFill>
                <a:schemeClr val="accent2"/>
              </a:solidFill>
              <a:latin typeface="Arial" charset="0"/>
            </a:endParaRPr>
          </a:p>
        </p:txBody>
      </p:sp>
      <p:sp>
        <p:nvSpPr>
          <p:cNvPr id="24585" name="Rectangle 6"/>
          <p:cNvSpPr>
            <a:spLocks noChangeArrowheads="1"/>
          </p:cNvSpPr>
          <p:nvPr/>
        </p:nvSpPr>
        <p:spPr bwMode="auto">
          <a:xfrm>
            <a:off x="4686300" y="3683000"/>
            <a:ext cx="4117975" cy="158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65113" indent="-265113">
              <a:lnSpc>
                <a:spcPct val="100000"/>
              </a:lnSpc>
              <a:spcBef>
                <a:spcPct val="40000"/>
              </a:spcBef>
              <a:spcAft>
                <a:spcPct val="20000"/>
              </a:spcAft>
              <a:buClr>
                <a:srgbClr val="0434B1"/>
              </a:buClr>
              <a:buSzPct val="80000"/>
              <a:buFont typeface="Wingdings" pitchFamily="2" charset="2"/>
              <a:buNone/>
            </a:pPr>
            <a:endParaRPr lang="en-GB" sz="1600" dirty="0">
              <a:solidFill>
                <a:srgbClr val="000000"/>
              </a:solidFill>
              <a:latin typeface="Arial" charset="0"/>
            </a:endParaRPr>
          </a:p>
        </p:txBody>
      </p:sp>
    </p:spTree>
    <p:extLst>
      <p:ext uri="{BB962C8B-B14F-4D97-AF65-F5344CB8AC3E}">
        <p14:creationId xmlns:p14="http://schemas.microsoft.com/office/powerpoint/2010/main" val="112167180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4022522" cy="6858000"/>
            <a:chOff x="0" y="0"/>
            <a:chExt cx="4022522" cy="685800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58469"/>
            <a:stretch/>
          </p:blipFill>
          <p:spPr>
            <a:xfrm>
              <a:off x="0" y="0"/>
              <a:ext cx="3761874" cy="6858000"/>
            </a:xfrm>
            <a:prstGeom prst="rect">
              <a:avLst/>
            </a:prstGeom>
          </p:spPr>
        </p:pic>
        <p:pic>
          <p:nvPicPr>
            <p:cNvPr id="1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2699791" y="7640"/>
              <a:ext cx="1322731" cy="685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5" name="Rectangle 2"/>
          <p:cNvSpPr>
            <a:spLocks noGrp="1" noChangeArrowheads="1"/>
          </p:cNvSpPr>
          <p:nvPr>
            <p:ph type="title"/>
          </p:nvPr>
        </p:nvSpPr>
        <p:spPr>
          <a:xfrm>
            <a:off x="4022521" y="241082"/>
            <a:ext cx="4869959" cy="670086"/>
          </a:xfrm>
        </p:spPr>
        <p:txBody>
          <a:bodyPr/>
          <a:lstStyle/>
          <a:p>
            <a:r>
              <a:rPr lang="en-GB" sz="2000" dirty="0" smtClean="0"/>
              <a:t>NIAHO® Physical Environment </a:t>
            </a:r>
            <a:br>
              <a:rPr lang="en-GB" sz="2000" dirty="0" smtClean="0"/>
            </a:br>
            <a:r>
              <a:rPr lang="en-GB" sz="2000" dirty="0" smtClean="0"/>
              <a:t>Management Systems</a:t>
            </a:r>
          </a:p>
        </p:txBody>
      </p:sp>
      <p:sp>
        <p:nvSpPr>
          <p:cNvPr id="10" name="Slide Number Placeholder 9"/>
          <p:cNvSpPr>
            <a:spLocks noGrp="1"/>
          </p:cNvSpPr>
          <p:nvPr>
            <p:ph type="sldNum" sz="quarter" idx="12"/>
          </p:nvPr>
        </p:nvSpPr>
        <p:spPr/>
        <p:txBody>
          <a:bodyPr/>
          <a:lstStyle/>
          <a:p>
            <a:fld id="{BE77CF70-889B-4F91-83F4-004078FC6BB8}" type="slidenum">
              <a:rPr lang="en-GB" altLang="ja-JP" smtClean="0"/>
              <a:pPr/>
              <a:t>19</a:t>
            </a:fld>
            <a:endParaRPr lang="en-GB" altLang="ja-JP" dirty="0"/>
          </a:p>
        </p:txBody>
      </p:sp>
      <p:sp>
        <p:nvSpPr>
          <p:cNvPr id="4" name="Content Placeholder 3"/>
          <p:cNvSpPr>
            <a:spLocks noGrp="1"/>
          </p:cNvSpPr>
          <p:nvPr>
            <p:ph idx="4294967295"/>
          </p:nvPr>
        </p:nvSpPr>
        <p:spPr>
          <a:xfrm>
            <a:off x="3563938" y="1196975"/>
            <a:ext cx="5580062" cy="4681538"/>
          </a:xfrm>
        </p:spPr>
        <p:txBody>
          <a:bodyPr/>
          <a:lstStyle/>
          <a:p>
            <a:endParaRPr lang="en-GB" sz="2000" dirty="0" smtClean="0"/>
          </a:p>
          <a:p>
            <a:r>
              <a:rPr lang="en-GB" sz="2000" dirty="0" smtClean="0"/>
              <a:t>PE.1</a:t>
            </a:r>
            <a:r>
              <a:rPr lang="en-GB" sz="2000" dirty="0"/>
              <a:t>	Facility </a:t>
            </a:r>
          </a:p>
          <a:p>
            <a:r>
              <a:rPr lang="en-GB" sz="2000" dirty="0"/>
              <a:t>PE.2	Life Safety Management System 	</a:t>
            </a:r>
          </a:p>
          <a:p>
            <a:r>
              <a:rPr lang="en-GB" sz="2000" dirty="0"/>
              <a:t>PE.3	Safety Management System 	</a:t>
            </a:r>
          </a:p>
          <a:p>
            <a:r>
              <a:rPr lang="en-GB" sz="2000" dirty="0"/>
              <a:t>PE.4	Security Management System 	</a:t>
            </a:r>
          </a:p>
          <a:p>
            <a:r>
              <a:rPr lang="en-GB" sz="2000" dirty="0"/>
              <a:t>PE.5	Hazardous Material (Hazmat) Management System 	</a:t>
            </a:r>
          </a:p>
          <a:p>
            <a:r>
              <a:rPr lang="en-GB" sz="2000" dirty="0"/>
              <a:t>PE.6 	Emergency Management System 	</a:t>
            </a:r>
          </a:p>
          <a:p>
            <a:r>
              <a:rPr lang="en-GB" sz="2000" dirty="0"/>
              <a:t>PE.7	Medical Equipment Management System </a:t>
            </a:r>
          </a:p>
          <a:p>
            <a:r>
              <a:rPr lang="en-GB" sz="2000" dirty="0"/>
              <a:t>PE.8	Utility Management System </a:t>
            </a:r>
            <a:r>
              <a:rPr lang="en-GB" dirty="0"/>
              <a:t>	</a:t>
            </a:r>
          </a:p>
          <a:p>
            <a:endParaRPr lang="en-GB" dirty="0"/>
          </a:p>
          <a:p>
            <a:endParaRPr lang="en-GB" dirty="0"/>
          </a:p>
        </p:txBody>
      </p:sp>
      <p:sp>
        <p:nvSpPr>
          <p:cNvPr id="14" name="Line 14"/>
          <p:cNvSpPr>
            <a:spLocks noChangeShapeType="1"/>
          </p:cNvSpPr>
          <p:nvPr/>
        </p:nvSpPr>
        <p:spPr bwMode="auto">
          <a:xfrm>
            <a:off x="3131840" y="1028700"/>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endParaRPr lang="en-GB" dirty="0"/>
          </a:p>
        </p:txBody>
      </p:sp>
      <p:sp>
        <p:nvSpPr>
          <p:cNvPr id="15" name="Line 14"/>
          <p:cNvSpPr>
            <a:spLocks noChangeShapeType="1"/>
          </p:cNvSpPr>
          <p:nvPr/>
        </p:nvSpPr>
        <p:spPr bwMode="auto">
          <a:xfrm>
            <a:off x="3361156" y="6189367"/>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endParaRPr lang="en-GB" dirty="0"/>
          </a:p>
        </p:txBody>
      </p:sp>
    </p:spTree>
    <p:extLst>
      <p:ext uri="{BB962C8B-B14F-4D97-AF65-F5344CB8AC3E}">
        <p14:creationId xmlns:p14="http://schemas.microsoft.com/office/powerpoint/2010/main" val="591644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NIAHO® and ISO 9001 Quality Management System</a:t>
            </a:r>
            <a:endParaRPr lang="en-GB" dirty="0"/>
          </a:p>
        </p:txBody>
      </p:sp>
      <p:sp>
        <p:nvSpPr>
          <p:cNvPr id="10243" name="Rectangle 3"/>
          <p:cNvSpPr>
            <a:spLocks noGrp="1" noChangeArrowheads="1"/>
          </p:cNvSpPr>
          <p:nvPr>
            <p:ph type="subTitle" idx="1"/>
          </p:nvPr>
        </p:nvSpPr>
        <p:spPr/>
        <p:txBody>
          <a:bodyPr/>
          <a:lstStyle/>
          <a:p>
            <a:r>
              <a:rPr lang="en-GB" dirty="0" smtClean="0"/>
              <a:t>Hospital Accreditation: Integration of NIAHO® Standards with ISO 9001 Quality Management System Standards</a:t>
            </a:r>
            <a:endParaRPr lang="en-GB" dirty="0"/>
          </a:p>
        </p:txBody>
      </p:sp>
      <p:sp>
        <p:nvSpPr>
          <p:cNvPr id="211972" name="Rectangle 4"/>
          <p:cNvSpPr>
            <a:spLocks noChangeArrowheads="1"/>
          </p:cNvSpPr>
          <p:nvPr/>
        </p:nvSpPr>
        <p:spPr bwMode="auto">
          <a:xfrm>
            <a:off x="284163" y="2589213"/>
            <a:ext cx="4648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lnSpc>
                <a:spcPct val="100000"/>
              </a:lnSpc>
              <a:defRPr/>
            </a:pPr>
            <a:endParaRPr lang="en-GB" sz="2400" b="1" dirty="0">
              <a:solidFill>
                <a:schemeClr val="tx1"/>
              </a:solidFill>
              <a:effectLst>
                <a:outerShdw blurRad="38100" dist="38100" dir="2700000" algn="tl">
                  <a:srgbClr val="C0C0C0"/>
                </a:outerShdw>
              </a:effectLst>
              <a:latin typeface="Times"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4797152"/>
            <a:ext cx="1701465" cy="648312"/>
          </a:xfrm>
          <a:prstGeom prst="rect">
            <a:avLst/>
          </a:prstGeom>
        </p:spPr>
      </p:pic>
    </p:spTree>
    <p:extLst>
      <p:ext uri="{BB962C8B-B14F-4D97-AF65-F5344CB8AC3E}">
        <p14:creationId xmlns:p14="http://schemas.microsoft.com/office/powerpoint/2010/main" val="66171749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Rectangle 3"/>
          <p:cNvSpPr>
            <a:spLocks noGrp="1" noChangeArrowheads="1"/>
          </p:cNvSpPr>
          <p:nvPr>
            <p:ph type="title"/>
          </p:nvPr>
        </p:nvSpPr>
        <p:spPr/>
        <p:txBody>
          <a:bodyPr/>
          <a:lstStyle/>
          <a:p>
            <a:r>
              <a:rPr lang="en-GB" dirty="0" smtClean="0"/>
              <a:t>Infrastructure and Accreditation</a:t>
            </a:r>
          </a:p>
        </p:txBody>
      </p:sp>
      <p:sp>
        <p:nvSpPr>
          <p:cNvPr id="6" name="Slide Number Placeholder 5"/>
          <p:cNvSpPr>
            <a:spLocks noGrp="1"/>
          </p:cNvSpPr>
          <p:nvPr>
            <p:ph type="sldNum" sz="quarter" idx="12"/>
          </p:nvPr>
        </p:nvSpPr>
        <p:spPr/>
        <p:txBody>
          <a:bodyPr/>
          <a:lstStyle/>
          <a:p>
            <a:fld id="{96D4924F-66DD-40F9-8C86-295D259E1448}" type="slidenum">
              <a:rPr lang="en-GB" altLang="ja-JP" smtClean="0"/>
              <a:pPr/>
              <a:t>21</a:t>
            </a:fld>
            <a:endParaRPr lang="en-GB" altLang="ja-JP" dirty="0"/>
          </a:p>
        </p:txBody>
      </p:sp>
      <p:grpSp>
        <p:nvGrpSpPr>
          <p:cNvPr id="2" name="Group 1"/>
          <p:cNvGrpSpPr/>
          <p:nvPr/>
        </p:nvGrpSpPr>
        <p:grpSpPr>
          <a:xfrm>
            <a:off x="862013" y="1330749"/>
            <a:ext cx="6878339" cy="4743026"/>
            <a:chOff x="862013" y="925513"/>
            <a:chExt cx="7466012" cy="5148262"/>
          </a:xfrm>
        </p:grpSpPr>
        <p:sp>
          <p:nvSpPr>
            <p:cNvPr id="220162" name="AutoShape 2"/>
            <p:cNvSpPr>
              <a:spLocks noChangeArrowheads="1"/>
            </p:cNvSpPr>
            <p:nvPr/>
          </p:nvSpPr>
          <p:spPr bwMode="auto">
            <a:xfrm>
              <a:off x="862013" y="4384675"/>
              <a:ext cx="7466012" cy="1689100"/>
            </a:xfrm>
            <a:prstGeom prst="cube">
              <a:avLst>
                <a:gd name="adj" fmla="val 25000"/>
              </a:avLst>
            </a:prstGeom>
            <a:solidFill>
              <a:schemeClr val="tx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eaLnBrk="0" hangingPunct="0">
                <a:lnSpc>
                  <a:spcPct val="100000"/>
                </a:lnSpc>
              </a:pPr>
              <a:r>
                <a:rPr lang="en-GB" sz="1800" dirty="0" smtClean="0">
                  <a:solidFill>
                    <a:schemeClr val="bg1"/>
                  </a:solidFill>
                  <a:latin typeface="Arial" charset="0"/>
                </a:rPr>
                <a:t>Hospital Patient Care Processes and Supporting Operations</a:t>
              </a:r>
              <a:endParaRPr lang="en-GB" sz="1400" dirty="0">
                <a:solidFill>
                  <a:schemeClr val="bg1"/>
                </a:solidFill>
                <a:latin typeface="Arial" charset="0"/>
              </a:endParaRPr>
            </a:p>
          </p:txBody>
        </p:sp>
        <p:sp>
          <p:nvSpPr>
            <p:cNvPr id="220164" name="AutoShape 4"/>
            <p:cNvSpPr>
              <a:spLocks noChangeArrowheads="1"/>
            </p:cNvSpPr>
            <p:nvPr/>
          </p:nvSpPr>
          <p:spPr bwMode="auto">
            <a:xfrm>
              <a:off x="1584325" y="3527425"/>
              <a:ext cx="5905500" cy="1193800"/>
            </a:xfrm>
            <a:prstGeom prst="cube">
              <a:avLst>
                <a:gd name="adj" fmla="val 25000"/>
              </a:avLst>
            </a:prstGeom>
            <a:solidFill>
              <a:schemeClr val="tx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eaLnBrk="0" hangingPunct="0">
                <a:lnSpc>
                  <a:spcPct val="100000"/>
                </a:lnSpc>
              </a:pPr>
              <a:r>
                <a:rPr lang="en-GB" sz="1800" dirty="0" smtClean="0">
                  <a:solidFill>
                    <a:schemeClr val="bg1"/>
                  </a:solidFill>
                  <a:latin typeface="Arial" charset="0"/>
                </a:rPr>
                <a:t>ISO 9001:2015 Quality Management System</a:t>
              </a:r>
            </a:p>
            <a:p>
              <a:pPr algn="ctr" eaLnBrk="0" hangingPunct="0">
                <a:lnSpc>
                  <a:spcPct val="100000"/>
                </a:lnSpc>
              </a:pPr>
              <a:r>
                <a:rPr lang="en-GB" sz="1400" dirty="0" smtClean="0">
                  <a:solidFill>
                    <a:schemeClr val="bg1"/>
                  </a:solidFill>
                  <a:latin typeface="Arial" charset="0"/>
                </a:rPr>
                <a:t>(Infrastructure of QMS)</a:t>
              </a:r>
              <a:endParaRPr lang="en-GB" sz="1400" dirty="0">
                <a:solidFill>
                  <a:schemeClr val="bg1"/>
                </a:solidFill>
                <a:latin typeface="Arial" charset="0"/>
              </a:endParaRPr>
            </a:p>
          </p:txBody>
        </p:sp>
        <p:sp>
          <p:nvSpPr>
            <p:cNvPr id="220165" name="AutoShape 5"/>
            <p:cNvSpPr>
              <a:spLocks noChangeArrowheads="1"/>
            </p:cNvSpPr>
            <p:nvPr/>
          </p:nvSpPr>
          <p:spPr bwMode="auto">
            <a:xfrm>
              <a:off x="2166938" y="2736850"/>
              <a:ext cx="4629150" cy="1041400"/>
            </a:xfrm>
            <a:prstGeom prst="cube">
              <a:avLst>
                <a:gd name="adj" fmla="val 25000"/>
              </a:avLst>
            </a:prstGeom>
            <a:solidFill>
              <a:schemeClr val="tx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eaLnBrk="0" hangingPunct="0">
                <a:lnSpc>
                  <a:spcPct val="100000"/>
                </a:lnSpc>
              </a:pPr>
              <a:r>
                <a:rPr lang="en-GB" sz="1800" dirty="0" smtClean="0">
                  <a:solidFill>
                    <a:schemeClr val="bg1"/>
                  </a:solidFill>
                  <a:latin typeface="Arial" charset="0"/>
                </a:rPr>
                <a:t>NIAHO℠ Accreditation Requirements</a:t>
              </a:r>
            </a:p>
            <a:p>
              <a:pPr algn="ctr" eaLnBrk="0" hangingPunct="0">
                <a:lnSpc>
                  <a:spcPct val="100000"/>
                </a:lnSpc>
              </a:pPr>
              <a:r>
                <a:rPr lang="en-GB" sz="1400" dirty="0" smtClean="0">
                  <a:solidFill>
                    <a:schemeClr val="bg1"/>
                  </a:solidFill>
                  <a:latin typeface="Arial" charset="0"/>
                </a:rPr>
                <a:t>(Consistent with CMS </a:t>
              </a:r>
              <a:r>
                <a:rPr lang="en-GB" sz="1400" dirty="0" err="1" smtClean="0">
                  <a:solidFill>
                    <a:schemeClr val="bg1"/>
                  </a:solidFill>
                  <a:latin typeface="Arial" charset="0"/>
                </a:rPr>
                <a:t>CoPs</a:t>
              </a:r>
              <a:r>
                <a:rPr lang="en-GB" sz="1400" dirty="0" smtClean="0">
                  <a:solidFill>
                    <a:schemeClr val="bg1"/>
                  </a:solidFill>
                  <a:latin typeface="Arial" charset="0"/>
                </a:rPr>
                <a:t> - Requirement for ISO Compliance/Certification)</a:t>
              </a:r>
              <a:endParaRPr lang="en-GB" sz="1400" dirty="0">
                <a:solidFill>
                  <a:schemeClr val="bg1"/>
                </a:solidFill>
                <a:latin typeface="Arial" charset="0"/>
              </a:endParaRPr>
            </a:p>
          </p:txBody>
        </p:sp>
        <p:sp>
          <p:nvSpPr>
            <p:cNvPr id="220166" name="AutoShape 6"/>
            <p:cNvSpPr>
              <a:spLocks noChangeArrowheads="1"/>
            </p:cNvSpPr>
            <p:nvPr/>
          </p:nvSpPr>
          <p:spPr bwMode="auto">
            <a:xfrm>
              <a:off x="2978150" y="2255838"/>
              <a:ext cx="3067050" cy="695325"/>
            </a:xfrm>
            <a:prstGeom prst="cube">
              <a:avLst>
                <a:gd name="adj" fmla="val 25000"/>
              </a:avLst>
            </a:prstGeom>
            <a:solidFill>
              <a:schemeClr val="tx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eaLnBrk="0" hangingPunct="0">
                <a:lnSpc>
                  <a:spcPct val="100000"/>
                </a:lnSpc>
              </a:pPr>
              <a:r>
                <a:rPr lang="en-GB" sz="1800" dirty="0" smtClean="0">
                  <a:solidFill>
                    <a:schemeClr val="bg1"/>
                  </a:solidFill>
                  <a:latin typeface="Arial" charset="0"/>
                </a:rPr>
                <a:t>CMS (</a:t>
              </a:r>
              <a:r>
                <a:rPr lang="en-GB" sz="1800" dirty="0" err="1" smtClean="0">
                  <a:solidFill>
                    <a:schemeClr val="bg1"/>
                  </a:solidFill>
                  <a:latin typeface="Arial" charset="0"/>
                </a:rPr>
                <a:t>CoPs</a:t>
              </a:r>
              <a:r>
                <a:rPr lang="en-GB" sz="1800" dirty="0" smtClean="0">
                  <a:solidFill>
                    <a:schemeClr val="bg1"/>
                  </a:solidFill>
                  <a:latin typeface="Arial" charset="0"/>
                </a:rPr>
                <a:t>)</a:t>
              </a:r>
            </a:p>
            <a:p>
              <a:pPr algn="ctr" eaLnBrk="0" hangingPunct="0">
                <a:lnSpc>
                  <a:spcPct val="100000"/>
                </a:lnSpc>
              </a:pPr>
              <a:r>
                <a:rPr lang="en-GB" sz="1400" dirty="0" smtClean="0">
                  <a:solidFill>
                    <a:schemeClr val="bg1"/>
                  </a:solidFill>
                  <a:latin typeface="Arial" charset="0"/>
                </a:rPr>
                <a:t>(Accreditation Oversight)</a:t>
              </a:r>
              <a:endParaRPr lang="en-GB" sz="1400" dirty="0">
                <a:solidFill>
                  <a:schemeClr val="bg1"/>
                </a:solidFill>
                <a:latin typeface="Arial" charset="0"/>
              </a:endParaRPr>
            </a:p>
          </p:txBody>
        </p:sp>
        <p:sp>
          <p:nvSpPr>
            <p:cNvPr id="220167" name="AutoShape 7"/>
            <p:cNvSpPr>
              <a:spLocks noChangeArrowheads="1"/>
            </p:cNvSpPr>
            <p:nvPr/>
          </p:nvSpPr>
          <p:spPr bwMode="auto">
            <a:xfrm>
              <a:off x="4352925" y="925513"/>
              <a:ext cx="2130425" cy="1169987"/>
            </a:xfrm>
            <a:prstGeom prst="flowChartPunchedTape">
              <a:avLst/>
            </a:prstGeom>
            <a:solidFill>
              <a:srgbClr val="13CF90"/>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eaLnBrk="0" hangingPunct="0">
                <a:lnSpc>
                  <a:spcPct val="100000"/>
                </a:lnSpc>
              </a:pPr>
              <a:r>
                <a:rPr lang="en-GB" sz="1400" b="1" dirty="0" smtClean="0">
                  <a:solidFill>
                    <a:srgbClr val="000000"/>
                  </a:solidFill>
                  <a:latin typeface="Arial" charset="0"/>
                </a:rPr>
                <a:t>   </a:t>
              </a:r>
              <a:r>
                <a:rPr lang="en-GB" sz="1400" b="1" dirty="0" smtClean="0">
                  <a:solidFill>
                    <a:schemeClr val="bg1"/>
                  </a:solidFill>
                  <a:latin typeface="Arial" charset="0"/>
                </a:rPr>
                <a:t>Improved patient care </a:t>
              </a:r>
            </a:p>
            <a:p>
              <a:pPr algn="ctr" eaLnBrk="0" hangingPunct="0">
                <a:lnSpc>
                  <a:spcPct val="100000"/>
                </a:lnSpc>
              </a:pPr>
              <a:r>
                <a:rPr lang="en-GB" sz="1400" b="1" dirty="0" smtClean="0">
                  <a:solidFill>
                    <a:schemeClr val="bg1"/>
                  </a:solidFill>
                  <a:latin typeface="Arial" charset="0"/>
                </a:rPr>
                <a:t>and safety</a:t>
              </a:r>
              <a:endParaRPr lang="en-GB" sz="1400" b="1" dirty="0">
                <a:solidFill>
                  <a:schemeClr val="bg1"/>
                </a:solidFill>
                <a:latin typeface="Arial" charset="0"/>
              </a:endParaRPr>
            </a:p>
          </p:txBody>
        </p:sp>
        <p:sp>
          <p:nvSpPr>
            <p:cNvPr id="220168" name="Line 8"/>
            <p:cNvSpPr>
              <a:spLocks noChangeShapeType="1"/>
            </p:cNvSpPr>
            <p:nvPr/>
          </p:nvSpPr>
          <p:spPr bwMode="auto">
            <a:xfrm>
              <a:off x="4387850" y="960438"/>
              <a:ext cx="0" cy="1331912"/>
            </a:xfrm>
            <a:prstGeom prst="line">
              <a:avLst/>
            </a:prstGeom>
            <a:noFill/>
            <a:ln w="57150">
              <a:solidFill>
                <a:schemeClr val="tx2"/>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GB" dirty="0"/>
            </a:p>
          </p:txBody>
        </p:sp>
      </p:grpSp>
    </p:spTree>
    <p:extLst>
      <p:ext uri="{BB962C8B-B14F-4D97-AF65-F5344CB8AC3E}">
        <p14:creationId xmlns:p14="http://schemas.microsoft.com/office/powerpoint/2010/main" val="927822023"/>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sz="3200" dirty="0" smtClean="0"/>
              <a:t>NIAHO® PE.1 Facility</a:t>
            </a:r>
          </a:p>
        </p:txBody>
      </p:sp>
    </p:spTree>
    <p:extLst>
      <p:ext uri="{BB962C8B-B14F-4D97-AF65-F5344CB8AC3E}">
        <p14:creationId xmlns:p14="http://schemas.microsoft.com/office/powerpoint/2010/main" val="664075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PE.1	FACILITY</a:t>
            </a:r>
            <a:r>
              <a:rPr lang="en-GB" dirty="0"/>
              <a:t/>
            </a:r>
            <a:br>
              <a:rPr lang="en-GB" dirty="0"/>
            </a:br>
            <a:endParaRPr lang="en-GB" dirty="0"/>
          </a:p>
        </p:txBody>
      </p:sp>
      <p:sp>
        <p:nvSpPr>
          <p:cNvPr id="3" name="Content Placeholder 2"/>
          <p:cNvSpPr>
            <a:spLocks noGrp="1"/>
          </p:cNvSpPr>
          <p:nvPr>
            <p:ph idx="1"/>
          </p:nvPr>
        </p:nvSpPr>
        <p:spPr/>
        <p:txBody>
          <a:bodyPr/>
          <a:lstStyle/>
          <a:p>
            <a:r>
              <a:rPr lang="en-GB" b="1" dirty="0" smtClean="0"/>
              <a:t>The facility shall be constructed, arranged, and maintained to ensure patient safety, and to provide areas for diagnosis and treatment and for special organization services appropriate to the needs of the community.</a:t>
            </a:r>
          </a:p>
          <a:p>
            <a:pPr>
              <a:buFont typeface="Wingdings" panose="05000000000000000000" pitchFamily="2" charset="2"/>
              <a:buChar char="Ø"/>
            </a:pPr>
            <a:r>
              <a:rPr lang="en-GB" b="1" dirty="0" smtClean="0"/>
              <a:t>SR.1</a:t>
            </a:r>
            <a:r>
              <a:rPr lang="en-GB" dirty="0" smtClean="0"/>
              <a:t>	The condition of the physical plant and the overall hospital environment must be developed and maintained in such a manner that the safety and well-being of patients, visitors, and staff are assured. </a:t>
            </a:r>
          </a:p>
          <a:p>
            <a:pPr>
              <a:buFont typeface="Wingdings" panose="05000000000000000000" pitchFamily="2" charset="2"/>
              <a:buChar char="Ø"/>
            </a:pPr>
            <a:r>
              <a:rPr lang="en-GB" b="1" dirty="0" smtClean="0"/>
              <a:t>SR.2	</a:t>
            </a:r>
            <a:r>
              <a:rPr lang="en-GB" dirty="0" smtClean="0"/>
              <a:t>The hospital must </a:t>
            </a:r>
            <a:r>
              <a:rPr lang="en-GB" b="1" dirty="0" smtClean="0"/>
              <a:t>maintain adequate facilities for its services</a:t>
            </a:r>
            <a:r>
              <a:rPr lang="en-GB" dirty="0" smtClean="0"/>
              <a:t>. </a:t>
            </a:r>
          </a:p>
          <a:p>
            <a:pPr lvl="1">
              <a:buFont typeface="Wingdings" panose="05000000000000000000" pitchFamily="2" charset="2"/>
              <a:buChar char="v"/>
            </a:pPr>
            <a:r>
              <a:rPr lang="en-GB" b="1" dirty="0" smtClean="0"/>
              <a:t>SR.2 a </a:t>
            </a:r>
            <a:r>
              <a:rPr lang="en-GB" dirty="0" smtClean="0"/>
              <a:t>Diagnostic and therapeutic facilities must be located for the safety of patients.</a:t>
            </a:r>
          </a:p>
          <a:p>
            <a:pPr lvl="1">
              <a:buFont typeface="Wingdings" panose="05000000000000000000" pitchFamily="2" charset="2"/>
              <a:buChar char="v"/>
            </a:pPr>
            <a:r>
              <a:rPr lang="en-GB" b="1" dirty="0" smtClean="0"/>
              <a:t>SR.2 b </a:t>
            </a:r>
            <a:r>
              <a:rPr lang="en-GB" dirty="0" smtClean="0"/>
              <a:t>Facilities, supplies, and equipment must be maintained to ensure an acceptable level of safety and quality.</a:t>
            </a:r>
          </a:p>
          <a:p>
            <a:pPr lvl="1">
              <a:buFont typeface="Wingdings" panose="05000000000000000000" pitchFamily="2" charset="2"/>
              <a:buChar char="v"/>
            </a:pPr>
            <a:r>
              <a:rPr lang="en-GB" b="1" dirty="0" smtClean="0"/>
              <a:t>SR.2 c </a:t>
            </a:r>
            <a:r>
              <a:rPr lang="en-GB" dirty="0" smtClean="0"/>
              <a:t>The extent and complexity of facilities must be determined by the services offered.</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23</a:t>
            </a:fld>
            <a:endParaRPr lang="en-GB" dirty="0"/>
          </a:p>
        </p:txBody>
      </p:sp>
    </p:spTree>
    <p:extLst>
      <p:ext uri="{BB962C8B-B14F-4D97-AF65-F5344CB8AC3E}">
        <p14:creationId xmlns:p14="http://schemas.microsoft.com/office/powerpoint/2010/main" val="3358742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641656" cy="670086"/>
          </a:xfrm>
        </p:spPr>
        <p:txBody>
          <a:bodyPr/>
          <a:lstStyle/>
          <a:p>
            <a:pPr algn="ctr"/>
            <a:r>
              <a:rPr lang="en-GB" dirty="0"/>
              <a:t>NIAHO® PE.1	</a:t>
            </a:r>
            <a:r>
              <a:rPr lang="en-GB" dirty="0" smtClean="0"/>
              <a:t>FACILITY</a:t>
            </a:r>
            <a:br>
              <a:rPr lang="en-GB" dirty="0" smtClean="0"/>
            </a:br>
            <a:r>
              <a:rPr lang="en-GB" dirty="0" smtClean="0"/>
              <a:t>ISO 9001-related Requirements</a:t>
            </a:r>
            <a:endParaRPr lang="en-GB" dirty="0"/>
          </a:p>
        </p:txBody>
      </p:sp>
      <p:sp>
        <p:nvSpPr>
          <p:cNvPr id="3" name="Content Placeholder 2"/>
          <p:cNvSpPr>
            <a:spLocks noGrp="1"/>
          </p:cNvSpPr>
          <p:nvPr>
            <p:ph idx="1"/>
          </p:nvPr>
        </p:nvSpPr>
        <p:spPr/>
        <p:txBody>
          <a:bodyPr>
            <a:normAutofit lnSpcReduction="10000"/>
          </a:bodyPr>
          <a:lstStyle/>
          <a:p>
            <a:r>
              <a:rPr lang="en-GB" b="1" dirty="0" smtClean="0"/>
              <a:t>SR.3</a:t>
            </a:r>
            <a:r>
              <a:rPr lang="en-GB" dirty="0" smtClean="0"/>
              <a:t> The organization shall have policies, procedures and processes in place </a:t>
            </a:r>
            <a:r>
              <a:rPr lang="en-GB" b="1" dirty="0" smtClean="0">
                <a:solidFill>
                  <a:schemeClr val="tx1"/>
                </a:solidFill>
              </a:rPr>
              <a:t>to manage staff activities</a:t>
            </a:r>
            <a:r>
              <a:rPr lang="en-GB" dirty="0" smtClean="0"/>
              <a:t>, as required and/or recommended by local, State, and national authorities or related professional organizations, to maintain a safe environment for the organization’s patients, staff, and others. </a:t>
            </a:r>
          </a:p>
          <a:p>
            <a:r>
              <a:rPr lang="en-GB" b="1" dirty="0" smtClean="0"/>
              <a:t>SR.4</a:t>
            </a:r>
            <a:r>
              <a:rPr lang="en-GB" dirty="0" smtClean="0"/>
              <a:t> The organization shall have a </a:t>
            </a:r>
            <a:r>
              <a:rPr lang="en-GB" b="1" dirty="0" smtClean="0">
                <a:solidFill>
                  <a:schemeClr val="tx1"/>
                </a:solidFill>
              </a:rPr>
              <a:t>documented process, policies and procedures </a:t>
            </a:r>
            <a:r>
              <a:rPr lang="en-GB" b="1" dirty="0" smtClean="0"/>
              <a:t>to define how unfavorable occurrences</a:t>
            </a:r>
            <a:r>
              <a:rPr lang="en-GB" dirty="0" smtClean="0"/>
              <a:t>, incidents, or impairments in the facility’s infrastructure, Life Safety, Safety, Security, Hazardous Material/Waste, Emergency, Medical Equipment, and Utilities Management Systems are </a:t>
            </a:r>
            <a:r>
              <a:rPr lang="en-GB" b="1" dirty="0" smtClean="0">
                <a:solidFill>
                  <a:schemeClr val="tx1"/>
                </a:solidFill>
              </a:rPr>
              <a:t>prevented, controlled investigated, and reported throughout the organization</a:t>
            </a:r>
            <a:r>
              <a:rPr lang="en-GB" dirty="0" smtClean="0">
                <a:solidFill>
                  <a:schemeClr val="tx1"/>
                </a:solidFill>
              </a:rPr>
              <a:t>.</a:t>
            </a:r>
          </a:p>
          <a:p>
            <a:r>
              <a:rPr lang="en-GB" b="1" dirty="0" smtClean="0"/>
              <a:t>SR.5</a:t>
            </a:r>
            <a:r>
              <a:rPr lang="en-GB" dirty="0" smtClean="0"/>
              <a:t> The organization shall evaluate the facility’s physical environment management systems at least annually. This evaluation shall be </a:t>
            </a:r>
            <a:r>
              <a:rPr lang="en-GB" b="1" dirty="0" smtClean="0">
                <a:solidFill>
                  <a:schemeClr val="tx1"/>
                </a:solidFill>
              </a:rPr>
              <a:t>forwarded to Quality Management oversight</a:t>
            </a:r>
            <a:r>
              <a:rPr lang="en-GB" dirty="0" smtClean="0">
                <a:solidFill>
                  <a:schemeClr val="tx1"/>
                </a:solidFill>
              </a:rPr>
              <a:t>.</a:t>
            </a:r>
          </a:p>
          <a:p>
            <a:r>
              <a:rPr lang="en-GB" b="1" dirty="0" smtClean="0"/>
              <a:t>SR.6</a:t>
            </a:r>
            <a:r>
              <a:rPr lang="en-GB" dirty="0" smtClean="0"/>
              <a:t> Occurrences, incidents, or impairments shall be measured and analyzed to </a:t>
            </a:r>
            <a:r>
              <a:rPr lang="en-GB" b="1" dirty="0" smtClean="0">
                <a:solidFill>
                  <a:schemeClr val="tx1"/>
                </a:solidFill>
              </a:rPr>
              <a:t>identify any patterns or trends</a:t>
            </a:r>
            <a:r>
              <a:rPr lang="en-GB" dirty="0" smtClean="0">
                <a:solidFill>
                  <a:schemeClr val="tx1"/>
                </a:solidFill>
              </a:rPr>
              <a:t>.</a:t>
            </a:r>
          </a:p>
          <a:p>
            <a:r>
              <a:rPr lang="en-GB" dirty="0" smtClean="0"/>
              <a:t> SR.8 Significant physical environment data/information shall be </a:t>
            </a:r>
            <a:r>
              <a:rPr lang="en-GB" b="1" dirty="0" smtClean="0">
                <a:solidFill>
                  <a:schemeClr val="tx1"/>
                </a:solidFill>
              </a:rPr>
              <a:t>disseminated regularly to Quality Management oversight.</a:t>
            </a:r>
          </a:p>
          <a:p>
            <a:endParaRPr lang="en-GB" dirty="0" smtClean="0"/>
          </a:p>
          <a:p>
            <a:endParaRPr lang="en-GB" dirty="0"/>
          </a:p>
        </p:txBody>
      </p:sp>
      <p:sp>
        <p:nvSpPr>
          <p:cNvPr id="10" name="Slide Number Placeholder 9"/>
          <p:cNvSpPr>
            <a:spLocks noGrp="1"/>
          </p:cNvSpPr>
          <p:nvPr>
            <p:ph type="sldNum" sz="quarter" idx="12"/>
          </p:nvPr>
        </p:nvSpPr>
        <p:spPr/>
        <p:txBody>
          <a:bodyPr/>
          <a:lstStyle/>
          <a:p>
            <a:fld id="{BE77CF70-889B-4F91-83F4-004078FC6BB8}" type="slidenum">
              <a:rPr lang="en-GB" altLang="ja-JP" smtClean="0"/>
              <a:pPr/>
              <a:t>24</a:t>
            </a:fld>
            <a:endParaRPr lang="en-GB" altLang="ja-JP" dirty="0"/>
          </a:p>
        </p:txBody>
      </p:sp>
    </p:spTree>
    <p:extLst>
      <p:ext uri="{BB962C8B-B14F-4D97-AF65-F5344CB8AC3E}">
        <p14:creationId xmlns:p14="http://schemas.microsoft.com/office/powerpoint/2010/main" val="4937383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PE.1	</a:t>
            </a:r>
            <a:r>
              <a:rPr lang="en-GB" dirty="0" smtClean="0"/>
              <a:t>FACILITY</a:t>
            </a:r>
            <a:br>
              <a:rPr lang="en-GB" dirty="0" smtClean="0"/>
            </a:br>
            <a:r>
              <a:rPr lang="en-GB" dirty="0" smtClean="0"/>
              <a:t>Common Findings</a:t>
            </a:r>
            <a:endParaRPr lang="en-GB" dirty="0"/>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dirty="0" smtClean="0"/>
              <a:t>Failure to have and/or maintain Physical Environment Management Plans</a:t>
            </a:r>
          </a:p>
          <a:p>
            <a:endParaRPr lang="en-GB" dirty="0"/>
          </a:p>
          <a:p>
            <a:endParaRPr lang="en-GB" dirty="0" smtClean="0"/>
          </a:p>
          <a:p>
            <a:r>
              <a:rPr lang="en-GB" dirty="0" smtClean="0"/>
              <a:t>Failure to evaluate Physical Environment Plans</a:t>
            </a:r>
          </a:p>
          <a:p>
            <a:endParaRPr lang="en-GB" dirty="0"/>
          </a:p>
          <a:p>
            <a:endParaRPr lang="en-GB" dirty="0" smtClean="0"/>
          </a:p>
          <a:p>
            <a:r>
              <a:rPr lang="en-GB" dirty="0" smtClean="0"/>
              <a:t>Failure of Leadership to provide support to assure that CAP’s are effective</a:t>
            </a: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25</a:t>
            </a:fld>
            <a:endParaRPr lang="en-GB" dirty="0"/>
          </a:p>
        </p:txBody>
      </p:sp>
    </p:spTree>
    <p:extLst>
      <p:ext uri="{BB962C8B-B14F-4D97-AF65-F5344CB8AC3E}">
        <p14:creationId xmlns:p14="http://schemas.microsoft.com/office/powerpoint/2010/main" val="42547373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GB" sz="2800" dirty="0" smtClean="0"/>
              <a:t>NIAHO®PE.2 Life Safety Management System</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4581128"/>
            <a:ext cx="1530021" cy="1304354"/>
          </a:xfrm>
          <a:prstGeom prst="rect">
            <a:avLst/>
          </a:prstGeom>
        </p:spPr>
      </p:pic>
    </p:spTree>
    <p:extLst>
      <p:ext uri="{BB962C8B-B14F-4D97-AF65-F5344CB8AC3E}">
        <p14:creationId xmlns:p14="http://schemas.microsoft.com/office/powerpoint/2010/main" val="34505931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NIAHO® PE.2 LIFE SAFETY MANAGEMENT SYSTEM</a:t>
            </a:r>
            <a:r>
              <a:rPr lang="en-GB" dirty="0" smtClean="0"/>
              <a:t/>
            </a:r>
            <a:br>
              <a:rPr lang="en-GB" dirty="0" smtClean="0"/>
            </a:br>
            <a:endParaRPr lang="en-GB" dirty="0"/>
          </a:p>
        </p:txBody>
      </p:sp>
      <p:sp>
        <p:nvSpPr>
          <p:cNvPr id="3" name="Content Placeholder 2"/>
          <p:cNvSpPr>
            <a:spLocks noGrp="1"/>
          </p:cNvSpPr>
          <p:nvPr>
            <p:ph idx="1"/>
          </p:nvPr>
        </p:nvSpPr>
        <p:spPr>
          <a:xfrm>
            <a:off x="179512" y="1124744"/>
            <a:ext cx="8641656" cy="4724400"/>
          </a:xfrm>
        </p:spPr>
        <p:txBody>
          <a:bodyPr/>
          <a:lstStyle/>
          <a:p>
            <a:pPr>
              <a:buFont typeface="Wingdings" panose="05000000000000000000" pitchFamily="2" charset="2"/>
              <a:buChar char="Ø"/>
            </a:pPr>
            <a:r>
              <a:rPr lang="en-GB" b="1" dirty="0" smtClean="0"/>
              <a:t>SR.1</a:t>
            </a:r>
            <a:r>
              <a:rPr lang="en-GB" dirty="0" smtClean="0"/>
              <a:t>	The organization shall meet the applicable provisions of the </a:t>
            </a:r>
            <a:r>
              <a:rPr lang="en-GB" b="1" dirty="0" smtClean="0"/>
              <a:t>2012 edition </a:t>
            </a:r>
            <a:r>
              <a:rPr lang="en-GB" dirty="0" smtClean="0"/>
              <a:t>of the Life Safety Code® of the National Fire Protection Association.</a:t>
            </a:r>
          </a:p>
          <a:p>
            <a:pPr lvl="2">
              <a:buFont typeface="Wingdings" panose="05000000000000000000" pitchFamily="2" charset="2"/>
              <a:buChar char="v"/>
            </a:pPr>
            <a:r>
              <a:rPr lang="en-GB" sz="1400" dirty="0" smtClean="0"/>
              <a:t>Note</a:t>
            </a:r>
            <a:r>
              <a:rPr lang="en-GB" sz="1400" dirty="0" smtClean="0"/>
              <a:t>: A hospital must have replaced 1 hour batteries with 1 ½ hour batteries in emergency lighting systems that use batteries as power sources, Chapter 19.2.9, Emergency Lighting. </a:t>
            </a:r>
          </a:p>
          <a:p>
            <a:pPr lvl="1">
              <a:buFont typeface="Wingdings" panose="05000000000000000000" pitchFamily="2" charset="2"/>
              <a:buChar char="Ø"/>
            </a:pPr>
            <a:r>
              <a:rPr lang="en-GB" b="1" dirty="0" smtClean="0"/>
              <a:t>SR.2 </a:t>
            </a:r>
            <a:r>
              <a:rPr lang="en-GB" dirty="0" smtClean="0"/>
              <a:t>RESERVED (original standard deleted) </a:t>
            </a:r>
          </a:p>
          <a:p>
            <a:pPr lvl="1">
              <a:buFont typeface="Wingdings" panose="05000000000000000000" pitchFamily="2" charset="2"/>
              <a:buChar char="Ø"/>
            </a:pPr>
            <a:r>
              <a:rPr lang="en-GB" b="1" dirty="0" smtClean="0"/>
              <a:t>SR.3 </a:t>
            </a:r>
            <a:r>
              <a:rPr lang="en-GB" dirty="0" smtClean="0"/>
              <a:t>After consideration of the State survey agency findings, CMS may waive specific provisions of the Life Safety Code®, which, if rigidly applied, would result in unreasonable hardship upon the facility, but only if the waiver does not adversely affect the health and safety of patients.</a:t>
            </a:r>
          </a:p>
          <a:p>
            <a:pPr lvl="2">
              <a:buFont typeface="Wingdings" panose="05000000000000000000" pitchFamily="2" charset="2"/>
              <a:buChar char="v"/>
            </a:pPr>
            <a:r>
              <a:rPr lang="en-GB" sz="1400" b="1" dirty="0" smtClean="0"/>
              <a:t>SR.3a</a:t>
            </a:r>
            <a:r>
              <a:rPr lang="en-GB" sz="1400" dirty="0" smtClean="0"/>
              <a:t> The provisions of the Life Safety Code® do not apply in a State where CMS finds that a fire and safety code imposed by State law adequately protect patients</a:t>
            </a:r>
            <a:r>
              <a:rPr lang="en-GB" dirty="0" smtClean="0"/>
              <a:t>. </a:t>
            </a:r>
          </a:p>
          <a:p>
            <a:pPr lvl="1"/>
            <a:endParaRPr lang="en-GB" dirty="0" smtClean="0"/>
          </a:p>
          <a:p>
            <a:pPr lvl="1"/>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27</a:t>
            </a:fld>
            <a:endParaRPr lang="en-GB" dirty="0">
              <a:solidFill>
                <a:srgbClr val="333333"/>
              </a:solidFill>
            </a:endParaRPr>
          </a:p>
        </p:txBody>
      </p:sp>
    </p:spTree>
    <p:extLst>
      <p:ext uri="{BB962C8B-B14F-4D97-AF65-F5344CB8AC3E}">
        <p14:creationId xmlns:p14="http://schemas.microsoft.com/office/powerpoint/2010/main" val="1761439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NIAHO® PE.2 LIFE SAFETY MANAGEMENT SYSTEM</a:t>
            </a:r>
            <a:endParaRPr lang="en-GB" sz="2000" dirty="0"/>
          </a:p>
        </p:txBody>
      </p:sp>
      <p:sp>
        <p:nvSpPr>
          <p:cNvPr id="3" name="Content Placeholder 2"/>
          <p:cNvSpPr>
            <a:spLocks noGrp="1"/>
          </p:cNvSpPr>
          <p:nvPr>
            <p:ph idx="1"/>
          </p:nvPr>
        </p:nvSpPr>
        <p:spPr>
          <a:xfrm>
            <a:off x="250825" y="1124744"/>
            <a:ext cx="8641656" cy="4868070"/>
          </a:xfrm>
        </p:spPr>
        <p:txBody>
          <a:bodyPr/>
          <a:lstStyle/>
          <a:p>
            <a:pPr>
              <a:buFont typeface="Wingdings" panose="05000000000000000000" pitchFamily="2" charset="2"/>
              <a:buChar char="Ø"/>
            </a:pPr>
            <a:endParaRPr lang="en-GB" b="1" dirty="0" smtClean="0"/>
          </a:p>
          <a:p>
            <a:pPr>
              <a:buFont typeface="Wingdings" panose="05000000000000000000" pitchFamily="2" charset="2"/>
              <a:buChar char="Ø"/>
            </a:pPr>
            <a:r>
              <a:rPr lang="en-GB" b="1" dirty="0" smtClean="0"/>
              <a:t>SR.4</a:t>
            </a:r>
            <a:r>
              <a:rPr lang="en-GB" dirty="0" smtClean="0"/>
              <a:t>	The organization must have written fire control plans that contain provisions for prompt reporting of fires; extinguishing fires; protection of patients, personnel, and guests; evacuation; and cooperation with firefighting authorities.</a:t>
            </a:r>
          </a:p>
          <a:p>
            <a:pPr lvl="1">
              <a:buFont typeface="Wingdings" panose="05000000000000000000" pitchFamily="2" charset="2"/>
              <a:buChar char="v"/>
            </a:pPr>
            <a:r>
              <a:rPr lang="en-GB" dirty="0" smtClean="0"/>
              <a:t>The fire control plan shall provide for the following (NFPA 101-2012, 18.7.2.2 &amp; 19.7.2.2):</a:t>
            </a:r>
          </a:p>
          <a:p>
            <a:pPr lvl="4"/>
            <a:r>
              <a:rPr lang="en-GB" dirty="0" smtClean="0"/>
              <a:t>SR.4a.	Use of alarms</a:t>
            </a:r>
          </a:p>
          <a:p>
            <a:pPr lvl="4"/>
            <a:r>
              <a:rPr lang="en-GB" dirty="0" smtClean="0"/>
              <a:t>SR.4b.	Transmission of alarm to fire department</a:t>
            </a:r>
          </a:p>
          <a:p>
            <a:pPr lvl="4"/>
            <a:r>
              <a:rPr lang="en-GB" dirty="0" smtClean="0"/>
              <a:t>SR.4c.	Response to alarms</a:t>
            </a:r>
          </a:p>
          <a:p>
            <a:pPr lvl="4"/>
            <a:r>
              <a:rPr lang="en-GB" b="1" dirty="0" smtClean="0"/>
              <a:t>SR.4d.	Isolation of fire</a:t>
            </a:r>
          </a:p>
          <a:p>
            <a:pPr lvl="4"/>
            <a:r>
              <a:rPr lang="en-GB" dirty="0" smtClean="0"/>
              <a:t>SR.4e.	Evacuation of immediate area</a:t>
            </a:r>
          </a:p>
          <a:p>
            <a:pPr lvl="4"/>
            <a:r>
              <a:rPr lang="en-GB" dirty="0" smtClean="0"/>
              <a:t>SR.4f.	Evacuation of smoke compartment</a:t>
            </a:r>
          </a:p>
          <a:p>
            <a:pPr lvl="4"/>
            <a:r>
              <a:rPr lang="en-GB" dirty="0" smtClean="0"/>
              <a:t>SR.4g.	Preparation of floors and building for evacuation</a:t>
            </a:r>
          </a:p>
          <a:p>
            <a:pPr lvl="4"/>
            <a:r>
              <a:rPr lang="en-GB" dirty="0" smtClean="0"/>
              <a:t>SR.4h.	Extinguishment of fire </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28</a:t>
            </a:fld>
            <a:endParaRPr lang="en-GB" dirty="0">
              <a:solidFill>
                <a:srgbClr val="333333"/>
              </a:solidFill>
            </a:endParaRPr>
          </a:p>
        </p:txBody>
      </p:sp>
    </p:spTree>
    <p:extLst>
      <p:ext uri="{BB962C8B-B14F-4D97-AF65-F5344CB8AC3E}">
        <p14:creationId xmlns:p14="http://schemas.microsoft.com/office/powerpoint/2010/main" val="2647106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Required Barrier Penetration Permit Programs</a:t>
            </a:r>
            <a:endParaRPr lang="en-GB" dirty="0"/>
          </a:p>
        </p:txBody>
      </p:sp>
      <p:sp>
        <p:nvSpPr>
          <p:cNvPr id="3" name="Content Placeholder 2"/>
          <p:cNvSpPr>
            <a:spLocks noGrp="1"/>
          </p:cNvSpPr>
          <p:nvPr>
            <p:ph idx="1"/>
          </p:nvPr>
        </p:nvSpPr>
        <p:spPr/>
        <p:txBody>
          <a:bodyPr/>
          <a:lstStyle/>
          <a:p>
            <a:pPr lvl="0"/>
            <a:endParaRPr lang="en-GB" dirty="0" smtClean="0"/>
          </a:p>
          <a:p>
            <a:pPr lvl="0">
              <a:buFont typeface="Wingdings" panose="05000000000000000000" pitchFamily="2" charset="2"/>
              <a:buChar char="Ø"/>
            </a:pPr>
            <a:r>
              <a:rPr lang="en-GB" dirty="0" smtClean="0"/>
              <a:t>The Life Safety Management System shall:  include in the elements of SR.4d a </a:t>
            </a:r>
            <a:r>
              <a:rPr lang="en-GB" b="1" dirty="0" smtClean="0"/>
              <a:t>written plan for the protection of the integrity of hospital smoke and fire barriers</a:t>
            </a:r>
            <a:r>
              <a:rPr lang="en-GB" dirty="0" smtClean="0"/>
              <a:t>.</a:t>
            </a:r>
          </a:p>
          <a:p>
            <a:pPr lvl="0">
              <a:buFont typeface="Wingdings" panose="05000000000000000000" pitchFamily="2" charset="2"/>
              <a:buChar char="Ø"/>
            </a:pPr>
            <a:r>
              <a:rPr lang="en-GB" dirty="0" smtClean="0"/>
              <a:t> The plan should include: </a:t>
            </a:r>
          </a:p>
          <a:p>
            <a:pPr lvl="1"/>
            <a:r>
              <a:rPr lang="en-GB" dirty="0" smtClean="0"/>
              <a:t> Name(s) of </a:t>
            </a:r>
            <a:r>
              <a:rPr lang="en-GB" b="1" dirty="0" smtClean="0">
                <a:solidFill>
                  <a:schemeClr val="tx1"/>
                </a:solidFill>
              </a:rPr>
              <a:t>Responsible hospital staff </a:t>
            </a:r>
            <a:r>
              <a:rPr lang="en-GB" dirty="0" smtClean="0"/>
              <a:t>for barrier protection program </a:t>
            </a:r>
          </a:p>
          <a:p>
            <a:pPr lvl="1"/>
            <a:r>
              <a:rPr lang="en-GB" dirty="0" smtClean="0"/>
              <a:t> Requirement for </a:t>
            </a:r>
            <a:r>
              <a:rPr lang="en-GB" b="1" dirty="0" smtClean="0">
                <a:solidFill>
                  <a:schemeClr val="tx1"/>
                </a:solidFill>
              </a:rPr>
              <a:t>written permission for </a:t>
            </a:r>
            <a:r>
              <a:rPr lang="en-GB" b="1" u="sng" dirty="0" smtClean="0">
                <a:solidFill>
                  <a:schemeClr val="tx1"/>
                </a:solidFill>
              </a:rPr>
              <a:t>anyone</a:t>
            </a:r>
            <a:r>
              <a:rPr lang="en-GB" b="1" dirty="0" smtClean="0">
                <a:solidFill>
                  <a:schemeClr val="tx1"/>
                </a:solidFill>
              </a:rPr>
              <a:t> </a:t>
            </a:r>
            <a:r>
              <a:rPr lang="en-GB" dirty="0" smtClean="0"/>
              <a:t>(including all hospital staff, contractors and vendors) to penetrate a smoke or fire barrier wall, ceiling or floor </a:t>
            </a:r>
          </a:p>
          <a:p>
            <a:pPr lvl="1"/>
            <a:r>
              <a:rPr lang="en-GB" dirty="0" smtClean="0"/>
              <a:t> </a:t>
            </a:r>
            <a:r>
              <a:rPr lang="en-GB" b="1" dirty="0" smtClean="0">
                <a:solidFill>
                  <a:schemeClr val="tx1"/>
                </a:solidFill>
              </a:rPr>
              <a:t>Input from Infection Control and Prevention Practitioner </a:t>
            </a:r>
            <a:r>
              <a:rPr lang="en-GB" dirty="0" smtClean="0"/>
              <a:t>on critical clinical areas prior to issuance of written permit for performing work on barriers </a:t>
            </a:r>
          </a:p>
          <a:p>
            <a:pPr lvl="1"/>
            <a:r>
              <a:rPr lang="en-GB" dirty="0" smtClean="0"/>
              <a:t> </a:t>
            </a:r>
            <a:r>
              <a:rPr lang="en-GB" b="1" dirty="0" smtClean="0">
                <a:solidFill>
                  <a:schemeClr val="tx1"/>
                </a:solidFill>
              </a:rPr>
              <a:t>Establishment of monitoring process </a:t>
            </a:r>
            <a:r>
              <a:rPr lang="en-GB" dirty="0" smtClean="0"/>
              <a:t>to ensure all work is completed correctly </a:t>
            </a:r>
            <a:endParaRPr lang="en-GB" dirty="0"/>
          </a:p>
        </p:txBody>
      </p:sp>
      <p:sp>
        <p:nvSpPr>
          <p:cNvPr id="10" name="Slide Number Placeholder 9"/>
          <p:cNvSpPr>
            <a:spLocks noGrp="1"/>
          </p:cNvSpPr>
          <p:nvPr>
            <p:ph type="sldNum" sz="quarter" idx="12"/>
          </p:nvPr>
        </p:nvSpPr>
        <p:spPr/>
        <p:txBody>
          <a:bodyPr/>
          <a:lstStyle/>
          <a:p>
            <a:fld id="{BE77CF70-889B-4F91-83F4-004078FC6BB8}" type="slidenum">
              <a:rPr lang="en-GB" altLang="ja-JP" smtClean="0"/>
              <a:pPr/>
              <a:t>29</a:t>
            </a:fld>
            <a:endParaRPr lang="en-GB" altLang="ja-JP" dirty="0"/>
          </a:p>
        </p:txBody>
      </p:sp>
    </p:spTree>
    <p:extLst>
      <p:ext uri="{BB962C8B-B14F-4D97-AF65-F5344CB8AC3E}">
        <p14:creationId xmlns:p14="http://schemas.microsoft.com/office/powerpoint/2010/main" val="983465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NIAHO® PE.2 LIFE SAFETY MANAGEMENT SYSTEM</a:t>
            </a:r>
            <a:endParaRPr lang="en-GB" sz="20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b="1" dirty="0" smtClean="0"/>
              <a:t>SR.5</a:t>
            </a:r>
            <a:r>
              <a:rPr lang="en-GB" dirty="0" smtClean="0"/>
              <a:t>	The organization shall maintain </a:t>
            </a:r>
            <a:r>
              <a:rPr lang="en-GB" b="1" dirty="0" smtClean="0"/>
              <a:t>written evidence of regular inspection </a:t>
            </a:r>
            <a:r>
              <a:rPr lang="en-GB" dirty="0" smtClean="0"/>
              <a:t>and approval by State or local fire control agencies.  </a:t>
            </a:r>
          </a:p>
          <a:p>
            <a:pPr>
              <a:buFont typeface="Wingdings" panose="05000000000000000000" pitchFamily="2" charset="2"/>
              <a:buChar char="Ø"/>
            </a:pPr>
            <a:r>
              <a:rPr lang="en-GB" b="1" dirty="0" smtClean="0"/>
              <a:t>SR.6</a:t>
            </a:r>
            <a:r>
              <a:rPr lang="en-GB" dirty="0" smtClean="0"/>
              <a:t>	Health care occupancies shall conduct unannounced fire drills, but not less than one (1) drill per shift per calendar quarter that transmits a fire alarm signal and simulates an emergency fire condition. When fire drills are conducted between 9:00 p.m. (2100 hours) and 6:00 a.m. (0600 hours), a coded announcement shall be permitted to be used instead of audible alarms. (NFPA 101-2012, 18.7.1.2. &amp; 19.7.1.2).  False alarms may be used (up to 50% of total drills) if all elements of the fire plan are exercised.</a:t>
            </a:r>
          </a:p>
          <a:p>
            <a:pPr lvl="1">
              <a:buFont typeface="Wingdings" panose="05000000000000000000" pitchFamily="2" charset="2"/>
              <a:buChar char="v"/>
            </a:pPr>
            <a:r>
              <a:rPr lang="en-GB" dirty="0" smtClean="0"/>
              <a:t>Business occupancies shall conduct at least one unannounced fire drill annually per shift.</a:t>
            </a:r>
          </a:p>
          <a:p>
            <a:pPr>
              <a:buFont typeface="Wingdings" panose="05000000000000000000" pitchFamily="2" charset="2"/>
              <a:buChar char="Ø"/>
            </a:pPr>
            <a:r>
              <a:rPr lang="en-GB" b="1" dirty="0" smtClean="0"/>
              <a:t>SR.6a</a:t>
            </a:r>
            <a:r>
              <a:rPr lang="en-GB" dirty="0" smtClean="0"/>
              <a:t>	Fire drills must be thoroughly documented and evaluate the organization’s knowledge to the items listed in PE.2, SR.4</a:t>
            </a:r>
          </a:p>
          <a:p>
            <a:pPr lvl="1">
              <a:buFont typeface="Wingdings" panose="05000000000000000000" pitchFamily="2" charset="2"/>
              <a:buChar char="v"/>
            </a:pPr>
            <a:r>
              <a:rPr lang="en-GB" b="1" dirty="0" smtClean="0"/>
              <a:t>SR.6 a</a:t>
            </a:r>
            <a:r>
              <a:rPr lang="en-GB" dirty="0" smtClean="0"/>
              <a:t>(1) </a:t>
            </a:r>
            <a:r>
              <a:rPr lang="en-GB" b="1" dirty="0" smtClean="0"/>
              <a:t>At least annually, the organization shall evaluate the effectiveness of the fire drills, The report of effectiveness shall be forwarded to Quality Management oversight</a:t>
            </a:r>
            <a:r>
              <a:rPr lang="en-GB"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30</a:t>
            </a:fld>
            <a:endParaRPr lang="en-GB" dirty="0">
              <a:solidFill>
                <a:srgbClr val="333333"/>
              </a:solidFill>
            </a:endParaRPr>
          </a:p>
        </p:txBody>
      </p:sp>
    </p:spTree>
    <p:extLst>
      <p:ext uri="{BB962C8B-B14F-4D97-AF65-F5344CB8AC3E}">
        <p14:creationId xmlns:p14="http://schemas.microsoft.com/office/powerpoint/2010/main" val="25295751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solidFill>
                  <a:srgbClr val="009FDA"/>
                </a:solidFill>
              </a:rPr>
              <a:t>NIAHO® PE.2 LIFE SAFETY MANAGEMENT SYSTEM</a:t>
            </a:r>
            <a:endParaRPr lang="en-GB" dirty="0"/>
          </a:p>
        </p:txBody>
      </p:sp>
      <p:sp>
        <p:nvSpPr>
          <p:cNvPr id="3" name="Content Placeholder 2"/>
          <p:cNvSpPr>
            <a:spLocks noGrp="1"/>
          </p:cNvSpPr>
          <p:nvPr>
            <p:ph idx="1"/>
          </p:nvPr>
        </p:nvSpPr>
        <p:spPr/>
        <p:txBody>
          <a:bodyPr/>
          <a:lstStyle/>
          <a:p>
            <a:endParaRPr lang="en-GB" dirty="0" smtClean="0"/>
          </a:p>
          <a:p>
            <a:pPr>
              <a:buFont typeface="Wingdings" panose="05000000000000000000" pitchFamily="2" charset="2"/>
              <a:buChar char="Ø"/>
            </a:pPr>
            <a:r>
              <a:rPr lang="en-GB" b="1" dirty="0" smtClean="0"/>
              <a:t>SR.7</a:t>
            </a:r>
            <a:r>
              <a:rPr lang="en-GB" dirty="0" smtClean="0"/>
              <a:t> The Life Safety Management System shall address applicable Alterative Life Safety Measures (</a:t>
            </a:r>
            <a:r>
              <a:rPr lang="en-GB" b="1" dirty="0" smtClean="0"/>
              <a:t>ALSM</a:t>
            </a:r>
            <a:r>
              <a:rPr lang="en-GB" dirty="0" smtClean="0"/>
              <a:t>) that shall be implemented whenever life safety features, systems, or processes are impaired or deficiencies are created or occur. Thorough documentation is required.</a:t>
            </a:r>
          </a:p>
          <a:p>
            <a:pPr lvl="1">
              <a:buFont typeface="Wingdings" panose="05000000000000000000" pitchFamily="2" charset="2"/>
              <a:buChar char="v"/>
            </a:pPr>
            <a:r>
              <a:rPr lang="en-GB" b="1" dirty="0" smtClean="0"/>
              <a:t>SR.7a</a:t>
            </a:r>
            <a:r>
              <a:rPr lang="en-GB" dirty="0" smtClean="0"/>
              <a:t>. All alternative life safe measures </a:t>
            </a:r>
            <a:r>
              <a:rPr lang="en-GB" b="1" dirty="0" smtClean="0"/>
              <a:t>must be approved </a:t>
            </a:r>
            <a:r>
              <a:rPr lang="en-GB" dirty="0" smtClean="0"/>
              <a:t>by the authority having local jurisdiction. </a:t>
            </a:r>
          </a:p>
          <a:p>
            <a:pPr lvl="1">
              <a:buFont typeface="Wingdings" panose="05000000000000000000" pitchFamily="2" charset="2"/>
              <a:buChar char="v"/>
            </a:pPr>
            <a:endParaRPr lang="en-GB" dirty="0" smtClean="0"/>
          </a:p>
          <a:p>
            <a:r>
              <a:rPr lang="en-GB" b="1" dirty="0" smtClean="0"/>
              <a:t>SR.8</a:t>
            </a:r>
            <a:r>
              <a:rPr lang="en-GB" dirty="0" smtClean="0"/>
              <a:t> 	The Life Safety Management System shall require that Life Safety systems (e.g., fire suppression, notification, and detection equipment) shall be  tested and inspected (including portable systems).</a:t>
            </a:r>
          </a:p>
          <a:p>
            <a:endParaRPr lang="en-GB" dirty="0" smtClean="0"/>
          </a:p>
          <a:p>
            <a:r>
              <a:rPr lang="en-GB" b="1" dirty="0" smtClean="0"/>
              <a:t>SR.9</a:t>
            </a:r>
            <a:r>
              <a:rPr lang="en-GB" dirty="0" smtClean="0"/>
              <a:t> 	The Life Safety Management System shall require a process for </a:t>
            </a:r>
            <a:r>
              <a:rPr lang="en-GB" b="1" dirty="0" smtClean="0"/>
              <a:t>reviewing the acquisition</a:t>
            </a:r>
            <a:r>
              <a:rPr lang="en-GB" dirty="0" smtClean="0"/>
              <a:t> of bedding, draperies, furnishings and decorations for fire safety.</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31</a:t>
            </a:fld>
            <a:endParaRPr lang="en-GB" dirty="0">
              <a:solidFill>
                <a:srgbClr val="333333"/>
              </a:solidFill>
            </a:endParaRPr>
          </a:p>
        </p:txBody>
      </p:sp>
    </p:spTree>
    <p:extLst>
      <p:ext uri="{BB962C8B-B14F-4D97-AF65-F5344CB8AC3E}">
        <p14:creationId xmlns:p14="http://schemas.microsoft.com/office/powerpoint/2010/main" val="2426150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PE.2 LIFE SAFETY MANAGEMENT SYSTEM</a:t>
            </a:r>
            <a:endParaRPr lang="en-GB" dirty="0"/>
          </a:p>
        </p:txBody>
      </p:sp>
      <p:sp>
        <p:nvSpPr>
          <p:cNvPr id="3" name="Content Placeholder 2"/>
          <p:cNvSpPr>
            <a:spLocks noGrp="1"/>
          </p:cNvSpPr>
          <p:nvPr>
            <p:ph idx="1"/>
          </p:nvPr>
        </p:nvSpPr>
        <p:spPr/>
        <p:txBody>
          <a:bodyPr/>
          <a:lstStyle/>
          <a:p>
            <a:endParaRPr lang="en-GB" dirty="0" smtClean="0"/>
          </a:p>
          <a:p>
            <a:pPr>
              <a:buFont typeface="Wingdings" panose="05000000000000000000" pitchFamily="2" charset="2"/>
              <a:buChar char="Ø"/>
            </a:pPr>
            <a:r>
              <a:rPr lang="en-GB" sz="1800" b="1" dirty="0" smtClean="0"/>
              <a:t>SR.10 </a:t>
            </a:r>
            <a:r>
              <a:rPr lang="en-GB" sz="1800" dirty="0" smtClean="0"/>
              <a:t>Construction, Repair, and Improvement operations shall involve the following activities:</a:t>
            </a:r>
          </a:p>
          <a:p>
            <a:pPr lvl="1">
              <a:buFont typeface="Wingdings" panose="05000000000000000000" pitchFamily="2" charset="2"/>
              <a:buChar char="v"/>
            </a:pPr>
            <a:r>
              <a:rPr lang="en-GB" sz="1800" b="1" dirty="0" smtClean="0"/>
              <a:t>SR.10a</a:t>
            </a:r>
            <a:r>
              <a:rPr lang="en-GB" sz="1800" dirty="0" smtClean="0"/>
              <a:t> During construction, repairs, or improvement operations, or otherwise affecting the space, the </a:t>
            </a:r>
            <a:r>
              <a:rPr lang="en-GB" sz="1800" i="1" dirty="0" smtClean="0"/>
              <a:t>Guidelines for Design and Construction of Hospitals and Health Care Facilities</a:t>
            </a:r>
            <a:r>
              <a:rPr lang="en-GB" sz="1800" dirty="0" smtClean="0"/>
              <a:t>, 2010 edition, published by the American Institute of Architects shall be consulted for designing purposes.</a:t>
            </a:r>
          </a:p>
          <a:p>
            <a:pPr lvl="1">
              <a:buFont typeface="Wingdings" panose="05000000000000000000" pitchFamily="2" charset="2"/>
              <a:buChar char="v"/>
            </a:pPr>
            <a:r>
              <a:rPr lang="en-GB" sz="1800" b="1" dirty="0" smtClean="0"/>
              <a:t>SR.10b</a:t>
            </a:r>
            <a:r>
              <a:rPr lang="en-GB" sz="1800" dirty="0" smtClean="0"/>
              <a:t> The organization shall assess, document, and minimize the impact of construction, repairs, or improvement operations upon occupied area(s). The assessment shall include, but not be limited to, </a:t>
            </a:r>
            <a:r>
              <a:rPr lang="en-GB" sz="1800" b="1" dirty="0" smtClean="0"/>
              <a:t>provisions for infection control</a:t>
            </a:r>
            <a:r>
              <a:rPr lang="en-GB" sz="1800" dirty="0" smtClean="0"/>
              <a:t>, utility requirements, noise, vibration, and alternative life safety measures (ALSM).</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32</a:t>
            </a:fld>
            <a:endParaRPr lang="en-GB" dirty="0">
              <a:solidFill>
                <a:srgbClr val="333333"/>
              </a:solidFill>
            </a:endParaRPr>
          </a:p>
        </p:txBody>
      </p:sp>
    </p:spTree>
    <p:extLst>
      <p:ext uri="{BB962C8B-B14F-4D97-AF65-F5344CB8AC3E}">
        <p14:creationId xmlns:p14="http://schemas.microsoft.com/office/powerpoint/2010/main" val="2124860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PE.2 LIFE SAFETY MANAGEMENT SYSTEM</a:t>
            </a:r>
            <a:endParaRPr lang="en-GB" dirty="0"/>
          </a:p>
        </p:txBody>
      </p:sp>
      <p:sp>
        <p:nvSpPr>
          <p:cNvPr id="3" name="Content Placeholder 2"/>
          <p:cNvSpPr>
            <a:spLocks noGrp="1"/>
          </p:cNvSpPr>
          <p:nvPr>
            <p:ph idx="1"/>
          </p:nvPr>
        </p:nvSpPr>
        <p:spPr/>
        <p:txBody>
          <a:bodyPr/>
          <a:lstStyle/>
          <a:p>
            <a:endParaRPr lang="en-GB" dirty="0" smtClean="0"/>
          </a:p>
          <a:p>
            <a:pPr>
              <a:buFont typeface="Wingdings" panose="05000000000000000000" pitchFamily="2" charset="2"/>
              <a:buChar char="Ø"/>
            </a:pPr>
            <a:r>
              <a:rPr lang="en-GB" sz="1800" b="1" dirty="0" smtClean="0"/>
              <a:t>SR.10c</a:t>
            </a:r>
            <a:r>
              <a:rPr lang="en-GB" sz="1800" dirty="0" smtClean="0"/>
              <a:t> In occupied areas where construction, repairs, or improvement operations occur, all required means of egress and required fire protection features shall be in place and continuously maintained or where alternative life safety measures acceptable to the authority having local jurisdiction are in place</a:t>
            </a:r>
            <a:r>
              <a:rPr lang="en-GB" sz="1800" dirty="0" smtClean="0"/>
              <a:t>.</a:t>
            </a:r>
            <a:endParaRPr lang="en-GB" sz="1800" b="1" dirty="0" smtClean="0"/>
          </a:p>
          <a:p>
            <a:pPr>
              <a:buFont typeface="Wingdings" panose="05000000000000000000" pitchFamily="2" charset="2"/>
              <a:buChar char="Ø"/>
            </a:pPr>
            <a:r>
              <a:rPr lang="en-GB" sz="1800" b="1" dirty="0" smtClean="0"/>
              <a:t>SR.10d</a:t>
            </a:r>
            <a:r>
              <a:rPr lang="en-GB" sz="1800" dirty="0" smtClean="0"/>
              <a:t> </a:t>
            </a:r>
            <a:r>
              <a:rPr lang="en-GB" sz="1800" dirty="0" smtClean="0"/>
              <a:t>All construction, repairs, or improvement operations, shall be in accordance with applicable NFPA 101-2012 standards, and State and local building and fire codes. </a:t>
            </a:r>
            <a:r>
              <a:rPr lang="en-GB" sz="1800" b="1" dirty="0" smtClean="0"/>
              <a:t>Should standards and codes conflict, the most stringent standard or code shall prevail</a:t>
            </a:r>
            <a:r>
              <a:rPr lang="en-GB"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33</a:t>
            </a:fld>
            <a:endParaRPr lang="en-GB" dirty="0">
              <a:solidFill>
                <a:srgbClr val="333333"/>
              </a:solidFill>
            </a:endParaRPr>
          </a:p>
        </p:txBody>
      </p:sp>
    </p:spTree>
    <p:extLst>
      <p:ext uri="{BB962C8B-B14F-4D97-AF65-F5344CB8AC3E}">
        <p14:creationId xmlns:p14="http://schemas.microsoft.com/office/powerpoint/2010/main" val="4017727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PE.2 LIFE SAFETY MANAGEMENT SYSTEM</a:t>
            </a:r>
            <a:br>
              <a:rPr lang="en-GB" dirty="0" smtClean="0"/>
            </a:br>
            <a:r>
              <a:rPr lang="en-GB" dirty="0" smtClean="0"/>
              <a:t>Common Findings </a:t>
            </a:r>
            <a:endParaRPr lang="en-GB" dirty="0"/>
          </a:p>
        </p:txBody>
      </p:sp>
      <p:sp>
        <p:nvSpPr>
          <p:cNvPr id="3" name="Content Placeholder 2"/>
          <p:cNvSpPr>
            <a:spLocks noGrp="1"/>
          </p:cNvSpPr>
          <p:nvPr>
            <p:ph idx="1"/>
          </p:nvPr>
        </p:nvSpPr>
        <p:spPr/>
        <p:txBody>
          <a:bodyPr/>
          <a:lstStyle/>
          <a:p>
            <a:r>
              <a:rPr lang="en-GB" dirty="0" smtClean="0"/>
              <a:t>Failure to evaluate fire </a:t>
            </a:r>
            <a:r>
              <a:rPr lang="en-GB" dirty="0" smtClean="0"/>
              <a:t>drills</a:t>
            </a:r>
          </a:p>
          <a:p>
            <a:r>
              <a:rPr lang="en-GB" dirty="0" smtClean="0"/>
              <a:t>ALSM not appropriate or lacking approval from AHJ</a:t>
            </a:r>
            <a:endParaRPr lang="en-GB" dirty="0" smtClean="0"/>
          </a:p>
          <a:p>
            <a:r>
              <a:rPr lang="en-GB" dirty="0" smtClean="0"/>
              <a:t>Items </a:t>
            </a:r>
            <a:r>
              <a:rPr lang="en-GB" dirty="0" smtClean="0"/>
              <a:t>attached to sprinkler pipe</a:t>
            </a:r>
          </a:p>
          <a:p>
            <a:r>
              <a:rPr lang="en-GB" dirty="0" smtClean="0"/>
              <a:t>No </a:t>
            </a:r>
            <a:r>
              <a:rPr lang="en-GB" dirty="0" smtClean="0"/>
              <a:t>Emergency lighting units in </a:t>
            </a:r>
            <a:r>
              <a:rPr lang="en-GB" i="1" dirty="0" smtClean="0"/>
              <a:t>areas where deep sedation and general </a:t>
            </a:r>
            <a:r>
              <a:rPr lang="en-GB" i="1" dirty="0" smtClean="0"/>
              <a:t>anaesthesia </a:t>
            </a:r>
            <a:r>
              <a:rPr lang="en-GB" i="1" dirty="0" smtClean="0"/>
              <a:t>is administered – Condition Level NC</a:t>
            </a:r>
            <a:endParaRPr lang="en-GB" dirty="0" smtClean="0"/>
          </a:p>
          <a:p>
            <a:pPr marL="0" indent="0">
              <a:buNone/>
            </a:pPr>
            <a:r>
              <a:rPr lang="en-GB" b="1" i="1" dirty="0" smtClean="0"/>
              <a:t>NFPA 99, Health Care Facilities Code, 2012 Edition </a:t>
            </a:r>
            <a:endParaRPr lang="en-GB" dirty="0" smtClean="0"/>
          </a:p>
          <a:p>
            <a:pPr marL="0" indent="0">
              <a:buNone/>
            </a:pPr>
            <a:r>
              <a:rPr lang="en-GB" b="1" i="1" dirty="0" smtClean="0"/>
              <a:t>6.3.2.2.11 Battery-Powered Lighting Units</a:t>
            </a:r>
            <a:endParaRPr lang="en-GB" dirty="0" smtClean="0"/>
          </a:p>
          <a:p>
            <a:pPr marL="0" indent="0">
              <a:buNone/>
            </a:pPr>
            <a:r>
              <a:rPr lang="en-GB" b="1" i="1" dirty="0" smtClean="0"/>
              <a:t>6.3.2.2.11.1 </a:t>
            </a:r>
            <a:r>
              <a:rPr lang="en-GB" i="1" dirty="0" smtClean="0"/>
              <a:t>One or more battery-powered lighting units shall be provided within locations where deep sedation and general </a:t>
            </a:r>
            <a:r>
              <a:rPr lang="en-GB" i="1" dirty="0" smtClean="0"/>
              <a:t>anaesthesia </a:t>
            </a:r>
            <a:r>
              <a:rPr lang="en-GB" i="1" dirty="0" smtClean="0"/>
              <a:t>is administered</a:t>
            </a:r>
          </a:p>
          <a:p>
            <a:r>
              <a:rPr lang="en-GB" i="1" dirty="0" smtClean="0"/>
              <a:t>Failure </a:t>
            </a:r>
            <a:r>
              <a:rPr lang="en-GB" i="1" dirty="0" smtClean="0"/>
              <a:t>to correct deficiencies identified on </a:t>
            </a:r>
            <a:r>
              <a:rPr lang="en-GB" i="1" dirty="0" smtClean="0"/>
              <a:t>reports</a:t>
            </a:r>
          </a:p>
          <a:p>
            <a:r>
              <a:rPr lang="en-GB" i="1" dirty="0" smtClean="0"/>
              <a:t>Fire Barrier Program lacking input from Infection Prevention or no evidence of program</a:t>
            </a: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34</a:t>
            </a:fld>
            <a:endParaRPr lang="en-GB" dirty="0"/>
          </a:p>
        </p:txBody>
      </p:sp>
    </p:spTree>
    <p:extLst>
      <p:ext uri="{BB962C8B-B14F-4D97-AF65-F5344CB8AC3E}">
        <p14:creationId xmlns:p14="http://schemas.microsoft.com/office/powerpoint/2010/main" val="7018911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dirty="0" smtClean="0"/>
              <a:t>NIAHO®PE.3 Safety Management System</a:t>
            </a:r>
          </a:p>
        </p:txBody>
      </p:sp>
    </p:spTree>
    <p:extLst>
      <p:ext uri="{BB962C8B-B14F-4D97-AF65-F5344CB8AC3E}">
        <p14:creationId xmlns:p14="http://schemas.microsoft.com/office/powerpoint/2010/main" val="38397370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 </a:t>
            </a:r>
            <a:r>
              <a:rPr lang="en-GB" sz="2000" dirty="0"/>
              <a:t/>
            </a:r>
            <a:br>
              <a:rPr lang="en-GB" sz="2000" dirty="0"/>
            </a:br>
            <a:r>
              <a:rPr lang="en-GB" sz="2400" dirty="0"/>
              <a:t>NIAHO® PE.3 SAFETY MANAGEMENT SYSTEM</a:t>
            </a:r>
            <a:endParaRPr lang="en-GB" sz="20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b="1" dirty="0" smtClean="0"/>
              <a:t>SR.1</a:t>
            </a:r>
            <a:r>
              <a:rPr lang="en-GB" dirty="0" smtClean="0"/>
              <a:t>	The organization shall provide a Safety Management System that shall maintain safe and </a:t>
            </a:r>
            <a:r>
              <a:rPr lang="en-GB" b="1" dirty="0" smtClean="0"/>
              <a:t>adequate facilities for its services</a:t>
            </a:r>
            <a:r>
              <a:rPr lang="en-GB" dirty="0" smtClean="0"/>
              <a:t>. Diagnostic and therapeutic facilities must be located for the safety of patients.</a:t>
            </a:r>
          </a:p>
          <a:p>
            <a:pPr>
              <a:buFont typeface="Wingdings" panose="05000000000000000000" pitchFamily="2" charset="2"/>
              <a:buChar char="Ø"/>
            </a:pPr>
            <a:r>
              <a:rPr lang="en-GB" b="1" dirty="0" smtClean="0"/>
              <a:t>SR.2</a:t>
            </a:r>
            <a:r>
              <a:rPr lang="en-GB" dirty="0" smtClean="0"/>
              <a:t>	The Safety Management System shall require that facilities, supplies and equipment be maintained and ensure an acceptable level of safety and quality.  The extent and complexity of facilities shall be determined by the </a:t>
            </a:r>
            <a:r>
              <a:rPr lang="en-GB" b="1" dirty="0" smtClean="0"/>
              <a:t>services offered.</a:t>
            </a:r>
          </a:p>
          <a:p>
            <a:pPr>
              <a:buFont typeface="Wingdings" panose="05000000000000000000" pitchFamily="2" charset="2"/>
              <a:buChar char="Ø"/>
            </a:pPr>
            <a:r>
              <a:rPr lang="en-GB" b="1" dirty="0" smtClean="0"/>
              <a:t>SR.3</a:t>
            </a:r>
            <a:r>
              <a:rPr lang="en-GB" dirty="0" smtClean="0"/>
              <a:t>	The Safety Management System shall require </a:t>
            </a:r>
            <a:r>
              <a:rPr lang="en-GB" b="1" dirty="0" smtClean="0"/>
              <a:t>proper </a:t>
            </a:r>
            <a:r>
              <a:rPr lang="en-GB" dirty="0" smtClean="0"/>
              <a:t>ventilation, light and temperature </a:t>
            </a:r>
            <a:r>
              <a:rPr lang="en-GB" b="1" dirty="0" smtClean="0"/>
              <a:t>controls</a:t>
            </a:r>
            <a:r>
              <a:rPr lang="en-GB" dirty="0" smtClean="0"/>
              <a:t> in pharmaceutical, food preparation, and other appropriate areas.</a:t>
            </a:r>
          </a:p>
          <a:p>
            <a:pPr>
              <a:buFont typeface="Wingdings" panose="05000000000000000000" pitchFamily="2" charset="2"/>
              <a:buChar char="Ø"/>
            </a:pPr>
            <a:r>
              <a:rPr lang="en-GB" b="1" dirty="0" smtClean="0"/>
              <a:t>SR.4</a:t>
            </a:r>
            <a:r>
              <a:rPr lang="en-GB" dirty="0" smtClean="0"/>
              <a:t>	The Safety Management System shall require that the organization maintain an </a:t>
            </a:r>
            <a:r>
              <a:rPr lang="en-GB" b="1" dirty="0" smtClean="0"/>
              <a:t>environment free of hazards </a:t>
            </a:r>
            <a:r>
              <a:rPr lang="en-GB" dirty="0" smtClean="0"/>
              <a:t>and </a:t>
            </a:r>
            <a:r>
              <a:rPr lang="en-GB" b="1" dirty="0" smtClean="0"/>
              <a:t>manages staff activities </a:t>
            </a:r>
            <a:r>
              <a:rPr lang="en-GB" dirty="0" smtClean="0"/>
              <a:t>to reduce the risk of occupational related illnesses or injuries.</a:t>
            </a:r>
          </a:p>
          <a:p>
            <a:pPr>
              <a:buFont typeface="Wingdings" panose="05000000000000000000" pitchFamily="2" charset="2"/>
              <a:buChar char="Ø"/>
            </a:pPr>
            <a:r>
              <a:rPr lang="en-GB" b="1" dirty="0" smtClean="0"/>
              <a:t>SR.5</a:t>
            </a:r>
            <a:r>
              <a:rPr lang="en-GB" dirty="0" smtClean="0"/>
              <a:t>	The Safety Management System shall require </a:t>
            </a:r>
            <a:r>
              <a:rPr lang="en-GB" b="1" dirty="0" smtClean="0"/>
              <a:t>periodic surveillance </a:t>
            </a:r>
            <a:r>
              <a:rPr lang="en-GB" dirty="0" smtClean="0"/>
              <a:t>of the hospital grounds to observe and correct safety issues that may be identified.</a:t>
            </a:r>
          </a:p>
          <a:p>
            <a:pPr>
              <a:buFont typeface="Wingdings" panose="05000000000000000000" pitchFamily="2" charset="2"/>
              <a:buChar char="Ø"/>
            </a:pPr>
            <a:r>
              <a:rPr lang="en-GB" b="1" dirty="0" smtClean="0"/>
              <a:t>SR.6</a:t>
            </a:r>
            <a:r>
              <a:rPr lang="en-GB" dirty="0" smtClean="0"/>
              <a:t>	The Safety Management System shall </a:t>
            </a:r>
            <a:r>
              <a:rPr lang="en-GB" b="1" dirty="0" smtClean="0"/>
              <a:t>address safety recalls and alerts</a:t>
            </a:r>
            <a:r>
              <a:rPr lang="en-GB" dirty="0" smtClean="0"/>
              <a:t>.</a:t>
            </a:r>
          </a:p>
          <a:p>
            <a:pPr>
              <a:buFont typeface="Wingdings" panose="05000000000000000000" pitchFamily="2" charset="2"/>
              <a:buChar char="Ø"/>
            </a:pPr>
            <a:endParaRPr lang="en-GB" dirty="0" smtClean="0"/>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36</a:t>
            </a:fld>
            <a:endParaRPr lang="en-GB" dirty="0">
              <a:solidFill>
                <a:srgbClr val="333333"/>
              </a:solidFill>
            </a:endParaRPr>
          </a:p>
        </p:txBody>
      </p:sp>
    </p:spTree>
    <p:extLst>
      <p:ext uri="{BB962C8B-B14F-4D97-AF65-F5344CB8AC3E}">
        <p14:creationId xmlns:p14="http://schemas.microsoft.com/office/powerpoint/2010/main" val="1028487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PE.3 SAFETY MANAGEMENT SYSTEM</a:t>
            </a:r>
          </a:p>
        </p:txBody>
      </p:sp>
      <p:sp>
        <p:nvSpPr>
          <p:cNvPr id="3" name="Content Placeholder 2"/>
          <p:cNvSpPr>
            <a:spLocks noGrp="1"/>
          </p:cNvSpPr>
          <p:nvPr>
            <p:ph idx="1"/>
          </p:nvPr>
        </p:nvSpPr>
        <p:spPr/>
        <p:txBody>
          <a:bodyPr/>
          <a:lstStyle/>
          <a:p>
            <a:endParaRPr lang="en-GB" dirty="0" smtClean="0"/>
          </a:p>
          <a:p>
            <a:r>
              <a:rPr lang="en-GB" dirty="0" smtClean="0"/>
              <a:t>DNV-GL has adopted Chapter 13 0f NFPA 99 2012</a:t>
            </a:r>
          </a:p>
          <a:p>
            <a:endParaRPr lang="en-GB" dirty="0"/>
          </a:p>
          <a:p>
            <a:endParaRPr lang="en-GB" dirty="0" smtClean="0"/>
          </a:p>
          <a:p>
            <a:r>
              <a:rPr lang="en-GB" dirty="0" smtClean="0"/>
              <a:t>Requires an SVA</a:t>
            </a: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37</a:t>
            </a:fld>
            <a:endParaRPr lang="en-GB" dirty="0"/>
          </a:p>
        </p:txBody>
      </p:sp>
    </p:spTree>
    <p:extLst>
      <p:ext uri="{BB962C8B-B14F-4D97-AF65-F5344CB8AC3E}">
        <p14:creationId xmlns:p14="http://schemas.microsoft.com/office/powerpoint/2010/main" val="11195701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PE.3 SAFETY MANAGEMENT </a:t>
            </a:r>
            <a:r>
              <a:rPr lang="en-GB" dirty="0" smtClean="0"/>
              <a:t>SYSTEM</a:t>
            </a:r>
            <a:br>
              <a:rPr lang="en-GB" dirty="0" smtClean="0"/>
            </a:br>
            <a:r>
              <a:rPr lang="en-GB" dirty="0" smtClean="0"/>
              <a:t>Common Findings</a:t>
            </a:r>
            <a:endParaRPr lang="en-GB" dirty="0"/>
          </a:p>
        </p:txBody>
      </p:sp>
      <p:sp>
        <p:nvSpPr>
          <p:cNvPr id="3" name="Content Placeholder 2"/>
          <p:cNvSpPr>
            <a:spLocks noGrp="1"/>
          </p:cNvSpPr>
          <p:nvPr>
            <p:ph idx="1"/>
          </p:nvPr>
        </p:nvSpPr>
        <p:spPr/>
        <p:txBody>
          <a:bodyPr/>
          <a:lstStyle/>
          <a:p>
            <a:r>
              <a:rPr lang="en-GB" dirty="0" smtClean="0"/>
              <a:t>Open junction boxes </a:t>
            </a:r>
          </a:p>
          <a:p>
            <a:endParaRPr lang="en-GB" dirty="0"/>
          </a:p>
          <a:p>
            <a:r>
              <a:rPr lang="en-GB" dirty="0" smtClean="0"/>
              <a:t>Wires not properly terminated</a:t>
            </a:r>
          </a:p>
          <a:p>
            <a:endParaRPr lang="en-GB" dirty="0"/>
          </a:p>
          <a:p>
            <a:r>
              <a:rPr lang="en-GB" dirty="0" smtClean="0"/>
              <a:t>Breaker boxes not properly labelled</a:t>
            </a:r>
          </a:p>
          <a:p>
            <a:endParaRPr lang="en-GB" dirty="0"/>
          </a:p>
          <a:p>
            <a:r>
              <a:rPr lang="en-GB" dirty="0" smtClean="0"/>
              <a:t>Unsafe environments in CEP on roof tops</a:t>
            </a:r>
          </a:p>
          <a:p>
            <a:endParaRPr lang="en-GB" dirty="0"/>
          </a:p>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38</a:t>
            </a:fld>
            <a:endParaRPr lang="en-GB" dirty="0"/>
          </a:p>
        </p:txBody>
      </p:sp>
    </p:spTree>
    <p:extLst>
      <p:ext uri="{BB962C8B-B14F-4D97-AF65-F5344CB8AC3E}">
        <p14:creationId xmlns:p14="http://schemas.microsoft.com/office/powerpoint/2010/main" val="5820086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dirty="0" smtClean="0"/>
              <a:t>NIAHO®PE.4 </a:t>
            </a:r>
            <a:br>
              <a:rPr lang="en-GB" dirty="0" smtClean="0"/>
            </a:br>
            <a:r>
              <a:rPr lang="en-GB" dirty="0" smtClean="0"/>
              <a:t>Security Management System</a:t>
            </a:r>
          </a:p>
        </p:txBody>
      </p:sp>
    </p:spTree>
    <p:extLst>
      <p:ext uri="{BB962C8B-B14F-4D97-AF65-F5344CB8AC3E}">
        <p14:creationId xmlns:p14="http://schemas.microsoft.com/office/powerpoint/2010/main" val="4638552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
            </a:r>
            <a:br>
              <a:rPr lang="en-GB" sz="2400" dirty="0" smtClean="0"/>
            </a:br>
            <a:r>
              <a:rPr lang="en-GB" sz="2400" dirty="0"/>
              <a:t/>
            </a:r>
            <a:br>
              <a:rPr lang="en-GB" sz="2400" dirty="0"/>
            </a:br>
            <a:r>
              <a:rPr lang="en-GB" sz="2400" dirty="0" smtClean="0"/>
              <a:t>NIAHO® PE.4 SECURITY </a:t>
            </a:r>
            <a:r>
              <a:rPr lang="en-GB" sz="2400" dirty="0"/>
              <a:t>MANAGEMENT SYSTEM</a:t>
            </a:r>
            <a:r>
              <a:rPr lang="en-GB" dirty="0"/>
              <a:t/>
            </a:r>
            <a:br>
              <a:rPr lang="en-GB" dirty="0"/>
            </a:br>
            <a:endParaRPr lang="en-GB" dirty="0"/>
          </a:p>
        </p:txBody>
      </p:sp>
      <p:sp>
        <p:nvSpPr>
          <p:cNvPr id="3" name="Content Placeholder 2"/>
          <p:cNvSpPr>
            <a:spLocks noGrp="1"/>
          </p:cNvSpPr>
          <p:nvPr>
            <p:ph idx="1"/>
          </p:nvPr>
        </p:nvSpPr>
        <p:spPr/>
        <p:txBody>
          <a:bodyPr/>
          <a:lstStyle/>
          <a:p>
            <a:pPr marL="0" indent="0">
              <a:buNone/>
            </a:pPr>
            <a:r>
              <a:rPr lang="en-GB" sz="1800" b="1" dirty="0" smtClean="0"/>
              <a:t>SR.1</a:t>
            </a:r>
            <a:r>
              <a:rPr lang="en-GB" sz="1800" dirty="0" smtClean="0"/>
              <a:t>	The organization shall develop a Security Management System that provides for a secure environment.</a:t>
            </a:r>
          </a:p>
          <a:p>
            <a:pPr marL="0" indent="0">
              <a:buNone/>
            </a:pPr>
            <a:r>
              <a:rPr lang="en-GB" sz="1800" b="1" dirty="0" smtClean="0"/>
              <a:t>SR.2</a:t>
            </a:r>
            <a:r>
              <a:rPr lang="en-GB" sz="1800" dirty="0" smtClean="0"/>
              <a:t>	The Security Management System shall provide for identification of patients, employees and others.</a:t>
            </a:r>
          </a:p>
          <a:p>
            <a:pPr marL="0" indent="0">
              <a:buNone/>
            </a:pPr>
            <a:r>
              <a:rPr lang="en-GB" sz="1800" b="1" dirty="0" smtClean="0"/>
              <a:t>SR.3</a:t>
            </a:r>
            <a:r>
              <a:rPr lang="en-GB" sz="1800" dirty="0" smtClean="0"/>
              <a:t>	The Security Management System shall address issues related to </a:t>
            </a:r>
            <a:r>
              <a:rPr lang="en-GB" sz="1800" b="1" dirty="0" smtClean="0"/>
              <a:t>abduction, elopement</a:t>
            </a:r>
            <a:r>
              <a:rPr lang="en-GB" sz="1800" dirty="0" smtClean="0"/>
              <a:t>, visitors, </a:t>
            </a:r>
            <a:r>
              <a:rPr lang="en-GB" sz="1800" b="1" dirty="0" smtClean="0"/>
              <a:t>workplace violence</a:t>
            </a:r>
            <a:r>
              <a:rPr lang="en-GB" sz="1800" dirty="0" smtClean="0"/>
              <a:t>, and investigation of property losses.</a:t>
            </a:r>
          </a:p>
          <a:p>
            <a:pPr marL="0" indent="0">
              <a:buNone/>
            </a:pPr>
            <a:r>
              <a:rPr lang="en-GB" sz="1800" b="1" dirty="0" smtClean="0"/>
              <a:t>SR.4</a:t>
            </a:r>
            <a:r>
              <a:rPr lang="en-GB" sz="1800" dirty="0" smtClean="0"/>
              <a:t>	The Security Management System shall establish emergency security procedures to include </a:t>
            </a:r>
            <a:r>
              <a:rPr lang="en-GB" sz="1800" b="1" dirty="0" smtClean="0"/>
              <a:t>all hazard events</a:t>
            </a:r>
          </a:p>
          <a:p>
            <a:pPr marL="0" indent="0">
              <a:buNone/>
            </a:pPr>
            <a:r>
              <a:rPr lang="en-GB" sz="1800" b="1" dirty="0" smtClean="0"/>
              <a:t>SR.5</a:t>
            </a:r>
            <a:r>
              <a:rPr lang="en-GB" sz="1800" dirty="0" smtClean="0"/>
              <a:t>	The Security Management System shall require vehicular access to emergency service areas.</a:t>
            </a:r>
          </a:p>
          <a:p>
            <a:pPr marL="0" indent="0">
              <a:buNone/>
            </a:pPr>
            <a:r>
              <a:rPr lang="en-GB" sz="1800" b="1" dirty="0" smtClean="0"/>
              <a:t>SR.6</a:t>
            </a:r>
            <a:r>
              <a:rPr lang="en-GB" sz="1800" dirty="0" smtClean="0"/>
              <a:t>	The Security Management System shall require a </a:t>
            </a:r>
            <a:r>
              <a:rPr lang="en-GB" sz="1800" b="1" dirty="0" smtClean="0"/>
              <a:t>process for reporting and investigating</a:t>
            </a:r>
            <a:r>
              <a:rPr lang="en-GB" sz="1800" dirty="0" smtClean="0"/>
              <a:t> security related issues</a:t>
            </a:r>
            <a:r>
              <a:rPr lang="en-GB"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40</a:t>
            </a:fld>
            <a:endParaRPr lang="en-GB" dirty="0">
              <a:solidFill>
                <a:srgbClr val="333333"/>
              </a:solidFill>
            </a:endParaRPr>
          </a:p>
        </p:txBody>
      </p:sp>
    </p:spTree>
    <p:extLst>
      <p:ext uri="{BB962C8B-B14F-4D97-AF65-F5344CB8AC3E}">
        <p14:creationId xmlns:p14="http://schemas.microsoft.com/office/powerpoint/2010/main" val="9520066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PE.4 SECURITY MANAGEMENT </a:t>
            </a:r>
            <a:r>
              <a:rPr lang="en-GB" dirty="0" smtClean="0"/>
              <a:t>SYSTEM</a:t>
            </a:r>
            <a:br>
              <a:rPr lang="en-GB" dirty="0" smtClean="0"/>
            </a:br>
            <a:r>
              <a:rPr lang="en-GB" dirty="0" smtClean="0"/>
              <a:t>Common Findings</a:t>
            </a:r>
            <a:endParaRPr lang="en-GB" dirty="0"/>
          </a:p>
        </p:txBody>
      </p:sp>
      <p:sp>
        <p:nvSpPr>
          <p:cNvPr id="3" name="Content Placeholder 2"/>
          <p:cNvSpPr>
            <a:spLocks noGrp="1"/>
          </p:cNvSpPr>
          <p:nvPr>
            <p:ph idx="1"/>
          </p:nvPr>
        </p:nvSpPr>
        <p:spPr/>
        <p:txBody>
          <a:bodyPr/>
          <a:lstStyle/>
          <a:p>
            <a:r>
              <a:rPr lang="en-GB" dirty="0" smtClean="0"/>
              <a:t>Data not analysed </a:t>
            </a:r>
          </a:p>
          <a:p>
            <a:endParaRPr lang="en-GB" dirty="0"/>
          </a:p>
          <a:p>
            <a:r>
              <a:rPr lang="en-GB" dirty="0" smtClean="0"/>
              <a:t>No clinical restraint training  </a:t>
            </a:r>
          </a:p>
          <a:p>
            <a:endParaRPr lang="en-GB" dirty="0"/>
          </a:p>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41</a:t>
            </a:fld>
            <a:endParaRPr lang="en-GB" dirty="0"/>
          </a:p>
        </p:txBody>
      </p:sp>
    </p:spTree>
    <p:extLst>
      <p:ext uri="{BB962C8B-B14F-4D97-AF65-F5344CB8AC3E}">
        <p14:creationId xmlns:p14="http://schemas.microsoft.com/office/powerpoint/2010/main" val="12116992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NIAHO®PE.5 </a:t>
            </a:r>
            <a:r>
              <a:rPr lang="en-GB" dirty="0"/>
              <a:t/>
            </a:r>
            <a:br>
              <a:rPr lang="en-GB" dirty="0"/>
            </a:br>
            <a:r>
              <a:rPr lang="en-GB" dirty="0" smtClean="0"/>
              <a:t>Hazardous Materials (Hazmat) </a:t>
            </a:r>
            <a:r>
              <a:rPr lang="en-GB" dirty="0"/>
              <a:t>Management System</a:t>
            </a:r>
          </a:p>
        </p:txBody>
      </p:sp>
      <p:sp>
        <p:nvSpPr>
          <p:cNvPr id="3" name="Slide Number Placeholder 2"/>
          <p:cNvSpPr>
            <a:spLocks noGrp="1"/>
          </p:cNvSpPr>
          <p:nvPr>
            <p:ph type="sldNum" sz="quarter" idx="12"/>
          </p:nvPr>
        </p:nvSpPr>
        <p:spPr/>
        <p:txBody>
          <a:bodyPr/>
          <a:lstStyle/>
          <a:p>
            <a:fld id="{5BA07366-CB75-4AA8-9E5B-928B849F427C}" type="slidenum">
              <a:rPr lang="en-GB" smtClean="0">
                <a:solidFill>
                  <a:srgbClr val="333333"/>
                </a:solidFill>
              </a:rPr>
              <a:pPr/>
              <a:t>42</a:t>
            </a:fld>
            <a:endParaRPr lang="en-GB" dirty="0">
              <a:solidFill>
                <a:srgbClr val="333333"/>
              </a:solidFill>
            </a:endParaRPr>
          </a:p>
        </p:txBody>
      </p:sp>
    </p:spTree>
    <p:extLst>
      <p:ext uri="{BB962C8B-B14F-4D97-AF65-F5344CB8AC3E}">
        <p14:creationId xmlns:p14="http://schemas.microsoft.com/office/powerpoint/2010/main" val="22800799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641656" cy="670086"/>
          </a:xfrm>
        </p:spPr>
        <p:txBody>
          <a:bodyPr/>
          <a:lstStyle/>
          <a:p>
            <a:pPr algn="ctr"/>
            <a:r>
              <a:rPr lang="en-GB" sz="1600" dirty="0" smtClean="0"/>
              <a:t/>
            </a:r>
            <a:br>
              <a:rPr lang="en-GB" sz="1600" dirty="0" smtClean="0"/>
            </a:br>
            <a:r>
              <a:rPr lang="en-GB" sz="1600" dirty="0" smtClean="0"/>
              <a:t>NIAHO® PE.5 HAZARDOUS </a:t>
            </a:r>
            <a:r>
              <a:rPr lang="en-GB" sz="1600" dirty="0"/>
              <a:t>MATERIAL (HAZMAT) MANAGEMENT SYSTEM</a:t>
            </a:r>
            <a:r>
              <a:rPr lang="en-GB" dirty="0"/>
              <a:t/>
            </a:r>
            <a:br>
              <a:rPr lang="en-GB" dirty="0"/>
            </a:br>
            <a:endParaRPr lang="en-GB" dirty="0"/>
          </a:p>
        </p:txBody>
      </p:sp>
      <p:sp>
        <p:nvSpPr>
          <p:cNvPr id="3" name="Content Placeholder 2"/>
          <p:cNvSpPr>
            <a:spLocks noGrp="1"/>
          </p:cNvSpPr>
          <p:nvPr>
            <p:ph idx="1"/>
          </p:nvPr>
        </p:nvSpPr>
        <p:spPr/>
        <p:txBody>
          <a:bodyPr/>
          <a:lstStyle/>
          <a:p>
            <a:pPr marL="0" indent="0">
              <a:buNone/>
            </a:pPr>
            <a:r>
              <a:rPr lang="en-GB" sz="2000" b="1" dirty="0" smtClean="0"/>
              <a:t>SR.1</a:t>
            </a:r>
            <a:r>
              <a:rPr lang="en-GB" sz="2000" dirty="0" smtClean="0"/>
              <a:t> The organization shall provide a Hazmat Management System to manage hazardous materials and waste.</a:t>
            </a:r>
          </a:p>
          <a:p>
            <a:pPr marL="0" indent="0">
              <a:buNone/>
            </a:pPr>
            <a:r>
              <a:rPr lang="en-GB" sz="2000" b="1" dirty="0" smtClean="0"/>
              <a:t>SR.2</a:t>
            </a:r>
            <a:r>
              <a:rPr lang="en-GB" sz="2000" dirty="0" smtClean="0"/>
              <a:t> The HAZMAT Management System shall provide </a:t>
            </a:r>
            <a:r>
              <a:rPr lang="en-GB" sz="2000" b="1" dirty="0" smtClean="0"/>
              <a:t>processes to manage </a:t>
            </a:r>
            <a:r>
              <a:rPr lang="en-GB" sz="2000" dirty="0" smtClean="0"/>
              <a:t>the environment, selection, handling, storing, transporting, using, and disposing of hazardous materials and waste.</a:t>
            </a:r>
          </a:p>
          <a:p>
            <a:pPr marL="0" indent="0">
              <a:buNone/>
            </a:pPr>
            <a:r>
              <a:rPr lang="en-GB" sz="2000" b="1" dirty="0" smtClean="0"/>
              <a:t>SR.3</a:t>
            </a:r>
            <a:r>
              <a:rPr lang="en-GB" sz="2000" dirty="0" smtClean="0"/>
              <a:t> The HAZMAT Management System shall provide processes to manage </a:t>
            </a:r>
            <a:r>
              <a:rPr lang="en-GB" sz="2000" b="1" dirty="0" smtClean="0"/>
              <a:t>reporting and investigation </a:t>
            </a:r>
            <a:r>
              <a:rPr lang="en-GB" sz="2000" dirty="0" smtClean="0"/>
              <a:t>of all spills, exposures, and other incidents.</a:t>
            </a:r>
          </a:p>
          <a:p>
            <a:pPr marL="0" indent="0">
              <a:buNone/>
            </a:pPr>
            <a:r>
              <a:rPr lang="en-GB" sz="2000" b="1" dirty="0" smtClean="0"/>
              <a:t>SR.4</a:t>
            </a:r>
            <a:r>
              <a:rPr lang="en-GB" sz="2000" dirty="0" smtClean="0"/>
              <a:t> The organization </a:t>
            </a:r>
            <a:r>
              <a:rPr lang="en-GB" sz="2000" b="1" dirty="0" smtClean="0"/>
              <a:t>monitors staff exposure levels in hazardous environments and report the results of the monitoring to the Quality Management System</a:t>
            </a:r>
            <a:r>
              <a:rPr lang="en-GB" sz="2000" dirty="0" smtClean="0"/>
              <a:t>. </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43</a:t>
            </a:fld>
            <a:endParaRPr lang="en-GB" dirty="0">
              <a:solidFill>
                <a:srgbClr val="333333"/>
              </a:solidFill>
            </a:endParaRPr>
          </a:p>
        </p:txBody>
      </p:sp>
    </p:spTree>
    <p:extLst>
      <p:ext uri="{BB962C8B-B14F-4D97-AF65-F5344CB8AC3E}">
        <p14:creationId xmlns:p14="http://schemas.microsoft.com/office/powerpoint/2010/main" val="38979955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1600" dirty="0" smtClean="0"/>
              <a:t>NIAHO® PE.5 HAZARDOUS MATERIAL (HAZMAT) MANAGEMENT SYSTEM</a:t>
            </a:r>
            <a:br>
              <a:rPr lang="en-GB" sz="1600" dirty="0" smtClean="0"/>
            </a:br>
            <a:r>
              <a:rPr lang="en-GB" sz="1200" dirty="0" smtClean="0"/>
              <a:t>SR.5 Not withstanding any provisions of the 2012 edition of the Life Safety Code to the contrary, a hospital may install alcohol-based hand rub dispensers in its facility if:</a:t>
            </a:r>
            <a:r>
              <a:rPr lang="en-GB" sz="1400" dirty="0" smtClean="0"/>
              <a:t> </a:t>
            </a:r>
            <a:endParaRPr lang="en-GB" sz="1600" dirty="0"/>
          </a:p>
        </p:txBody>
      </p:sp>
      <p:sp>
        <p:nvSpPr>
          <p:cNvPr id="3" name="Content Placeholder 2"/>
          <p:cNvSpPr>
            <a:spLocks noGrp="1"/>
          </p:cNvSpPr>
          <p:nvPr>
            <p:ph idx="1"/>
          </p:nvPr>
        </p:nvSpPr>
        <p:spPr/>
        <p:txBody>
          <a:bodyPr/>
          <a:lstStyle/>
          <a:p>
            <a:pPr marL="198000" lvl="1" indent="0">
              <a:buNone/>
            </a:pPr>
            <a:r>
              <a:rPr lang="en-GB" sz="1100" b="1" dirty="0" smtClean="0"/>
              <a:t>SR.5a</a:t>
            </a:r>
            <a:r>
              <a:rPr lang="en-GB" sz="1100" dirty="0" smtClean="0"/>
              <a:t>. Use of alcohol-based hand rub dispensers does not conflict with any State or local codes that prohibit or otherwise restrict the placement of alcohol-based hand rub dispensers in health care facilities;</a:t>
            </a:r>
          </a:p>
          <a:p>
            <a:pPr marL="198000" lvl="1" indent="0">
              <a:buNone/>
            </a:pPr>
            <a:r>
              <a:rPr lang="en-GB" sz="1100" b="1" dirty="0" smtClean="0"/>
              <a:t>SR.5b</a:t>
            </a:r>
            <a:r>
              <a:rPr lang="en-GB" sz="1100" dirty="0" smtClean="0"/>
              <a:t> The dispensers are installed in a manner that minimizes leaks and spills that could lead to falls;</a:t>
            </a:r>
          </a:p>
          <a:p>
            <a:pPr marL="198000" lvl="1" indent="0">
              <a:buNone/>
            </a:pPr>
            <a:r>
              <a:rPr lang="en-GB" sz="1100" b="1" dirty="0" smtClean="0"/>
              <a:t>SR.5c </a:t>
            </a:r>
            <a:r>
              <a:rPr lang="en-GB" sz="1100" dirty="0" smtClean="0"/>
              <a:t>The dispensers are installed in a manner that adequately protects against inappropriate access</a:t>
            </a:r>
          </a:p>
          <a:p>
            <a:pPr marL="198000" lvl="1" indent="0">
              <a:buNone/>
            </a:pPr>
            <a:r>
              <a:rPr lang="en-GB" sz="1100" b="1" dirty="0" smtClean="0"/>
              <a:t>SR.5d</a:t>
            </a:r>
            <a:r>
              <a:rPr lang="en-GB" sz="1100" dirty="0" smtClean="0"/>
              <a:t> The dispensers are maintained in accordance with dispenser manufacturer guidelines.</a:t>
            </a:r>
          </a:p>
          <a:p>
            <a:pPr marL="198000" lvl="1" indent="0">
              <a:buNone/>
            </a:pPr>
            <a:r>
              <a:rPr lang="en-GB" sz="1100" b="1" dirty="0" smtClean="0"/>
              <a:t>SR.5e</a:t>
            </a:r>
            <a:r>
              <a:rPr lang="en-GB" sz="1100" dirty="0" smtClean="0"/>
              <a:t> If dispensers are stored in corridors, the corridor must be a minimum of 72 inches</a:t>
            </a:r>
            <a:r>
              <a:rPr lang="en-GB" sz="1200" dirty="0" smtClean="0"/>
              <a:t>.</a:t>
            </a:r>
          </a:p>
          <a:p>
            <a:pPr marL="0" indent="0">
              <a:buNone/>
            </a:pPr>
            <a:r>
              <a:rPr lang="en-GB" sz="1100" dirty="0" smtClean="0"/>
              <a:t>    </a:t>
            </a:r>
            <a:r>
              <a:rPr lang="en-GB" sz="1100" b="1" dirty="0" smtClean="0"/>
              <a:t>SR.5f </a:t>
            </a:r>
            <a:r>
              <a:rPr lang="en-GB" sz="1100" dirty="0" smtClean="0"/>
              <a:t>The maximum individual dispenser fluid capacity shall be:</a:t>
            </a:r>
          </a:p>
          <a:p>
            <a:pPr lvl="3"/>
            <a:r>
              <a:rPr lang="en-GB" sz="1000" dirty="0" smtClean="0"/>
              <a:t>1.2 </a:t>
            </a:r>
            <a:r>
              <a:rPr lang="en-GB" sz="1000" dirty="0" err="1" smtClean="0"/>
              <a:t>liters</a:t>
            </a:r>
            <a:r>
              <a:rPr lang="en-GB" sz="1000" dirty="0" smtClean="0"/>
              <a:t> (0.3 gallons) for dispensers in rooms, corridors, and areas open to corridors. </a:t>
            </a:r>
          </a:p>
          <a:p>
            <a:pPr lvl="3"/>
            <a:r>
              <a:rPr lang="en-GB" sz="1000" dirty="0" smtClean="0"/>
              <a:t>2.0 </a:t>
            </a:r>
            <a:r>
              <a:rPr lang="en-GB" sz="1000" dirty="0" err="1" smtClean="0"/>
              <a:t>liters</a:t>
            </a:r>
            <a:r>
              <a:rPr lang="en-GB" sz="1000" dirty="0" smtClean="0"/>
              <a:t> (0.5 gallons) for dispensers in suites of rooms.</a:t>
            </a:r>
          </a:p>
          <a:p>
            <a:pPr marL="216000" lvl="1" indent="0">
              <a:buNone/>
            </a:pPr>
            <a:r>
              <a:rPr lang="en-GB" sz="1100" b="1" dirty="0" smtClean="0"/>
              <a:t>SR.5g </a:t>
            </a:r>
            <a:r>
              <a:rPr lang="en-GB" sz="1100" dirty="0" smtClean="0"/>
              <a:t>The dispensers shall have a minimum horizontal spacing of 4 </a:t>
            </a:r>
            <a:r>
              <a:rPr lang="en-GB" sz="1100" dirty="0" err="1" smtClean="0"/>
              <a:t>ft</a:t>
            </a:r>
            <a:r>
              <a:rPr lang="en-GB" sz="1100" dirty="0" smtClean="0"/>
              <a:t> (1.2m) from each other.</a:t>
            </a:r>
          </a:p>
          <a:p>
            <a:pPr marL="216000" lvl="1" indent="0">
              <a:buNone/>
            </a:pPr>
            <a:r>
              <a:rPr lang="en-GB" sz="1100" b="1" dirty="0" smtClean="0"/>
              <a:t>SR.5h </a:t>
            </a:r>
            <a:r>
              <a:rPr lang="en-GB" sz="1100" dirty="0" smtClean="0"/>
              <a:t>Not more than an aggregate 37.8 </a:t>
            </a:r>
            <a:r>
              <a:rPr lang="en-GB" sz="1100" dirty="0" err="1" smtClean="0"/>
              <a:t>liters</a:t>
            </a:r>
            <a:r>
              <a:rPr lang="en-GB" sz="1100" dirty="0" smtClean="0"/>
              <a:t> (10 gallons) of ABHR solution shall be in use in a single smoke compartment outside of a storage cabinet.</a:t>
            </a:r>
          </a:p>
          <a:p>
            <a:pPr marL="216000" lvl="1" indent="0">
              <a:buNone/>
            </a:pPr>
            <a:r>
              <a:rPr lang="en-GB" sz="1100" b="1" dirty="0" smtClean="0"/>
              <a:t>SR.5i </a:t>
            </a:r>
            <a:r>
              <a:rPr lang="en-GB" sz="1100" dirty="0" smtClean="0"/>
              <a:t>Storage of quantities greater than 18.9 </a:t>
            </a:r>
            <a:r>
              <a:rPr lang="en-GB" sz="1100" dirty="0" err="1" smtClean="0"/>
              <a:t>liters</a:t>
            </a:r>
            <a:r>
              <a:rPr lang="en-GB" sz="1100" dirty="0" smtClean="0"/>
              <a:t> (5 gallons) in a single smoke compartment shall meet the requirements of NFPA 30, Flammable and Combustible Liquids Code.</a:t>
            </a:r>
          </a:p>
          <a:p>
            <a:pPr marL="216000" lvl="1" indent="0">
              <a:buNone/>
            </a:pPr>
            <a:r>
              <a:rPr lang="en-GB" sz="1100" b="1" dirty="0" smtClean="0"/>
              <a:t>SR.5j </a:t>
            </a:r>
            <a:r>
              <a:rPr lang="en-GB" sz="1100" dirty="0" smtClean="0"/>
              <a:t>The dispensers shall not be installed over or </a:t>
            </a:r>
            <a:r>
              <a:rPr lang="en-GB" sz="1100" b="1" dirty="0" smtClean="0"/>
              <a:t>directly adjacent to an ignition source</a:t>
            </a:r>
            <a:r>
              <a:rPr lang="en-GB" sz="1100" dirty="0" smtClean="0"/>
              <a:t>.</a:t>
            </a:r>
          </a:p>
          <a:p>
            <a:pPr marL="216000" lvl="1" indent="0">
              <a:buNone/>
            </a:pPr>
            <a:r>
              <a:rPr lang="en-GB" sz="1100" b="1" dirty="0" smtClean="0"/>
              <a:t>SR.5k </a:t>
            </a:r>
            <a:r>
              <a:rPr lang="en-GB" sz="1100" dirty="0" smtClean="0"/>
              <a:t>In locations with carpeted floor coverings, dispensers installed directly over carpeted surfaces shall be permitted only in </a:t>
            </a:r>
            <a:r>
              <a:rPr lang="en-GB" sz="1100" dirty="0" err="1" smtClean="0"/>
              <a:t>sprinklered</a:t>
            </a:r>
            <a:r>
              <a:rPr lang="en-GB" sz="1100" dirty="0" smtClean="0"/>
              <a:t> smoke compartments.</a:t>
            </a:r>
          </a:p>
          <a:p>
            <a:pPr marL="216000" lvl="1" indent="0">
              <a:buNone/>
            </a:pPr>
            <a:r>
              <a:rPr lang="en-GB" sz="1100" b="1" dirty="0" smtClean="0"/>
              <a:t>SR.5l </a:t>
            </a:r>
            <a:r>
              <a:rPr lang="en-GB" sz="1100" dirty="0" smtClean="0"/>
              <a:t>Where minimum corridor width is 72 inches (1830 mm), projections of maximum 6 inches (152 mm) from the corridor wall, above the handrail, shall be permitted for the installation of hand-rub dispensing units</a:t>
            </a:r>
            <a:r>
              <a:rPr lang="en-GB" sz="1400"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44</a:t>
            </a:fld>
            <a:endParaRPr lang="en-GB" dirty="0">
              <a:solidFill>
                <a:srgbClr val="333333"/>
              </a:solidFill>
            </a:endParaRPr>
          </a:p>
        </p:txBody>
      </p:sp>
    </p:spTree>
    <p:extLst>
      <p:ext uri="{BB962C8B-B14F-4D97-AF65-F5344CB8AC3E}">
        <p14:creationId xmlns:p14="http://schemas.microsoft.com/office/powerpoint/2010/main" val="13119622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PE.5 HAZARDOUS MATERIAL </a:t>
            </a:r>
            <a:r>
              <a:rPr lang="en-GB" dirty="0" smtClean="0"/>
              <a:t/>
            </a:r>
            <a:br>
              <a:rPr lang="en-GB" dirty="0" smtClean="0"/>
            </a:br>
            <a:r>
              <a:rPr lang="en-GB" dirty="0" smtClean="0"/>
              <a:t>(</a:t>
            </a:r>
            <a:r>
              <a:rPr lang="en-GB" dirty="0"/>
              <a:t>HAZMAT) MANAGEMENT SYSTEM</a:t>
            </a:r>
          </a:p>
        </p:txBody>
      </p:sp>
      <p:sp>
        <p:nvSpPr>
          <p:cNvPr id="3" name="Content Placeholder 2"/>
          <p:cNvSpPr>
            <a:spLocks noGrp="1"/>
          </p:cNvSpPr>
          <p:nvPr>
            <p:ph idx="1"/>
          </p:nvPr>
        </p:nvSpPr>
        <p:spPr>
          <a:ln>
            <a:solidFill>
              <a:schemeClr val="accent1"/>
            </a:solidFill>
          </a:ln>
        </p:spPr>
        <p:txBody>
          <a:bodyPr/>
          <a:lstStyle/>
          <a:p>
            <a:pPr marL="0" indent="0">
              <a:buNone/>
            </a:pPr>
            <a:endParaRPr lang="en-GB" dirty="0" smtClean="0"/>
          </a:p>
          <a:p>
            <a:pPr>
              <a:buFont typeface="Wingdings" panose="05000000000000000000" pitchFamily="2" charset="2"/>
              <a:buChar char="Ø"/>
            </a:pPr>
            <a:r>
              <a:rPr lang="en-GB" b="1" dirty="0" smtClean="0"/>
              <a:t>SR.6</a:t>
            </a:r>
            <a:r>
              <a:rPr lang="en-GB" dirty="0" smtClean="0"/>
              <a:t>	RESERVED</a:t>
            </a:r>
          </a:p>
          <a:p>
            <a:pPr>
              <a:buFont typeface="Wingdings" panose="05000000000000000000" pitchFamily="2" charset="2"/>
              <a:buChar char="Ø"/>
            </a:pPr>
            <a:r>
              <a:rPr lang="en-GB" b="1" dirty="0" smtClean="0"/>
              <a:t>SR.7</a:t>
            </a:r>
            <a:r>
              <a:rPr lang="en-GB" dirty="0" smtClean="0"/>
              <a:t>	In anesthetizing locations, which use </a:t>
            </a:r>
            <a:r>
              <a:rPr lang="en-GB" b="1" dirty="0" smtClean="0"/>
              <a:t>alcohol-based skin preparations</a:t>
            </a:r>
            <a:r>
              <a:rPr lang="en-GB" dirty="0" smtClean="0"/>
              <a:t>, have implemented effective fire risk reductions measures which include:</a:t>
            </a:r>
          </a:p>
          <a:p>
            <a:pPr lvl="1">
              <a:buFont typeface="Wingdings" panose="05000000000000000000" pitchFamily="2" charset="2"/>
              <a:buChar char="v"/>
            </a:pPr>
            <a:r>
              <a:rPr lang="en-GB" b="1" dirty="0" smtClean="0"/>
              <a:t>SR.7a </a:t>
            </a:r>
            <a:r>
              <a:rPr lang="en-GB" dirty="0" smtClean="0"/>
              <a:t>The use of unit dose skin prep solutions.</a:t>
            </a:r>
          </a:p>
          <a:p>
            <a:pPr lvl="1">
              <a:buFont typeface="Wingdings" panose="05000000000000000000" pitchFamily="2" charset="2"/>
              <a:buChar char="v"/>
            </a:pPr>
            <a:r>
              <a:rPr lang="en-GB" b="1" dirty="0" smtClean="0"/>
              <a:t>SR.7b </a:t>
            </a:r>
            <a:r>
              <a:rPr lang="en-GB" dirty="0" smtClean="0"/>
              <a:t>Application of skin prep follows manufacture/supplier instructions and warnings.</a:t>
            </a:r>
          </a:p>
          <a:p>
            <a:pPr lvl="1">
              <a:buFont typeface="Wingdings" panose="05000000000000000000" pitchFamily="2" charset="2"/>
              <a:buChar char="v"/>
            </a:pPr>
            <a:r>
              <a:rPr lang="en-GB" b="1" dirty="0" smtClean="0"/>
              <a:t>SR.7c </a:t>
            </a:r>
            <a:r>
              <a:rPr lang="en-GB" dirty="0" smtClean="0"/>
              <a:t>Sterile towels are used to absorb drips and runs during the application and then removed from the anesthetizing location prior to draping.</a:t>
            </a:r>
          </a:p>
          <a:p>
            <a:pPr lvl="1">
              <a:buFont typeface="Wingdings" panose="05000000000000000000" pitchFamily="2" charset="2"/>
              <a:buChar char="v"/>
            </a:pPr>
            <a:r>
              <a:rPr lang="en-GB" b="1" dirty="0" smtClean="0"/>
              <a:t>SR.7d </a:t>
            </a:r>
            <a:r>
              <a:rPr lang="en-GB" dirty="0" smtClean="0"/>
              <a:t>Verifying that all of the above has occurred prior to initiating the surgical procedure.</a:t>
            </a:r>
          </a:p>
          <a:p>
            <a:pPr>
              <a:buFont typeface="Wingdings" panose="05000000000000000000" pitchFamily="2" charset="2"/>
              <a:buChar char="Ø"/>
            </a:pPr>
            <a:r>
              <a:rPr lang="en-GB" b="1" dirty="0" smtClean="0"/>
              <a:t>SR.8</a:t>
            </a:r>
            <a:r>
              <a:rPr lang="en-GB" dirty="0" smtClean="0"/>
              <a:t>	Verify that </a:t>
            </a:r>
            <a:r>
              <a:rPr lang="en-GB" dirty="0" err="1" smtClean="0"/>
              <a:t>nonflammable</a:t>
            </a:r>
            <a:r>
              <a:rPr lang="en-GB" dirty="0" smtClean="0"/>
              <a:t> medical gas </a:t>
            </a:r>
            <a:r>
              <a:rPr lang="en-GB" b="1" dirty="0" smtClean="0"/>
              <a:t>stored outside of an enclosure </a:t>
            </a:r>
            <a:r>
              <a:rPr lang="en-GB" dirty="0" smtClean="0"/>
              <a:t>does not exceed 300 cubic feet per smoke compartment.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45</a:t>
            </a:fld>
            <a:endParaRPr lang="en-GB" dirty="0">
              <a:solidFill>
                <a:srgbClr val="333333"/>
              </a:solidFill>
            </a:endParaRPr>
          </a:p>
        </p:txBody>
      </p:sp>
    </p:spTree>
    <p:extLst>
      <p:ext uri="{BB962C8B-B14F-4D97-AF65-F5344CB8AC3E}">
        <p14:creationId xmlns:p14="http://schemas.microsoft.com/office/powerpoint/2010/main" val="9474590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PE.5 HAZARDOUS MATERIAL </a:t>
            </a:r>
            <a:br>
              <a:rPr lang="en-GB" dirty="0"/>
            </a:br>
            <a:r>
              <a:rPr lang="en-GB" dirty="0"/>
              <a:t>(HAZMAT) MANAGEMENT SYSTEM</a:t>
            </a:r>
          </a:p>
        </p:txBody>
      </p:sp>
      <p:sp>
        <p:nvSpPr>
          <p:cNvPr id="3" name="Content Placeholder 2"/>
          <p:cNvSpPr>
            <a:spLocks noGrp="1"/>
          </p:cNvSpPr>
          <p:nvPr>
            <p:ph idx="1"/>
          </p:nvPr>
        </p:nvSpPr>
        <p:spPr/>
        <p:txBody>
          <a:bodyPr/>
          <a:lstStyle/>
          <a:p>
            <a:r>
              <a:rPr lang="en-GB" dirty="0" smtClean="0"/>
              <a:t>No proper training for handling hazardous and bio hazardous materials</a:t>
            </a:r>
          </a:p>
          <a:p>
            <a:endParaRPr lang="en-GB" dirty="0"/>
          </a:p>
          <a:p>
            <a:r>
              <a:rPr lang="en-GB" dirty="0" smtClean="0"/>
              <a:t>Failure to verify that contractors are competent </a:t>
            </a:r>
          </a:p>
          <a:p>
            <a:endParaRPr lang="en-GB" dirty="0"/>
          </a:p>
          <a:p>
            <a:r>
              <a:rPr lang="en-GB" dirty="0" smtClean="0"/>
              <a:t>Waste not properly stored</a:t>
            </a:r>
          </a:p>
          <a:p>
            <a:endParaRPr lang="en-GB" dirty="0"/>
          </a:p>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46</a:t>
            </a:fld>
            <a:endParaRPr lang="en-GB" dirty="0"/>
          </a:p>
        </p:txBody>
      </p:sp>
    </p:spTree>
    <p:extLst>
      <p:ext uri="{BB962C8B-B14F-4D97-AF65-F5344CB8AC3E}">
        <p14:creationId xmlns:p14="http://schemas.microsoft.com/office/powerpoint/2010/main" val="11146705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NIAHO® PE.6 </a:t>
            </a:r>
            <a:br>
              <a:rPr lang="en-GB" dirty="0" smtClean="0"/>
            </a:br>
            <a:r>
              <a:rPr lang="en-GB" dirty="0" smtClean="0"/>
              <a:t>Emergency Management System</a:t>
            </a:r>
            <a:endParaRPr lang="en-GB" dirty="0"/>
          </a:p>
        </p:txBody>
      </p:sp>
      <p:sp>
        <p:nvSpPr>
          <p:cNvPr id="3" name="Slide Number Placeholder 2"/>
          <p:cNvSpPr>
            <a:spLocks noGrp="1"/>
          </p:cNvSpPr>
          <p:nvPr>
            <p:ph type="sldNum" sz="quarter" idx="12"/>
          </p:nvPr>
        </p:nvSpPr>
        <p:spPr/>
        <p:txBody>
          <a:bodyPr/>
          <a:lstStyle/>
          <a:p>
            <a:fld id="{5BA07366-CB75-4AA8-9E5B-928B849F427C}" type="slidenum">
              <a:rPr lang="en-GB" smtClean="0">
                <a:solidFill>
                  <a:srgbClr val="333333"/>
                </a:solidFill>
              </a:rPr>
              <a:pPr/>
              <a:t>47</a:t>
            </a:fld>
            <a:endParaRPr lang="en-GB" dirty="0">
              <a:solidFill>
                <a:srgbClr val="333333"/>
              </a:solidFill>
            </a:endParaRPr>
          </a:p>
        </p:txBody>
      </p:sp>
    </p:spTree>
    <p:extLst>
      <p:ext uri="{BB962C8B-B14F-4D97-AF65-F5344CB8AC3E}">
        <p14:creationId xmlns:p14="http://schemas.microsoft.com/office/powerpoint/2010/main" val="32198519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PE.6</a:t>
            </a:r>
            <a:r>
              <a:rPr lang="en-GB" dirty="0"/>
              <a:t>	EMERGENCY MANAGEMENT SYSTEM</a:t>
            </a:r>
            <a:br>
              <a:rPr lang="en-GB" dirty="0"/>
            </a:br>
            <a:endParaRPr lang="en-GB" dirty="0"/>
          </a:p>
        </p:txBody>
      </p:sp>
      <p:sp>
        <p:nvSpPr>
          <p:cNvPr id="3" name="Content Placeholder 2"/>
          <p:cNvSpPr>
            <a:spLocks noGrp="1"/>
          </p:cNvSpPr>
          <p:nvPr>
            <p:ph idx="1"/>
          </p:nvPr>
        </p:nvSpPr>
        <p:spPr/>
        <p:txBody>
          <a:bodyPr/>
          <a:lstStyle/>
          <a:p>
            <a:endParaRPr lang="en-GB" b="1" dirty="0" smtClean="0"/>
          </a:p>
          <a:p>
            <a:pPr>
              <a:buFont typeface="Wingdings" panose="05000000000000000000" pitchFamily="2" charset="2"/>
              <a:buChar char="Ø"/>
            </a:pPr>
            <a:r>
              <a:rPr lang="en-GB" sz="1800" b="1" dirty="0" smtClean="0"/>
              <a:t>SR.1</a:t>
            </a:r>
            <a:r>
              <a:rPr lang="en-GB" sz="1800" dirty="0" smtClean="0"/>
              <a:t>	The organization must provide a comprehensive Emergency Management System to respond to emergencies </a:t>
            </a:r>
            <a:r>
              <a:rPr lang="en-GB" sz="1800" b="1" dirty="0" smtClean="0"/>
              <a:t>in the organization or within the community and region</a:t>
            </a:r>
            <a:r>
              <a:rPr lang="en-GB" sz="1800" dirty="0" smtClean="0"/>
              <a:t> that may impact the organization’s ability to provide services. </a:t>
            </a:r>
          </a:p>
          <a:p>
            <a:pPr>
              <a:buFont typeface="Wingdings" panose="05000000000000000000" pitchFamily="2" charset="2"/>
              <a:buChar char="Ø"/>
            </a:pPr>
            <a:endParaRPr lang="en-GB" sz="1800" dirty="0" smtClean="0"/>
          </a:p>
          <a:p>
            <a:pPr>
              <a:buFont typeface="Wingdings" panose="05000000000000000000" pitchFamily="2" charset="2"/>
              <a:buChar char="Ø"/>
            </a:pPr>
            <a:r>
              <a:rPr lang="en-GB" sz="1800" b="1" dirty="0" smtClean="0"/>
              <a:t>SR.2</a:t>
            </a:r>
            <a:r>
              <a:rPr lang="en-GB" sz="1800" dirty="0" smtClean="0"/>
              <a:t>	</a:t>
            </a:r>
            <a:r>
              <a:rPr lang="en-GB" sz="1800" b="1" dirty="0" smtClean="0"/>
              <a:t>The organization shall meet the requirements set forth in NFPA 99 (2012), Chapter 12, Emergency Management.</a:t>
            </a:r>
          </a:p>
          <a:p>
            <a:pPr>
              <a:buFont typeface="Wingdings" panose="05000000000000000000" pitchFamily="2" charset="2"/>
              <a:buChar char="Ø"/>
            </a:pPr>
            <a:endParaRPr lang="en-GB" sz="1800" b="1" dirty="0" smtClean="0"/>
          </a:p>
          <a:p>
            <a:pPr>
              <a:buFont typeface="Wingdings" panose="05000000000000000000" pitchFamily="2" charset="2"/>
              <a:buChar char="Ø"/>
            </a:pPr>
            <a:r>
              <a:rPr lang="en-GB" sz="1800" b="1" dirty="0" smtClean="0"/>
              <a:t>SR.3</a:t>
            </a:r>
            <a:r>
              <a:rPr lang="en-GB" sz="1800" dirty="0" smtClean="0"/>
              <a:t>	The Emergency Management System shall require that the organization conduct a </a:t>
            </a:r>
            <a:r>
              <a:rPr lang="en-GB" sz="1800" b="1" dirty="0" smtClean="0"/>
              <a:t>hazard vulnerability analysis </a:t>
            </a:r>
            <a:r>
              <a:rPr lang="en-GB" sz="1800" dirty="0" smtClean="0"/>
              <a:t>to identify potential emergencies in the organization and the community</a:t>
            </a:r>
            <a:r>
              <a:rPr lang="en-GB"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48</a:t>
            </a:fld>
            <a:endParaRPr lang="en-GB" dirty="0">
              <a:solidFill>
                <a:srgbClr val="333333"/>
              </a:solidFill>
            </a:endParaRPr>
          </a:p>
        </p:txBody>
      </p:sp>
    </p:spTree>
    <p:extLst>
      <p:ext uri="{BB962C8B-B14F-4D97-AF65-F5344CB8AC3E}">
        <p14:creationId xmlns:p14="http://schemas.microsoft.com/office/powerpoint/2010/main" val="35216948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PE.6	EMERGENCY MANAGEMENT SYSTEM</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b="1" dirty="0" smtClean="0"/>
              <a:t>SR.4</a:t>
            </a:r>
            <a:r>
              <a:rPr lang="en-GB" dirty="0" smtClean="0"/>
              <a:t>	The Emergency Management System shall establish an emergency process to address the potential hazards to the organization and the community.  The hospital shall conduct an organization-wide emergency management exercise, including the triage and disposition of patients. The organization-wide emergency management exercises, including the triage and disposition of patients, shall be conducted no less frequently than </a:t>
            </a:r>
            <a:r>
              <a:rPr lang="en-GB" b="1" dirty="0" smtClean="0"/>
              <a:t>twice per year</a:t>
            </a:r>
          </a:p>
          <a:p>
            <a:pPr lvl="1">
              <a:buFont typeface="Wingdings" panose="05000000000000000000" pitchFamily="2" charset="2"/>
              <a:buChar char="v"/>
            </a:pPr>
            <a:r>
              <a:rPr lang="en-GB" b="1" dirty="0" smtClean="0"/>
              <a:t>SR.4a</a:t>
            </a:r>
            <a:r>
              <a:rPr lang="en-GB" dirty="0" smtClean="0"/>
              <a:t> Emergency management exercises </a:t>
            </a:r>
            <a:r>
              <a:rPr lang="en-GB" b="1" dirty="0" smtClean="0"/>
              <a:t>shall test the most threatening hazard(s) identified in the HVA</a:t>
            </a:r>
            <a:r>
              <a:rPr lang="en-GB" dirty="0" smtClean="0"/>
              <a:t> and tax the resources of the organization.</a:t>
            </a:r>
          </a:p>
          <a:p>
            <a:pPr lvl="1">
              <a:buFont typeface="Wingdings" panose="05000000000000000000" pitchFamily="2" charset="2"/>
              <a:buChar char="v"/>
            </a:pPr>
            <a:r>
              <a:rPr lang="en-GB" b="1" dirty="0" smtClean="0"/>
              <a:t>SR.4b</a:t>
            </a:r>
            <a:r>
              <a:rPr lang="en-GB" dirty="0" smtClean="0"/>
              <a:t> At least every other emergency management exercise shall be </a:t>
            </a:r>
            <a:r>
              <a:rPr lang="en-GB" b="1" dirty="0" smtClean="0"/>
              <a:t>conducted with the community </a:t>
            </a:r>
            <a:r>
              <a:rPr lang="en-GB" dirty="0" smtClean="0"/>
              <a:t>to evaluate surge capacity, the integration of Incident Command and </a:t>
            </a:r>
            <a:r>
              <a:rPr lang="en-GB" dirty="0" err="1" smtClean="0"/>
              <a:t>intraoperability</a:t>
            </a:r>
            <a:r>
              <a:rPr lang="en-GB" dirty="0" smtClean="0"/>
              <a:t> of communications.</a:t>
            </a:r>
          </a:p>
          <a:p>
            <a:pPr lvl="1">
              <a:buFont typeface="Wingdings" panose="05000000000000000000" pitchFamily="2" charset="2"/>
              <a:buChar char="v"/>
            </a:pPr>
            <a:r>
              <a:rPr lang="en-GB" b="1" dirty="0" smtClean="0"/>
              <a:t>SR.4c</a:t>
            </a:r>
            <a:r>
              <a:rPr lang="en-GB" dirty="0" smtClean="0"/>
              <a:t> The organization shall formulate an </a:t>
            </a:r>
            <a:r>
              <a:rPr lang="en-GB" b="1" dirty="0" smtClean="0"/>
              <a:t>After Action Report </a:t>
            </a:r>
            <a:r>
              <a:rPr lang="en-GB" dirty="0" smtClean="0"/>
              <a:t>of all emergency management exercises to identifying opportunities for improvements and revise its emergency management plan according to the identified opportunities for improvement.</a:t>
            </a:r>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49</a:t>
            </a:fld>
            <a:endParaRPr lang="en-GB" dirty="0">
              <a:solidFill>
                <a:srgbClr val="333333"/>
              </a:solidFill>
            </a:endParaRPr>
          </a:p>
        </p:txBody>
      </p:sp>
    </p:spTree>
    <p:extLst>
      <p:ext uri="{BB962C8B-B14F-4D97-AF65-F5344CB8AC3E}">
        <p14:creationId xmlns:p14="http://schemas.microsoft.com/office/powerpoint/2010/main" val="28934973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NIAHO® PE.6 EMERGENCY MANAGEMENT SYSTEM</a:t>
            </a:r>
            <a:endParaRPr lang="en-GB" sz="20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sz="1800" b="1" dirty="0" smtClean="0"/>
              <a:t>SR.5</a:t>
            </a:r>
            <a:r>
              <a:rPr lang="en-GB" sz="1800" dirty="0" smtClean="0"/>
              <a:t>	The Emergency Management System processes shall address alternative means to support essential building functions such as electricity, water, ventilation, fuel, medical gas and vacuum systems, and other identified utilities.</a:t>
            </a:r>
          </a:p>
          <a:p>
            <a:pPr>
              <a:buFont typeface="Wingdings" panose="05000000000000000000" pitchFamily="2" charset="2"/>
              <a:buChar char="Ø"/>
            </a:pPr>
            <a:endParaRPr lang="en-GB" sz="1800" dirty="0" smtClean="0"/>
          </a:p>
          <a:p>
            <a:pPr>
              <a:buFont typeface="Wingdings" panose="05000000000000000000" pitchFamily="2" charset="2"/>
              <a:buChar char="Ø"/>
            </a:pPr>
            <a:r>
              <a:rPr lang="en-GB" sz="1800" b="1" dirty="0" smtClean="0"/>
              <a:t>SR.6</a:t>
            </a:r>
            <a:r>
              <a:rPr lang="en-GB" sz="1800" dirty="0" smtClean="0"/>
              <a:t>	The Emergency Management System shall include </a:t>
            </a:r>
            <a:r>
              <a:rPr lang="en-GB" sz="1800" b="1" dirty="0" smtClean="0"/>
              <a:t>memorandums of understanding</a:t>
            </a:r>
            <a:r>
              <a:rPr lang="en-GB" sz="1800" dirty="0" smtClean="0"/>
              <a:t> for utilization of resources (space, personnel, and equipment) with local and regional healthcare facilities and public health agencies in cases of organizational, community, or regional crisis.</a:t>
            </a:r>
          </a:p>
          <a:p>
            <a:pPr>
              <a:buFont typeface="Wingdings" panose="05000000000000000000" pitchFamily="2" charset="2"/>
              <a:buChar char="Ø"/>
            </a:pPr>
            <a:endParaRPr lang="en-GB" sz="1800" b="1" dirty="0" smtClean="0"/>
          </a:p>
          <a:p>
            <a:pPr>
              <a:buFont typeface="Wingdings" panose="05000000000000000000" pitchFamily="2" charset="2"/>
              <a:buChar char="Ø"/>
            </a:pPr>
            <a:r>
              <a:rPr lang="en-GB" sz="1800" b="1" dirty="0" smtClean="0"/>
              <a:t>SR.7</a:t>
            </a:r>
            <a:r>
              <a:rPr lang="en-GB" sz="1800" dirty="0" smtClean="0"/>
              <a:t>	The organization shall have policies, procedures, and </a:t>
            </a:r>
            <a:r>
              <a:rPr lang="en-GB" sz="1800" b="1" dirty="0" smtClean="0"/>
              <a:t>decision criteria</a:t>
            </a:r>
            <a:r>
              <a:rPr lang="en-GB" sz="1800" dirty="0" smtClean="0"/>
              <a:t> for the determination of protection in place or evacuation of patients in the event of a disaster.</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50</a:t>
            </a:fld>
            <a:endParaRPr lang="en-GB" dirty="0">
              <a:solidFill>
                <a:srgbClr val="333333"/>
              </a:solidFill>
            </a:endParaRPr>
          </a:p>
        </p:txBody>
      </p:sp>
    </p:spTree>
    <p:extLst>
      <p:ext uri="{BB962C8B-B14F-4D97-AF65-F5344CB8AC3E}">
        <p14:creationId xmlns:p14="http://schemas.microsoft.com/office/powerpoint/2010/main" val="11391527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PE.6	EMERGENCY MANAGEMENT SYSTEM</a:t>
            </a:r>
            <a:br>
              <a:rPr lang="en-GB" dirty="0" smtClean="0"/>
            </a:br>
            <a:r>
              <a:rPr lang="en-GB" dirty="0" smtClean="0"/>
              <a:t>Common Findings</a:t>
            </a:r>
            <a:endParaRPr lang="en-GB" dirty="0"/>
          </a:p>
        </p:txBody>
      </p:sp>
      <p:sp>
        <p:nvSpPr>
          <p:cNvPr id="3" name="Content Placeholder 2"/>
          <p:cNvSpPr>
            <a:spLocks noGrp="1"/>
          </p:cNvSpPr>
          <p:nvPr>
            <p:ph idx="1"/>
          </p:nvPr>
        </p:nvSpPr>
        <p:spPr/>
        <p:txBody>
          <a:bodyPr/>
          <a:lstStyle/>
          <a:p>
            <a:r>
              <a:rPr lang="en-GB" dirty="0" smtClean="0"/>
              <a:t>HVA not updated</a:t>
            </a:r>
          </a:p>
          <a:p>
            <a:endParaRPr lang="en-GB" dirty="0"/>
          </a:p>
          <a:p>
            <a:r>
              <a:rPr lang="en-GB" dirty="0" smtClean="0"/>
              <a:t>HVA not </a:t>
            </a:r>
            <a:r>
              <a:rPr lang="en-GB" dirty="0" smtClean="0"/>
              <a:t>effective</a:t>
            </a:r>
          </a:p>
          <a:p>
            <a:endParaRPr lang="en-GB" dirty="0"/>
          </a:p>
          <a:p>
            <a:r>
              <a:rPr lang="en-GB" dirty="0" smtClean="0"/>
              <a:t>No HVA for off-sites or sister properties</a:t>
            </a:r>
            <a:endParaRPr lang="en-GB" dirty="0" smtClean="0"/>
          </a:p>
          <a:p>
            <a:endParaRPr lang="en-GB" dirty="0"/>
          </a:p>
          <a:p>
            <a:r>
              <a:rPr lang="en-GB" dirty="0" smtClean="0"/>
              <a:t>Failure to establish CAP for </a:t>
            </a:r>
            <a:r>
              <a:rPr lang="en-GB" dirty="0"/>
              <a:t>opportunities</a:t>
            </a:r>
            <a:r>
              <a:rPr lang="en-GB" dirty="0" smtClean="0"/>
              <a:t> for Improvement </a:t>
            </a:r>
            <a:r>
              <a:rPr lang="en-GB" dirty="0" smtClean="0"/>
              <a:t> </a:t>
            </a:r>
            <a:r>
              <a:rPr lang="en-GB" dirty="0" smtClean="0"/>
              <a:t>found during </a:t>
            </a:r>
            <a:r>
              <a:rPr lang="en-GB" dirty="0" smtClean="0"/>
              <a:t>drills</a:t>
            </a:r>
          </a:p>
          <a:p>
            <a:endParaRPr lang="en-GB" dirty="0"/>
          </a:p>
          <a:p>
            <a:r>
              <a:rPr lang="en-GB" dirty="0" smtClean="0"/>
              <a:t>Failure to follow up on CAP’s</a:t>
            </a:r>
          </a:p>
          <a:p>
            <a:endParaRPr lang="en-GB" dirty="0"/>
          </a:p>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51</a:t>
            </a:fld>
            <a:endParaRPr lang="en-GB" dirty="0"/>
          </a:p>
        </p:txBody>
      </p:sp>
    </p:spTree>
    <p:extLst>
      <p:ext uri="{BB962C8B-B14F-4D97-AF65-F5344CB8AC3E}">
        <p14:creationId xmlns:p14="http://schemas.microsoft.com/office/powerpoint/2010/main" val="11098525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dirty="0" smtClean="0"/>
              <a:t>NIAHO®PE.7 </a:t>
            </a:r>
            <a:br>
              <a:rPr lang="en-GB" dirty="0" smtClean="0"/>
            </a:br>
            <a:r>
              <a:rPr lang="en-GB" dirty="0" smtClean="0"/>
              <a:t>Medical Equipment Management System</a:t>
            </a:r>
          </a:p>
        </p:txBody>
      </p:sp>
    </p:spTree>
    <p:extLst>
      <p:ext uri="{BB962C8B-B14F-4D97-AF65-F5344CB8AC3E}">
        <p14:creationId xmlns:p14="http://schemas.microsoft.com/office/powerpoint/2010/main" val="8589782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PE.7	MEDICAL EQUIPMENT MANAGEMENT SYSTEM</a:t>
            </a:r>
            <a:br>
              <a:rPr lang="en-GB" dirty="0" smtClean="0"/>
            </a:br>
            <a:endParaRPr lang="en-GB" dirty="0"/>
          </a:p>
        </p:txBody>
      </p:sp>
      <p:sp>
        <p:nvSpPr>
          <p:cNvPr id="3" name="Content Placeholder 2"/>
          <p:cNvSpPr>
            <a:spLocks noGrp="1"/>
          </p:cNvSpPr>
          <p:nvPr>
            <p:ph idx="1"/>
          </p:nvPr>
        </p:nvSpPr>
        <p:spPr/>
        <p:txBody>
          <a:bodyPr/>
          <a:lstStyle/>
          <a:p>
            <a:endParaRPr lang="en-GB" dirty="0" smtClean="0"/>
          </a:p>
          <a:p>
            <a:pPr>
              <a:buFont typeface="Wingdings" panose="05000000000000000000" pitchFamily="2" charset="2"/>
              <a:buChar char="Ø"/>
            </a:pPr>
            <a:r>
              <a:rPr lang="en-GB" b="1" dirty="0" smtClean="0"/>
              <a:t>SR.1</a:t>
            </a:r>
            <a:r>
              <a:rPr lang="en-GB" dirty="0" smtClean="0"/>
              <a:t>	The organization shall establish a Medical Equipment Management System that provides processes for the acquisition, safe use, and the appropriate selection of equipment.</a:t>
            </a:r>
          </a:p>
          <a:p>
            <a:pPr>
              <a:buFont typeface="Wingdings" panose="05000000000000000000" pitchFamily="2" charset="2"/>
              <a:buChar char="Ø"/>
            </a:pPr>
            <a:endParaRPr lang="en-GB" dirty="0" smtClean="0"/>
          </a:p>
          <a:p>
            <a:pPr>
              <a:buFont typeface="Wingdings" panose="05000000000000000000" pitchFamily="2" charset="2"/>
              <a:buChar char="Ø"/>
            </a:pPr>
            <a:r>
              <a:rPr lang="en-GB" b="1" dirty="0" smtClean="0"/>
              <a:t>SR.2</a:t>
            </a:r>
            <a:r>
              <a:rPr lang="en-GB" dirty="0" smtClean="0"/>
              <a:t>	The Medical Equipment Management System shall address issues related to the organization’s initial service inspection, the orientation, and the demonstration of use for rental or physician owned equipment.</a:t>
            </a:r>
          </a:p>
          <a:p>
            <a:pPr>
              <a:buFont typeface="Wingdings" panose="05000000000000000000" pitchFamily="2" charset="2"/>
              <a:buChar char="Ø"/>
            </a:pPr>
            <a:endParaRPr lang="en-GB" dirty="0" smtClean="0"/>
          </a:p>
          <a:p>
            <a:pPr>
              <a:buFont typeface="Wingdings" panose="05000000000000000000" pitchFamily="2" charset="2"/>
              <a:buChar char="Ø"/>
            </a:pPr>
            <a:r>
              <a:rPr lang="en-GB" b="1" dirty="0" smtClean="0"/>
              <a:t>SR.3.</a:t>
            </a:r>
            <a:r>
              <a:rPr lang="en-GB" dirty="0" smtClean="0"/>
              <a:t>	The Medical Equipment Management System shall address criteria for the selection of equipment.</a:t>
            </a:r>
          </a:p>
          <a:p>
            <a:pPr>
              <a:buFont typeface="Wingdings" panose="05000000000000000000" pitchFamily="2" charset="2"/>
              <a:buChar char="Ø"/>
            </a:pPr>
            <a:endParaRPr lang="en-GB" dirty="0" smtClean="0"/>
          </a:p>
          <a:p>
            <a:pPr>
              <a:buFont typeface="Wingdings" panose="05000000000000000000" pitchFamily="2" charset="2"/>
              <a:buChar char="Ø"/>
            </a:pPr>
            <a:r>
              <a:rPr lang="en-GB" b="1" dirty="0" smtClean="0"/>
              <a:t>SR.4</a:t>
            </a:r>
            <a:r>
              <a:rPr lang="en-GB" dirty="0" smtClean="0"/>
              <a:t>	The Medical Equipment Management System shall address incidents related to serious injury or illness or death (See SMDA 1990).</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53</a:t>
            </a:fld>
            <a:endParaRPr lang="en-GB" dirty="0">
              <a:solidFill>
                <a:srgbClr val="333333"/>
              </a:solidFill>
            </a:endParaRPr>
          </a:p>
        </p:txBody>
      </p:sp>
    </p:spTree>
    <p:extLst>
      <p:ext uri="{BB962C8B-B14F-4D97-AF65-F5344CB8AC3E}">
        <p14:creationId xmlns:p14="http://schemas.microsoft.com/office/powerpoint/2010/main" val="35293429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NIAHO® PE.7	MEDICAL EQUIPMENT MANAGEMENT SYSTEM</a:t>
            </a:r>
            <a:endParaRPr lang="en-GB" dirty="0"/>
          </a:p>
        </p:txBody>
      </p:sp>
      <p:sp>
        <p:nvSpPr>
          <p:cNvPr id="3" name="Content Placeholder 2"/>
          <p:cNvSpPr>
            <a:spLocks noGrp="1"/>
          </p:cNvSpPr>
          <p:nvPr>
            <p:ph idx="1"/>
          </p:nvPr>
        </p:nvSpPr>
        <p:spPr/>
        <p:txBody>
          <a:bodyPr/>
          <a:lstStyle/>
          <a:p>
            <a:endParaRPr lang="en-GB" dirty="0" smtClean="0"/>
          </a:p>
          <a:p>
            <a:endParaRPr lang="en-GB" sz="1800" dirty="0" smtClean="0"/>
          </a:p>
          <a:p>
            <a:pPr>
              <a:buFont typeface="Wingdings" panose="05000000000000000000" pitchFamily="2" charset="2"/>
              <a:buChar char="Ø"/>
            </a:pPr>
            <a:r>
              <a:rPr lang="en-GB" sz="1800" b="1" dirty="0" smtClean="0"/>
              <a:t>SR.5</a:t>
            </a:r>
            <a:r>
              <a:rPr lang="en-GB" sz="1800" dirty="0" smtClean="0"/>
              <a:t>	The Medical Equipment Management System shall have a process for reporting and investigating equipment management problems, failures, and user errors.</a:t>
            </a:r>
          </a:p>
          <a:p>
            <a:pPr>
              <a:buFont typeface="Wingdings" panose="05000000000000000000" pitchFamily="2" charset="2"/>
              <a:buChar char="Ø"/>
            </a:pPr>
            <a:endParaRPr lang="en-GB" sz="1800" dirty="0" smtClean="0"/>
          </a:p>
          <a:p>
            <a:pPr>
              <a:buFont typeface="Wingdings" panose="05000000000000000000" pitchFamily="2" charset="2"/>
              <a:buChar char="Ø"/>
            </a:pPr>
            <a:r>
              <a:rPr lang="en-GB" sz="1800" b="1" dirty="0" smtClean="0"/>
              <a:t>SR.6</a:t>
            </a:r>
            <a:r>
              <a:rPr lang="en-GB" sz="1800" dirty="0" smtClean="0"/>
              <a:t>	The Medical Equipment Management System shall address a process for determining timing and complexity of medical equipment maintenance.</a:t>
            </a:r>
          </a:p>
          <a:p>
            <a:pPr>
              <a:buFont typeface="Wingdings" panose="05000000000000000000" pitchFamily="2" charset="2"/>
              <a:buChar char="Ø"/>
            </a:pPr>
            <a:endParaRPr lang="en-GB" sz="1800" dirty="0" smtClean="0"/>
          </a:p>
          <a:p>
            <a:pPr>
              <a:buFont typeface="Wingdings" panose="05000000000000000000" pitchFamily="2" charset="2"/>
              <a:buChar char="Ø"/>
            </a:pPr>
            <a:r>
              <a:rPr lang="en-GB" sz="1800" b="1" dirty="0" smtClean="0"/>
              <a:t>SR.7</a:t>
            </a:r>
            <a:r>
              <a:rPr lang="en-GB" sz="1800" dirty="0" smtClean="0"/>
              <a:t>	The Medical Equipment Management System shall address the process of receiving and responding to recalls and alerts</a:t>
            </a:r>
            <a:r>
              <a:rPr lang="en-GB"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54</a:t>
            </a:fld>
            <a:endParaRPr lang="en-GB" dirty="0">
              <a:solidFill>
                <a:srgbClr val="333333"/>
              </a:solidFill>
            </a:endParaRPr>
          </a:p>
        </p:txBody>
      </p:sp>
    </p:spTree>
    <p:extLst>
      <p:ext uri="{BB962C8B-B14F-4D97-AF65-F5344CB8AC3E}">
        <p14:creationId xmlns:p14="http://schemas.microsoft.com/office/powerpoint/2010/main" val="42168615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CMS S&amp;C </a:t>
            </a:r>
            <a:r>
              <a:rPr lang="en-GB" dirty="0"/>
              <a:t>12-07-Hospital Superceded</a:t>
            </a:r>
          </a:p>
        </p:txBody>
      </p:sp>
      <p:sp>
        <p:nvSpPr>
          <p:cNvPr id="3" name="Content Placeholder 2"/>
          <p:cNvSpPr>
            <a:spLocks noGrp="1"/>
          </p:cNvSpPr>
          <p:nvPr>
            <p:ph idx="1"/>
          </p:nvPr>
        </p:nvSpPr>
        <p:spPr/>
        <p:txBody>
          <a:bodyPr/>
          <a:lstStyle/>
          <a:p>
            <a:pPr marL="0" indent="0">
              <a:buNone/>
            </a:pPr>
            <a:r>
              <a:rPr lang="en-GB" sz="1400" dirty="0" smtClean="0"/>
              <a:t>We are updating previously provided guidance to clarify:</a:t>
            </a:r>
          </a:p>
          <a:p>
            <a:pPr>
              <a:buFont typeface="Wingdings" panose="05000000000000000000" pitchFamily="2" charset="2"/>
              <a:buChar char="Ø"/>
            </a:pPr>
            <a:r>
              <a:rPr lang="en-GB" sz="1400" dirty="0" smtClean="0"/>
              <a:t> Hospital facilities, supplies and equipment must be maintained to ensure an acceptable level of safety and quality.</a:t>
            </a:r>
          </a:p>
          <a:p>
            <a:pPr>
              <a:buFont typeface="Wingdings" panose="05000000000000000000" pitchFamily="2" charset="2"/>
              <a:buChar char="Ø"/>
            </a:pPr>
            <a:r>
              <a:rPr lang="en-GB" sz="1400" b="1" dirty="0" smtClean="0"/>
              <a:t>A hospital may adjust its maintenance, inspection, and testing frequency and activities for facility and medical equipment from what is recommended by the manufacturer, based on a risk-based assessment by qualified personnel</a:t>
            </a:r>
            <a:r>
              <a:rPr lang="en-GB" sz="1400" dirty="0" smtClean="0"/>
              <a:t>, unless: </a:t>
            </a:r>
          </a:p>
          <a:p>
            <a:pPr lvl="1">
              <a:buFont typeface="Wingdings" panose="05000000000000000000" pitchFamily="2" charset="2"/>
              <a:buChar char="v"/>
            </a:pPr>
            <a:r>
              <a:rPr lang="en-GB" sz="1400" dirty="0" smtClean="0"/>
              <a:t>Other Federal or state law; or hospital Conditions of Participation (</a:t>
            </a:r>
            <a:r>
              <a:rPr lang="en-GB" sz="1400" dirty="0" err="1" smtClean="0"/>
              <a:t>CoPs</a:t>
            </a:r>
            <a:r>
              <a:rPr lang="en-GB" sz="1400" dirty="0" smtClean="0"/>
              <a:t>) require adherence to manufacturer’s recommendations and/or set specific requirements.  For example, </a:t>
            </a:r>
            <a:r>
              <a:rPr lang="en-GB" sz="1400" b="1" dirty="0" smtClean="0"/>
              <a:t>all imaging/radiologic equipment must be maintained per manufacturer’s recommendations</a:t>
            </a:r>
            <a:r>
              <a:rPr lang="en-GB" sz="1400" dirty="0" smtClean="0"/>
              <a:t>; or </a:t>
            </a:r>
          </a:p>
          <a:p>
            <a:pPr lvl="1">
              <a:buFont typeface="Wingdings" panose="05000000000000000000" pitchFamily="2" charset="2"/>
              <a:buChar char="v"/>
            </a:pPr>
            <a:r>
              <a:rPr lang="en-GB" sz="1400" dirty="0" smtClean="0"/>
              <a:t>The equipment is a </a:t>
            </a:r>
            <a:r>
              <a:rPr lang="en-GB" sz="1400" b="1" dirty="0" smtClean="0"/>
              <a:t>medical laser device</a:t>
            </a:r>
            <a:r>
              <a:rPr lang="en-GB" sz="1400" dirty="0" smtClean="0"/>
              <a:t>; or</a:t>
            </a:r>
          </a:p>
          <a:p>
            <a:pPr lvl="1">
              <a:buFont typeface="Wingdings" panose="05000000000000000000" pitchFamily="2" charset="2"/>
              <a:buChar char="v"/>
            </a:pPr>
            <a:r>
              <a:rPr lang="en-GB" sz="1400" b="1" dirty="0" smtClean="0"/>
              <a:t>New equipment </a:t>
            </a:r>
            <a:r>
              <a:rPr lang="en-GB" sz="1400" dirty="0" smtClean="0"/>
              <a:t>without a sufficient amount of maintenance history has been acquired.</a:t>
            </a:r>
          </a:p>
          <a:p>
            <a:pPr>
              <a:buFont typeface="Wingdings" panose="05000000000000000000" pitchFamily="2" charset="2"/>
              <a:buChar char="Ø"/>
            </a:pPr>
            <a:r>
              <a:rPr lang="en-GB" sz="1400" dirty="0" smtClean="0"/>
              <a:t>Hospitals electing to adjust facility or medical equipment maintenance </a:t>
            </a:r>
            <a:r>
              <a:rPr lang="en-GB" sz="1400" b="1" dirty="0" smtClean="0"/>
              <a:t>must develop policies and procedures and maintain documentation supporting their Alternate Equipment Management (AEM) program.  They must adhere strictly to the AEM activities and/or frequencies they establish</a:t>
            </a:r>
            <a:r>
              <a:rPr lang="en-GB" b="1" dirty="0" smtClean="0"/>
              <a:t>.</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55</a:t>
            </a:fld>
            <a:endParaRPr lang="en-GB" dirty="0">
              <a:solidFill>
                <a:srgbClr val="333333"/>
              </a:solidFill>
            </a:endParaRPr>
          </a:p>
        </p:txBody>
      </p:sp>
    </p:spTree>
    <p:extLst>
      <p:ext uri="{BB962C8B-B14F-4D97-AF65-F5344CB8AC3E}">
        <p14:creationId xmlns:p14="http://schemas.microsoft.com/office/powerpoint/2010/main" val="2236324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PE.7	MEDICAL EQUIPMENT MANAGEMENT SYSTEM</a:t>
            </a:r>
            <a:endParaRPr lang="en-GB" dirty="0"/>
          </a:p>
        </p:txBody>
      </p:sp>
      <p:sp>
        <p:nvSpPr>
          <p:cNvPr id="3" name="Content Placeholder 2"/>
          <p:cNvSpPr>
            <a:spLocks noGrp="1"/>
          </p:cNvSpPr>
          <p:nvPr>
            <p:ph idx="1"/>
          </p:nvPr>
        </p:nvSpPr>
        <p:spPr/>
        <p:txBody>
          <a:bodyPr/>
          <a:lstStyle/>
          <a:p>
            <a:r>
              <a:rPr lang="en-GB" dirty="0" smtClean="0"/>
              <a:t>No process for “Out of Tolerance “ certificates</a:t>
            </a:r>
          </a:p>
          <a:p>
            <a:endParaRPr lang="en-GB" dirty="0"/>
          </a:p>
          <a:p>
            <a:r>
              <a:rPr lang="en-GB" dirty="0" smtClean="0"/>
              <a:t>Reports not accurate</a:t>
            </a:r>
          </a:p>
          <a:p>
            <a:endParaRPr lang="en-GB" dirty="0"/>
          </a:p>
          <a:p>
            <a:r>
              <a:rPr lang="en-GB" dirty="0" smtClean="0"/>
              <a:t>AEM programs not </a:t>
            </a:r>
            <a:r>
              <a:rPr lang="en-GB" dirty="0" smtClean="0"/>
              <a:t>proper</a:t>
            </a:r>
          </a:p>
          <a:p>
            <a:endParaRPr lang="en-GB" dirty="0"/>
          </a:p>
          <a:p>
            <a:r>
              <a:rPr lang="en-GB" dirty="0" smtClean="0"/>
              <a:t>Failure to analyse data</a:t>
            </a: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56</a:t>
            </a:fld>
            <a:endParaRPr lang="en-GB" dirty="0"/>
          </a:p>
        </p:txBody>
      </p:sp>
    </p:spTree>
    <p:extLst>
      <p:ext uri="{BB962C8B-B14F-4D97-AF65-F5344CB8AC3E}">
        <p14:creationId xmlns:p14="http://schemas.microsoft.com/office/powerpoint/2010/main" val="9151660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NIAHO®PE.8 </a:t>
            </a:r>
            <a:br>
              <a:rPr lang="en-GB" dirty="0" smtClean="0"/>
            </a:br>
            <a:r>
              <a:rPr lang="en-GB" dirty="0" smtClean="0"/>
              <a:t>Utility Management System</a:t>
            </a:r>
            <a:endParaRPr lang="en-GB" dirty="0"/>
          </a:p>
        </p:txBody>
      </p:sp>
      <p:sp>
        <p:nvSpPr>
          <p:cNvPr id="3" name="Slide Number Placeholder 2"/>
          <p:cNvSpPr>
            <a:spLocks noGrp="1"/>
          </p:cNvSpPr>
          <p:nvPr>
            <p:ph type="sldNum" sz="quarter" idx="12"/>
          </p:nvPr>
        </p:nvSpPr>
        <p:spPr/>
        <p:txBody>
          <a:bodyPr/>
          <a:lstStyle/>
          <a:p>
            <a:fld id="{5BA07366-CB75-4AA8-9E5B-928B849F427C}" type="slidenum">
              <a:rPr lang="en-GB" smtClean="0">
                <a:solidFill>
                  <a:srgbClr val="333333"/>
                </a:solidFill>
              </a:rPr>
              <a:pPr/>
              <a:t>57</a:t>
            </a:fld>
            <a:endParaRPr lang="en-GB" dirty="0">
              <a:solidFill>
                <a:srgbClr val="333333"/>
              </a:solidFill>
            </a:endParaRPr>
          </a:p>
        </p:txBody>
      </p:sp>
    </p:spTree>
    <p:extLst>
      <p:ext uri="{BB962C8B-B14F-4D97-AF65-F5344CB8AC3E}">
        <p14:creationId xmlns:p14="http://schemas.microsoft.com/office/powerpoint/2010/main" val="29745609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000" dirty="0" smtClean="0"/>
              <a:t>NIAHO® PE.8 UTILITY MANAGEMENT </a:t>
            </a:r>
            <a:r>
              <a:rPr lang="en-GB" sz="2000" dirty="0"/>
              <a:t>SYSTEM</a:t>
            </a:r>
            <a:r>
              <a:rPr lang="en-GB" dirty="0"/>
              <a:t/>
            </a:r>
            <a:br>
              <a:rPr lang="en-GB" dirty="0"/>
            </a:br>
            <a:endParaRPr lang="en-GB" dirty="0"/>
          </a:p>
        </p:txBody>
      </p:sp>
      <p:sp>
        <p:nvSpPr>
          <p:cNvPr id="3" name="Content Placeholder 2"/>
          <p:cNvSpPr>
            <a:spLocks noGrp="1"/>
          </p:cNvSpPr>
          <p:nvPr>
            <p:ph idx="1"/>
          </p:nvPr>
        </p:nvSpPr>
        <p:spPr/>
        <p:txBody>
          <a:bodyPr/>
          <a:lstStyle/>
          <a:p>
            <a:endParaRPr lang="en-GB" b="1" dirty="0" smtClean="0"/>
          </a:p>
          <a:p>
            <a:pPr>
              <a:buFont typeface="Wingdings" panose="05000000000000000000" pitchFamily="2" charset="2"/>
              <a:buChar char="Ø"/>
            </a:pPr>
            <a:r>
              <a:rPr lang="en-GB" b="1" dirty="0" smtClean="0"/>
              <a:t>SR.1</a:t>
            </a:r>
            <a:r>
              <a:rPr lang="en-GB" dirty="0" smtClean="0"/>
              <a:t>	The organization shall require a Utility Management System that provides for a safe and efficient facility that reduces the opportunity for </a:t>
            </a:r>
            <a:r>
              <a:rPr lang="en-GB" b="1" dirty="0" smtClean="0"/>
              <a:t>organization-acquired illnesses.</a:t>
            </a:r>
          </a:p>
          <a:p>
            <a:pPr>
              <a:buFont typeface="Wingdings" panose="05000000000000000000" pitchFamily="2" charset="2"/>
              <a:buChar char="Ø"/>
            </a:pPr>
            <a:r>
              <a:rPr lang="en-GB" b="1" dirty="0" smtClean="0"/>
              <a:t>SR.2</a:t>
            </a:r>
            <a:r>
              <a:rPr lang="en-GB" dirty="0" smtClean="0"/>
              <a:t>	The Utility Management System shall provide for a process to </a:t>
            </a:r>
            <a:r>
              <a:rPr lang="en-GB" b="1" dirty="0" smtClean="0"/>
              <a:t>evaluate critical operating components.</a:t>
            </a:r>
          </a:p>
          <a:p>
            <a:pPr>
              <a:buFont typeface="Wingdings" panose="05000000000000000000" pitchFamily="2" charset="2"/>
              <a:buChar char="Ø"/>
            </a:pPr>
            <a:r>
              <a:rPr lang="en-GB" b="1" dirty="0" smtClean="0"/>
              <a:t>SR.3</a:t>
            </a:r>
            <a:r>
              <a:rPr lang="en-GB" dirty="0" smtClean="0"/>
              <a:t>	The Utility Management System </a:t>
            </a:r>
            <a:r>
              <a:rPr lang="en-GB" b="1" dirty="0" smtClean="0"/>
              <a:t>shall develop maintenance, testing, and inspection processes for critical utilities.</a:t>
            </a:r>
          </a:p>
          <a:p>
            <a:pPr>
              <a:buFont typeface="Wingdings" panose="05000000000000000000" pitchFamily="2" charset="2"/>
              <a:buChar char="Ø"/>
            </a:pPr>
            <a:r>
              <a:rPr lang="en-GB" b="1" dirty="0" smtClean="0"/>
              <a:t>SR.4</a:t>
            </a:r>
            <a:r>
              <a:rPr lang="en-GB" dirty="0" smtClean="0"/>
              <a:t>	The Utility Management System shall contain a process to address medical gas systems and HVAC systems (e.g., includes areas for negative pressure).</a:t>
            </a:r>
          </a:p>
          <a:p>
            <a:pPr>
              <a:buFont typeface="Wingdings" panose="05000000000000000000" pitchFamily="2" charset="2"/>
              <a:buChar char="Ø"/>
            </a:pPr>
            <a:r>
              <a:rPr lang="en-GB" b="1" dirty="0" smtClean="0"/>
              <a:t>SR.5</a:t>
            </a:r>
            <a:r>
              <a:rPr lang="en-GB" dirty="0" smtClean="0"/>
              <a:t>	The Utility Management System shall provide for emergency processes for utility system failures or 	disruptions.</a:t>
            </a:r>
          </a:p>
          <a:p>
            <a:pPr>
              <a:buFont typeface="Wingdings" panose="05000000000000000000" pitchFamily="2" charset="2"/>
              <a:buChar char="Ø"/>
            </a:pPr>
            <a:r>
              <a:rPr lang="en-GB" b="1" dirty="0" smtClean="0"/>
              <a:t>SR.6</a:t>
            </a:r>
            <a:r>
              <a:rPr lang="en-GB" dirty="0" smtClean="0"/>
              <a:t>	The Utility Management System shall provide for reliable emergency power sources with </a:t>
            </a:r>
            <a:r>
              <a:rPr lang="en-GB" b="1" dirty="0" smtClean="0"/>
              <a:t>appropriate maintenance </a:t>
            </a:r>
            <a:r>
              <a:rPr lang="en-GB" dirty="0" smtClean="0"/>
              <a:t>as required</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58</a:t>
            </a:fld>
            <a:endParaRPr lang="en-GB" dirty="0">
              <a:solidFill>
                <a:srgbClr val="333333"/>
              </a:solidFill>
            </a:endParaRPr>
          </a:p>
        </p:txBody>
      </p:sp>
    </p:spTree>
    <p:extLst>
      <p:ext uri="{BB962C8B-B14F-4D97-AF65-F5344CB8AC3E}">
        <p14:creationId xmlns:p14="http://schemas.microsoft.com/office/powerpoint/2010/main" val="8903452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NIAHO® PE.8 UTILITY MANAGEMENT SYSTEM</a:t>
            </a:r>
            <a:endParaRPr lang="en-GB" dirty="0"/>
          </a:p>
        </p:txBody>
      </p:sp>
      <p:sp>
        <p:nvSpPr>
          <p:cNvPr id="3" name="Content Placeholder 2"/>
          <p:cNvSpPr>
            <a:spLocks noGrp="1"/>
          </p:cNvSpPr>
          <p:nvPr>
            <p:ph idx="1"/>
          </p:nvPr>
        </p:nvSpPr>
        <p:spPr/>
        <p:txBody>
          <a:bodyPr/>
          <a:lstStyle/>
          <a:p>
            <a:endParaRPr lang="en-GB" dirty="0" smtClean="0"/>
          </a:p>
          <a:p>
            <a:pPr>
              <a:buFont typeface="Wingdings" panose="05000000000000000000" pitchFamily="2" charset="2"/>
              <a:buChar char="Ø"/>
            </a:pPr>
            <a:r>
              <a:rPr lang="en-GB" b="1" dirty="0" smtClean="0"/>
              <a:t>SR.7</a:t>
            </a:r>
            <a:r>
              <a:rPr lang="en-GB" dirty="0" smtClean="0"/>
              <a:t>	The Safety Management System shall require </a:t>
            </a:r>
            <a:r>
              <a:rPr lang="en-GB" b="1" dirty="0" smtClean="0"/>
              <a:t>proper ventilation, light and temperature controls</a:t>
            </a:r>
            <a:r>
              <a:rPr lang="en-GB" dirty="0" smtClean="0"/>
              <a:t> in operating rooms, sterile supply rooms, special procedures, isolation and protective isolation rooms, pharmaceutical, food preparation, and other appropriate areas.  </a:t>
            </a:r>
          </a:p>
          <a:p>
            <a:pPr>
              <a:buFont typeface="Wingdings" panose="05000000000000000000" pitchFamily="2" charset="2"/>
              <a:buChar char="Ø"/>
            </a:pPr>
            <a:r>
              <a:rPr lang="en-GB" b="1" dirty="0" smtClean="0"/>
              <a:t>SR.8</a:t>
            </a:r>
            <a:r>
              <a:rPr lang="en-GB" dirty="0" smtClean="0"/>
              <a:t>	There shall be emergency power and lighting in at least the operating, recovery, intensive care, emergency rooms, and in other areas where invasive procedures are conducted, stairwells, and other areas identified by the organization (e.g., blood bank refrigerator, etc.).  In all other areas not serviced by the emergency supply source, battery lamps and flashlights shall be available.  </a:t>
            </a:r>
          </a:p>
          <a:p>
            <a:pPr lvl="1">
              <a:buFont typeface="Wingdings" panose="05000000000000000000" pitchFamily="2" charset="2"/>
              <a:buChar char="v"/>
            </a:pPr>
            <a:r>
              <a:rPr lang="en-GB" sz="1400" dirty="0" smtClean="0"/>
              <a:t>Emergency lighting standards shall comply with Section 7.9 of Life Safety Code, 101-2000, and applicable references, such as, NFPA-99: Health Care Facilities, for emergency lighting and emergency power.</a:t>
            </a:r>
          </a:p>
          <a:p>
            <a:pPr>
              <a:buFont typeface="Wingdings" panose="05000000000000000000" pitchFamily="2" charset="2"/>
              <a:buChar char="Ø"/>
            </a:pPr>
            <a:r>
              <a:rPr lang="en-GB" b="1" dirty="0" smtClean="0"/>
              <a:t>SR.9	</a:t>
            </a:r>
            <a:r>
              <a:rPr lang="en-GB" dirty="0" smtClean="0"/>
              <a:t>There shall be facilities for emergency gas and water supply.  </a:t>
            </a:r>
          </a:p>
          <a:p>
            <a:pPr>
              <a:buFont typeface="Wingdings" panose="05000000000000000000" pitchFamily="2" charset="2"/>
              <a:buChar char="Ø"/>
            </a:pPr>
            <a:r>
              <a:rPr lang="en-GB" b="1" dirty="0" smtClean="0"/>
              <a:t>SR.10</a:t>
            </a:r>
            <a:r>
              <a:rPr lang="en-GB" dirty="0" smtClean="0"/>
              <a:t>	All relevant utility systems shall be maintained, inspected, and tested.</a:t>
            </a:r>
          </a:p>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59</a:t>
            </a:fld>
            <a:endParaRPr lang="en-GB" dirty="0">
              <a:solidFill>
                <a:srgbClr val="333333"/>
              </a:solidFill>
            </a:endParaRPr>
          </a:p>
        </p:txBody>
      </p:sp>
    </p:spTree>
    <p:extLst>
      <p:ext uri="{BB962C8B-B14F-4D97-AF65-F5344CB8AC3E}">
        <p14:creationId xmlns:p14="http://schemas.microsoft.com/office/powerpoint/2010/main" val="288548098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NIAHO® PE.8 UTILITY MANAGEMENT SYSTEM</a:t>
            </a:r>
            <a:br>
              <a:rPr lang="en-GB" dirty="0" smtClean="0"/>
            </a:br>
            <a:r>
              <a:rPr lang="en-GB" dirty="0" smtClean="0"/>
              <a:t>Common Findings</a:t>
            </a:r>
            <a:endParaRPr lang="en-GB" dirty="0"/>
          </a:p>
        </p:txBody>
      </p:sp>
      <p:sp>
        <p:nvSpPr>
          <p:cNvPr id="3" name="Content Placeholder 2"/>
          <p:cNvSpPr>
            <a:spLocks noGrp="1"/>
          </p:cNvSpPr>
          <p:nvPr>
            <p:ph idx="1"/>
          </p:nvPr>
        </p:nvSpPr>
        <p:spPr/>
        <p:txBody>
          <a:bodyPr/>
          <a:lstStyle/>
          <a:p>
            <a:r>
              <a:rPr lang="en-GB" dirty="0" smtClean="0"/>
              <a:t>Numerous findings for generators </a:t>
            </a:r>
          </a:p>
          <a:p>
            <a:endParaRPr lang="en-GB" dirty="0"/>
          </a:p>
          <a:p>
            <a:r>
              <a:rPr lang="en-GB" dirty="0" smtClean="0"/>
              <a:t>No data being reported to leadership</a:t>
            </a:r>
          </a:p>
          <a:p>
            <a:endParaRPr lang="en-GB" dirty="0"/>
          </a:p>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60</a:t>
            </a:fld>
            <a:endParaRPr lang="en-GB" dirty="0"/>
          </a:p>
        </p:txBody>
      </p:sp>
    </p:spTree>
    <p:extLst>
      <p:ext uri="{BB962C8B-B14F-4D97-AF65-F5344CB8AC3E}">
        <p14:creationId xmlns:p14="http://schemas.microsoft.com/office/powerpoint/2010/main" val="23783134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Number 1 DNV-GL finding in the country</a:t>
            </a:r>
            <a:endParaRPr lang="en-GB" dirty="0"/>
          </a:p>
        </p:txBody>
      </p:sp>
      <p:sp>
        <p:nvSpPr>
          <p:cNvPr id="3" name="Content Placeholder 2"/>
          <p:cNvSpPr>
            <a:spLocks noGrp="1"/>
          </p:cNvSpPr>
          <p:nvPr>
            <p:ph idx="1"/>
          </p:nvPr>
        </p:nvSpPr>
        <p:spPr/>
        <p:txBody>
          <a:bodyPr/>
          <a:lstStyle/>
          <a:p>
            <a:pPr marL="0" indent="0">
              <a:buNone/>
            </a:pPr>
            <a:endParaRPr lang="en-GB" sz="2400" dirty="0" smtClean="0"/>
          </a:p>
          <a:p>
            <a:pPr marL="0" indent="0">
              <a:buNone/>
            </a:pPr>
            <a:endParaRPr lang="en-GB" sz="2400" dirty="0"/>
          </a:p>
          <a:p>
            <a:pPr marL="0" indent="0">
              <a:buNone/>
            </a:pPr>
            <a:endParaRPr lang="en-GB" sz="2400" dirty="0" smtClean="0"/>
          </a:p>
          <a:p>
            <a:pPr marL="0" indent="0">
              <a:buNone/>
            </a:pPr>
            <a:endParaRPr lang="en-GB" sz="2400" dirty="0"/>
          </a:p>
          <a:p>
            <a:pPr marL="0" indent="0">
              <a:buNone/>
            </a:pPr>
            <a:endParaRPr lang="en-GB" sz="2400" dirty="0" smtClean="0"/>
          </a:p>
          <a:p>
            <a:pPr marL="0" indent="0">
              <a:buNone/>
            </a:pPr>
            <a:r>
              <a:rPr lang="en-GB" sz="2400" dirty="0" smtClean="0"/>
              <a:t>What is the number 1 finding in the country with DNV-GL??</a:t>
            </a:r>
            <a:endParaRPr lang="en-GB" sz="2400"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61</a:t>
            </a:fld>
            <a:endParaRPr lang="en-GB" dirty="0"/>
          </a:p>
        </p:txBody>
      </p:sp>
    </p:spTree>
    <p:extLst>
      <p:ext uri="{BB962C8B-B14F-4D97-AF65-F5344CB8AC3E}">
        <p14:creationId xmlns:p14="http://schemas.microsoft.com/office/powerpoint/2010/main" val="2543972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is the number 1 finding in the country with DNV-GL?</a:t>
            </a:r>
            <a:endParaRPr lang="en-GB" dirty="0"/>
          </a:p>
        </p:txBody>
      </p:sp>
      <p:sp>
        <p:nvSpPr>
          <p:cNvPr id="3" name="Content Placeholder 2"/>
          <p:cNvSpPr>
            <a:spLocks noGrp="1"/>
          </p:cNvSpPr>
          <p:nvPr>
            <p:ph idx="1"/>
          </p:nvPr>
        </p:nvSpPr>
        <p:spPr/>
        <p:txBody>
          <a:bodyPr/>
          <a:lstStyle/>
          <a:p>
            <a:pPr marL="0" indent="0">
              <a:buNone/>
            </a:pPr>
            <a:endParaRPr lang="en-GB" sz="6000" dirty="0" smtClean="0"/>
          </a:p>
          <a:p>
            <a:pPr marL="0" indent="0" algn="ctr">
              <a:buNone/>
            </a:pPr>
            <a:r>
              <a:rPr lang="en-GB" sz="6000" dirty="0" smtClean="0"/>
              <a:t>Failure to analyse data</a:t>
            </a:r>
            <a:endParaRPr lang="en-GB" sz="6000"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62</a:t>
            </a:fld>
            <a:endParaRPr lang="en-GB" dirty="0"/>
          </a:p>
        </p:txBody>
      </p:sp>
    </p:spTree>
    <p:extLst>
      <p:ext uri="{BB962C8B-B14F-4D97-AF65-F5344CB8AC3E}">
        <p14:creationId xmlns:p14="http://schemas.microsoft.com/office/powerpoint/2010/main" val="2543972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What is the number 1 finding in the country with DNV-GL in the Physical Environment?</a:t>
            </a:r>
            <a:endParaRPr lang="en-GB" dirty="0"/>
          </a:p>
        </p:txBody>
      </p:sp>
      <p:sp>
        <p:nvSpPr>
          <p:cNvPr id="3" name="Content Placeholder 2"/>
          <p:cNvSpPr>
            <a:spLocks noGrp="1"/>
          </p:cNvSpPr>
          <p:nvPr>
            <p:ph idx="1"/>
          </p:nvPr>
        </p:nvSpPr>
        <p:spPr/>
        <p:txBody>
          <a:bodyPr/>
          <a:lstStyle/>
          <a:p>
            <a:pPr marL="0" indent="0" algn="ctr">
              <a:buNone/>
            </a:pPr>
            <a:endParaRPr lang="en-GB" sz="2000" dirty="0" smtClean="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lgn="ctr">
              <a:buNone/>
            </a:pPr>
            <a:endParaRPr lang="en-GB" sz="2000" dirty="0" smtClean="0"/>
          </a:p>
          <a:p>
            <a:pPr marL="0" indent="0" algn="ctr">
              <a:buNone/>
            </a:pPr>
            <a:r>
              <a:rPr lang="en-GB" sz="2000" dirty="0" smtClean="0"/>
              <a:t>What is the number 1 finding in the country </a:t>
            </a:r>
            <a:r>
              <a:rPr lang="en-GB" sz="2000" dirty="0" smtClean="0"/>
              <a:t>with DNV-GL in the </a:t>
            </a:r>
            <a:r>
              <a:rPr lang="en-GB" sz="2000" dirty="0" smtClean="0"/>
              <a:t>Physical Environment?</a:t>
            </a:r>
            <a:endParaRPr lang="en-GB" sz="2000"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63</a:t>
            </a:fld>
            <a:endParaRPr lang="en-GB" dirty="0"/>
          </a:p>
        </p:txBody>
      </p:sp>
    </p:spTree>
    <p:extLst>
      <p:ext uri="{BB962C8B-B14F-4D97-AF65-F5344CB8AC3E}">
        <p14:creationId xmlns:p14="http://schemas.microsoft.com/office/powerpoint/2010/main" val="2543972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What is the number 1 finding in the country with DNV-GL in the Physical Environment?</a:t>
            </a:r>
            <a:endParaRPr lang="en-GB" dirty="0"/>
          </a:p>
        </p:txBody>
      </p:sp>
      <p:sp>
        <p:nvSpPr>
          <p:cNvPr id="3" name="Content Placeholder 2"/>
          <p:cNvSpPr>
            <a:spLocks noGrp="1"/>
          </p:cNvSpPr>
          <p:nvPr>
            <p:ph idx="1"/>
          </p:nvPr>
        </p:nvSpPr>
        <p:spPr/>
        <p:txBody>
          <a:bodyPr/>
          <a:lstStyle/>
          <a:p>
            <a:pPr marL="0" indent="0">
              <a:buNone/>
            </a:pPr>
            <a:r>
              <a:rPr lang="en-GB" sz="1800" dirty="0" smtClean="0"/>
              <a:t>As of January 1, 2017 the number 1 Physical Environment finding in the country with DNV-GL is….</a:t>
            </a:r>
          </a:p>
          <a:p>
            <a:pPr marL="0" indent="0">
              <a:buNone/>
            </a:pPr>
            <a:endParaRPr lang="en-GB" dirty="0"/>
          </a:p>
          <a:p>
            <a:r>
              <a:rPr lang="en-GB" sz="2000" b="1" i="1" dirty="0"/>
              <a:t>No Emergency lighting units in areas where deep sedation and general anaesthesia is administered </a:t>
            </a:r>
            <a:r>
              <a:rPr lang="en-GB" sz="2000" b="1" i="1" dirty="0" smtClean="0"/>
              <a:t>NFPA </a:t>
            </a:r>
            <a:r>
              <a:rPr lang="en-GB" sz="2000" b="1" i="1" dirty="0"/>
              <a:t>99, Health Care Facilities Code, 2012 Edition </a:t>
            </a:r>
          </a:p>
          <a:p>
            <a:pPr marL="0" indent="0">
              <a:buNone/>
            </a:pPr>
            <a:r>
              <a:rPr lang="en-GB" sz="2000" b="1" i="1" dirty="0"/>
              <a:t>6.3.2.2.11 Battery-Powered Lighting Units</a:t>
            </a:r>
          </a:p>
          <a:p>
            <a:pPr marL="0" indent="0">
              <a:buNone/>
            </a:pPr>
            <a:r>
              <a:rPr lang="en-GB" sz="2000" b="1" i="1" dirty="0"/>
              <a:t>6.3.2.2.11.1 One or more battery-powered lighting units shall be provided within locations where deep sedation and general anaesthesia is </a:t>
            </a:r>
            <a:r>
              <a:rPr lang="en-GB" sz="2000" b="1" i="1" dirty="0" smtClean="0"/>
              <a:t>administered</a:t>
            </a:r>
          </a:p>
          <a:p>
            <a:pPr marL="0" indent="0">
              <a:buNone/>
            </a:pPr>
            <a:endParaRPr lang="en-GB" sz="2000" b="1" i="1" dirty="0"/>
          </a:p>
          <a:p>
            <a:pPr marL="0" indent="0">
              <a:buNone/>
            </a:pPr>
            <a:r>
              <a:rPr lang="en-GB" sz="2000" b="1" i="1" dirty="0" smtClean="0">
                <a:solidFill>
                  <a:srgbClr val="FF0000"/>
                </a:solidFill>
              </a:rPr>
              <a:t>Condition level NC </a:t>
            </a:r>
            <a:r>
              <a:rPr lang="en-GB" sz="2000" b="1" i="1" dirty="0" smtClean="0"/>
              <a:t>unless resolved while on site!!</a:t>
            </a:r>
            <a:endParaRPr lang="en-GB" sz="2000" b="1" i="1" dirty="0"/>
          </a:p>
          <a:p>
            <a:pPr marL="0" indent="0">
              <a:buNone/>
            </a:pP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64</a:t>
            </a:fld>
            <a:endParaRPr lang="en-GB" dirty="0"/>
          </a:p>
        </p:txBody>
      </p:sp>
    </p:spTree>
    <p:extLst>
      <p:ext uri="{BB962C8B-B14F-4D97-AF65-F5344CB8AC3E}">
        <p14:creationId xmlns:p14="http://schemas.microsoft.com/office/powerpoint/2010/main" val="2543972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0875" y="1047750"/>
            <a:ext cx="2762250" cy="4762500"/>
          </a:xfrm>
          <a:prstGeom prst="rect">
            <a:avLst/>
          </a:prstGeom>
        </p:spPr>
      </p:pic>
      <p:sp>
        <p:nvSpPr>
          <p:cNvPr id="8" name="Slide Number Placeholder 7"/>
          <p:cNvSpPr>
            <a:spLocks noGrp="1"/>
          </p:cNvSpPr>
          <p:nvPr>
            <p:ph type="sldNum" sz="quarter" idx="12"/>
          </p:nvPr>
        </p:nvSpPr>
        <p:spPr/>
        <p:txBody>
          <a:bodyPr/>
          <a:lstStyle/>
          <a:p>
            <a:fld id="{5B42B8C2-0632-4502-ACD0-CAFB86998C13}" type="slidenum">
              <a:rPr lang="en-GB" altLang="ja-JP" smtClean="0"/>
              <a:pPr/>
              <a:t>65</a:t>
            </a:fld>
            <a:endParaRPr lang="en-GB" altLang="ja-JP" dirty="0"/>
          </a:p>
        </p:txBody>
      </p:sp>
    </p:spTree>
    <p:extLst>
      <p:ext uri="{BB962C8B-B14F-4D97-AF65-F5344CB8AC3E}">
        <p14:creationId xmlns:p14="http://schemas.microsoft.com/office/powerpoint/2010/main" val="2481724298"/>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0" name="Rectangle 65"/>
          <p:cNvSpPr>
            <a:spLocks noChangeArrowheads="1"/>
          </p:cNvSpPr>
          <p:nvPr/>
        </p:nvSpPr>
        <p:spPr bwMode="auto">
          <a:xfrm>
            <a:off x="2963863" y="5245100"/>
            <a:ext cx="2709862" cy="66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182563" indent="-182563" algn="ctr" eaLnBrk="0" hangingPunct="0">
              <a:lnSpc>
                <a:spcPct val="100000"/>
              </a:lnSpc>
              <a:spcBef>
                <a:spcPct val="50000"/>
              </a:spcBef>
              <a:buFont typeface="Wingdings" pitchFamily="2" charset="2"/>
              <a:buNone/>
            </a:pPr>
            <a:r>
              <a:rPr lang="en-GB" sz="1800" dirty="0" smtClean="0">
                <a:solidFill>
                  <a:schemeClr val="tx1"/>
                </a:solidFill>
                <a:latin typeface="Arial" charset="0"/>
                <a:hlinkClick r:id="rId3"/>
              </a:rPr>
              <a:t>www.dnvaccreditation.com</a:t>
            </a:r>
            <a:r>
              <a:rPr lang="en-GB" sz="1800" dirty="0" smtClean="0">
                <a:solidFill>
                  <a:schemeClr val="tx1"/>
                </a:solidFill>
                <a:latin typeface="Arial" charset="0"/>
              </a:rPr>
              <a:t> </a:t>
            </a:r>
            <a:endParaRPr lang="en-GB" sz="1800" dirty="0">
              <a:solidFill>
                <a:schemeClr val="tx1"/>
              </a:solidFill>
              <a:latin typeface="Arial" charset="0"/>
            </a:endParaRPr>
          </a:p>
        </p:txBody>
      </p:sp>
      <p:sp>
        <p:nvSpPr>
          <p:cNvPr id="7" name="Title 6"/>
          <p:cNvSpPr>
            <a:spLocks noGrp="1"/>
          </p:cNvSpPr>
          <p:nvPr>
            <p:ph type="title"/>
          </p:nvPr>
        </p:nvSpPr>
        <p:spPr/>
        <p:txBody>
          <a:bodyPr/>
          <a:lstStyle/>
          <a:p>
            <a:pPr marL="180000" lvl="0" indent="-180000">
              <a:lnSpc>
                <a:spcPct val="114000"/>
              </a:lnSpc>
              <a:spcBef>
                <a:spcPts val="600"/>
              </a:spcBef>
            </a:pPr>
            <a:r>
              <a:rPr lang="en-GB" sz="2800" b="0" i="1" dirty="0" smtClean="0">
                <a:solidFill>
                  <a:srgbClr val="333333"/>
                </a:solidFill>
                <a:latin typeface="Corbel" pitchFamily="34" charset="0"/>
              </a:rPr>
              <a:t>We are judged by the level attained by </a:t>
            </a:r>
            <a:br>
              <a:rPr lang="en-GB" sz="2800" b="0" i="1" dirty="0" smtClean="0">
                <a:solidFill>
                  <a:srgbClr val="333333"/>
                </a:solidFill>
                <a:latin typeface="Corbel" pitchFamily="34" charset="0"/>
              </a:rPr>
            </a:br>
            <a:r>
              <a:rPr lang="en-GB" sz="2800" b="0" i="1" dirty="0" smtClean="0">
                <a:solidFill>
                  <a:srgbClr val="333333"/>
                </a:solidFill>
                <a:latin typeface="Corbel" pitchFamily="34" charset="0"/>
              </a:rPr>
              <a:t>those whom we serve,</a:t>
            </a:r>
            <a:br>
              <a:rPr lang="en-GB" sz="2800" b="0" i="1" dirty="0" smtClean="0">
                <a:solidFill>
                  <a:srgbClr val="333333"/>
                </a:solidFill>
                <a:latin typeface="Corbel" pitchFamily="34" charset="0"/>
              </a:rPr>
            </a:br>
            <a:r>
              <a:rPr lang="en-GB" sz="2800" b="0" i="1" dirty="0" smtClean="0">
                <a:solidFill>
                  <a:srgbClr val="333333"/>
                </a:solidFill>
                <a:latin typeface="Corbel" pitchFamily="34" charset="0"/>
              </a:rPr>
              <a:t>and we strive to raise that level as high as possible! </a:t>
            </a:r>
            <a:endParaRPr lang="en-GB" sz="2800" b="0" i="1" dirty="0">
              <a:solidFill>
                <a:srgbClr val="333333"/>
              </a:solidFill>
              <a:latin typeface="Corbel" pitchFamily="34" charset="0"/>
            </a:endParaRPr>
          </a:p>
        </p:txBody>
      </p:sp>
      <p:sp>
        <p:nvSpPr>
          <p:cNvPr id="4" name="Slide Number Placeholder 3"/>
          <p:cNvSpPr>
            <a:spLocks noGrp="1"/>
          </p:cNvSpPr>
          <p:nvPr>
            <p:ph type="sldNum" sz="quarter" idx="12"/>
          </p:nvPr>
        </p:nvSpPr>
        <p:spPr/>
        <p:txBody>
          <a:bodyPr/>
          <a:lstStyle/>
          <a:p>
            <a:fld id="{3CC3CF15-DBC1-49F6-81AD-C4852A04FE39}" type="slidenum">
              <a:rPr lang="en-GB" altLang="ja-JP" smtClean="0"/>
              <a:pPr/>
              <a:t>66</a:t>
            </a:fld>
            <a:endParaRPr lang="en-GB" altLang="ja-JP" dirty="0"/>
          </a:p>
        </p:txBody>
      </p:sp>
      <p:sp>
        <p:nvSpPr>
          <p:cNvPr id="8" name="Text Placeholder 7"/>
          <p:cNvSpPr>
            <a:spLocks noGrp="1"/>
          </p:cNvSpPr>
          <p:nvPr>
            <p:ph type="body" sz="quarter" idx="13"/>
          </p:nvPr>
        </p:nvSpPr>
        <p:spPr>
          <a:xfrm>
            <a:off x="251520" y="2924944"/>
            <a:ext cx="7848872" cy="864096"/>
          </a:xfrm>
        </p:spPr>
        <p:txBody>
          <a:bodyPr/>
          <a:lstStyle/>
          <a:p>
            <a:r>
              <a:rPr lang="en-GB" sz="2000" b="0" dirty="0" smtClean="0"/>
              <a:t>Kelly Proctor CHFM, CHSP</a:t>
            </a:r>
            <a:endParaRPr lang="en-GB" sz="2000" b="0" dirty="0"/>
          </a:p>
        </p:txBody>
      </p:sp>
      <p:sp>
        <p:nvSpPr>
          <p:cNvPr id="9" name="Text Placeholder 8"/>
          <p:cNvSpPr>
            <a:spLocks noGrp="1"/>
          </p:cNvSpPr>
          <p:nvPr>
            <p:ph type="body" sz="quarter" idx="14"/>
          </p:nvPr>
        </p:nvSpPr>
        <p:spPr>
          <a:xfrm>
            <a:off x="250823" y="3752838"/>
            <a:ext cx="4246563" cy="756282"/>
          </a:xfrm>
        </p:spPr>
        <p:txBody>
          <a:bodyPr/>
          <a:lstStyle/>
          <a:p>
            <a:endParaRPr lang="en-GB" sz="2000" dirty="0" smtClean="0"/>
          </a:p>
          <a:p>
            <a:r>
              <a:rPr lang="en-GB" sz="2000" b="1" dirty="0" smtClean="0"/>
              <a:t>Kelly.Proctor@dnvgl.com</a:t>
            </a:r>
            <a:endParaRPr lang="en-GB" sz="2000" b="1" dirty="0"/>
          </a:p>
        </p:txBody>
      </p:sp>
      <p:sp>
        <p:nvSpPr>
          <p:cNvPr id="10" name="Text Placeholder 9"/>
          <p:cNvSpPr>
            <a:spLocks noGrp="1"/>
          </p:cNvSpPr>
          <p:nvPr>
            <p:ph type="body" sz="quarter" idx="15"/>
          </p:nvPr>
        </p:nvSpPr>
        <p:spPr>
          <a:xfrm>
            <a:off x="251520" y="4653136"/>
            <a:ext cx="4245866" cy="792088"/>
          </a:xfrm>
        </p:spPr>
        <p:txBody>
          <a:bodyPr/>
          <a:lstStyle/>
          <a:p>
            <a:r>
              <a:rPr lang="en-GB" sz="2000" dirty="0" smtClean="0"/>
              <a:t>678-787-9274</a:t>
            </a:r>
            <a:endParaRPr lang="en-GB" sz="2000" dirty="0"/>
          </a:p>
        </p:txBody>
      </p:sp>
      <p:sp>
        <p:nvSpPr>
          <p:cNvPr id="15" name="Rectangle 14"/>
          <p:cNvSpPr/>
          <p:nvPr/>
        </p:nvSpPr>
        <p:spPr>
          <a:xfrm>
            <a:off x="467544" y="548680"/>
            <a:ext cx="5879942" cy="369332"/>
          </a:xfrm>
          <a:prstGeom prst="rect">
            <a:avLst/>
          </a:prstGeom>
        </p:spPr>
        <p:txBody>
          <a:bodyPr wrap="square">
            <a:spAutoFit/>
          </a:bodyPr>
          <a:lstStyle/>
          <a:p>
            <a:r>
              <a:rPr lang="en-GB" b="1" dirty="0">
                <a:solidFill>
                  <a:schemeClr val="tx2"/>
                </a:solidFill>
                <a:latin typeface="Verdana"/>
              </a:rPr>
              <a:t>DNV GUIDING PRINCIPLE</a:t>
            </a:r>
            <a:endParaRPr lang="en-GB" dirty="0">
              <a:solidFill>
                <a:schemeClr val="tx2"/>
              </a:solidFill>
            </a:endParaRPr>
          </a:p>
        </p:txBody>
      </p:sp>
    </p:spTree>
    <p:extLst>
      <p:ext uri="{BB962C8B-B14F-4D97-AF65-F5344CB8AC3E}">
        <p14:creationId xmlns:p14="http://schemas.microsoft.com/office/powerpoint/2010/main" val="5564337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DNEW" val="Fals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RU_9gcsnaUqqv0I_GotWv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tHfZTCAN8U2uqUHdwKDyJ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7k1zg7XK0C1vv_G3KZRa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JDpOBM1xn0Whjoy5LgEw8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i7YDQmMA5karn2vT3.z4_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Nd364fATIUSyOqjnqfj0B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2jxZz0BvkG0Ig9E5BIyr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JEWW3cEzEWvIW1MlGYjm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BcstRMxITkODdjJ5KBvXs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72s4j3smgk6DtiJ0x5hSS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MmRumTjTxE.Hr5SBBtHdHA"/>
</p:tagLst>
</file>

<file path=ppt/theme/_rels/theme10.xml.rels><?xml version="1.0" encoding="UTF-8" standalone="yes"?>
<Relationships xmlns="http://schemas.openxmlformats.org/package/2006/relationships"><Relationship Id="rId1" Type="http://schemas.openxmlformats.org/officeDocument/2006/relationships/image" Target="../media/image6.jpeg"/></Relationships>
</file>

<file path=ppt/theme/_rels/theme11.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DNV Business Assurance_Blue">
  <a:themeElements>
    <a:clrScheme name="DNV">
      <a:dk1>
        <a:srgbClr val="0434B1"/>
      </a:dk1>
      <a:lt1>
        <a:srgbClr val="FFFFFF"/>
      </a:lt1>
      <a:dk2>
        <a:srgbClr val="000000"/>
      </a:dk2>
      <a:lt2>
        <a:srgbClr val="C8C8C8"/>
      </a:lt2>
      <a:accent1>
        <a:srgbClr val="0434B1"/>
      </a:accent1>
      <a:accent2>
        <a:srgbClr val="6493B5"/>
      </a:accent2>
      <a:accent3>
        <a:srgbClr val="D3DEEE"/>
      </a:accent3>
      <a:accent4>
        <a:srgbClr val="4E9200"/>
      </a:accent4>
      <a:accent5>
        <a:srgbClr val="7AB800"/>
      </a:accent5>
      <a:accent6>
        <a:srgbClr val="C5E540"/>
      </a:accent6>
      <a:hlink>
        <a:srgbClr val="0434B1"/>
      </a:hlink>
      <a:folHlink>
        <a:srgbClr val="6493B5"/>
      </a:folHlink>
    </a:clrScheme>
    <a:fontScheme name="defaul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accent1"/>
          </a:solidFill>
          <a:prstDash val="solid"/>
          <a:round/>
          <a:headEnd type="none" w="med" len="med"/>
          <a:tailEnd type="none" w="med" len="med"/>
        </a:ln>
        <a:effectLst/>
        <a:extLst/>
      </a:spPr>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charset="0"/>
          </a:defRPr>
        </a:defPPr>
      </a:lstStyle>
    </a:spDef>
    <a:lnDef>
      <a:spPr bwMode="auto">
        <a:solidFill>
          <a:schemeClr val="accent1"/>
        </a:solidFill>
        <a:ln w="9525" cap="flat" cmpd="sng" algn="ctr">
          <a:solidFill>
            <a:schemeClr val="accent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dirty="0" err="1" smtClean="0">
            <a:solidFill>
              <a:schemeClr val="tx2"/>
            </a:solidFill>
          </a:defRPr>
        </a:defPPr>
      </a:lstStyle>
    </a:txDef>
  </a:objectDefaults>
  <a:extraClrSchemeLst/>
</a:theme>
</file>

<file path=ppt/theme/theme2.xml><?xml version="1.0" encoding="utf-8"?>
<a:theme xmlns:a="http://schemas.openxmlformats.org/drawingml/2006/main" name="3_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3.xml><?xml version="1.0" encoding="utf-8"?>
<a:theme xmlns:a="http://schemas.openxmlformats.org/drawingml/2006/main" name="5_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4.xml><?xml version="1.0" encoding="utf-8"?>
<a:theme xmlns:a="http://schemas.openxmlformats.org/drawingml/2006/main" name="4_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5.xml><?xml version="1.0" encoding="utf-8"?>
<a:theme xmlns:a="http://schemas.openxmlformats.org/drawingml/2006/main" name="2_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6.xml><?xml version="1.0" encoding="utf-8"?>
<a:theme xmlns:a="http://schemas.openxmlformats.org/drawingml/2006/main" name="1_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7.xml><?xml version="1.0" encoding="utf-8"?>
<a:theme xmlns:a="http://schemas.openxmlformats.org/drawingml/2006/main" name="DNV PowerPoint Template">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DNV Agenda">
  <a:themeElements>
    <a:clrScheme name="DNV">
      <a:dk1>
        <a:srgbClr val="0434B1"/>
      </a:dk1>
      <a:lt1>
        <a:srgbClr val="FFFFFF"/>
      </a:lt1>
      <a:dk2>
        <a:srgbClr val="000000"/>
      </a:dk2>
      <a:lt2>
        <a:srgbClr val="C8C8C8"/>
      </a:lt2>
      <a:accent1>
        <a:srgbClr val="0434B1"/>
      </a:accent1>
      <a:accent2>
        <a:srgbClr val="6493B5"/>
      </a:accent2>
      <a:accent3>
        <a:srgbClr val="D3DEEE"/>
      </a:accent3>
      <a:accent4>
        <a:srgbClr val="4E9200"/>
      </a:accent4>
      <a:accent5>
        <a:srgbClr val="7AB800"/>
      </a:accent5>
      <a:accent6>
        <a:srgbClr val="C5E540"/>
      </a:accent6>
      <a:hlink>
        <a:srgbClr val="0434B1"/>
      </a:hlink>
      <a:folHlink>
        <a:srgbClr val="6493B5"/>
      </a:folHlink>
    </a:clrScheme>
    <a:fontScheme name="defaul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Neutral dnv gl templat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1.xml><?xml version="1.0" encoding="utf-8"?>
<a:theme xmlns:a="http://schemas.openxmlformats.org/drawingml/2006/main" name="6_Neutral dnv gl templat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4360</TotalTime>
  <Words>3203</Words>
  <Application>Microsoft Office PowerPoint</Application>
  <PresentationFormat>On-screen Show (4:3)</PresentationFormat>
  <Paragraphs>653</Paragraphs>
  <Slides>66</Slides>
  <Notes>66</Notes>
  <HiddenSlides>0</HiddenSlides>
  <MMClips>0</MMClips>
  <ScaleCrop>false</ScaleCrop>
  <HeadingPairs>
    <vt:vector size="6" baseType="variant">
      <vt:variant>
        <vt:lpstr>Theme</vt:lpstr>
      </vt:variant>
      <vt:variant>
        <vt:i4>11</vt:i4>
      </vt:variant>
      <vt:variant>
        <vt:lpstr>Embedded OLE Servers</vt:lpstr>
      </vt:variant>
      <vt:variant>
        <vt:i4>1</vt:i4>
      </vt:variant>
      <vt:variant>
        <vt:lpstr>Slide Titles</vt:lpstr>
      </vt:variant>
      <vt:variant>
        <vt:i4>66</vt:i4>
      </vt:variant>
    </vt:vector>
  </HeadingPairs>
  <TitlesOfParts>
    <vt:vector size="78" baseType="lpstr">
      <vt:lpstr>DNV Business Assurance_Blue</vt:lpstr>
      <vt:lpstr>3_DNV PowerPoint Template</vt:lpstr>
      <vt:lpstr>5_DNV PowerPoint Template</vt:lpstr>
      <vt:lpstr>4_DNV PowerPoint Template</vt:lpstr>
      <vt:lpstr>2_DNV PowerPoint Template</vt:lpstr>
      <vt:lpstr>1_DNV PowerPoint Template</vt:lpstr>
      <vt:lpstr>DNV PowerPoint Template</vt:lpstr>
      <vt:lpstr>Custom Design</vt:lpstr>
      <vt:lpstr>DNV Agenda</vt:lpstr>
      <vt:lpstr>5_Neutral dnv gl template</vt:lpstr>
      <vt:lpstr>6_Neutral dnv gl template</vt:lpstr>
      <vt:lpstr>Chart</vt:lpstr>
      <vt:lpstr>NIAHO® Accreditation for Hospitals Challenges in the Physical Environment</vt:lpstr>
      <vt:lpstr>Learning Objectives for this Session </vt:lpstr>
      <vt:lpstr>Expanded international network </vt:lpstr>
      <vt:lpstr>A world leading certification body</vt:lpstr>
      <vt:lpstr>DNVGL:  An Independent Foundation</vt:lpstr>
      <vt:lpstr>Accreditation and Beyond</vt:lpstr>
      <vt:lpstr>Key Features</vt:lpstr>
      <vt:lpstr>About ISO 9001</vt:lpstr>
      <vt:lpstr>Integrated Accreditation Model</vt:lpstr>
      <vt:lpstr>ISO System Structure</vt:lpstr>
      <vt:lpstr>ISO Management System Standards - Examples</vt:lpstr>
      <vt:lpstr>Management System Approach</vt:lpstr>
      <vt:lpstr>NIAHO® Surveyors &amp; Survey Activities</vt:lpstr>
      <vt:lpstr>DNVGL Accreditation Progression</vt:lpstr>
      <vt:lpstr>   DNV Survey Process Innovations</vt:lpstr>
      <vt:lpstr>Survey Team Composition</vt:lpstr>
      <vt:lpstr>Survey Activities</vt:lpstr>
      <vt:lpstr>NIAHO® Standard Requirement Chapters</vt:lpstr>
      <vt:lpstr>NIAHO® Physical Environment  Management Systems</vt:lpstr>
      <vt:lpstr>NIAHO® and ISO 9001 Quality Management System</vt:lpstr>
      <vt:lpstr>Infrastructure and Accreditation</vt:lpstr>
      <vt:lpstr>NIAHO® PE.1 Facility</vt:lpstr>
      <vt:lpstr>NIAHO® PE.1 FACILITY </vt:lpstr>
      <vt:lpstr>NIAHO® PE.1 FACILITY ISO 9001-related Requirements</vt:lpstr>
      <vt:lpstr>NIAHO® PE.1 FACILITY Common Findings</vt:lpstr>
      <vt:lpstr>NIAHO®PE.2 Life Safety Management System</vt:lpstr>
      <vt:lpstr>NIAHO® PE.2 LIFE SAFETY MANAGEMENT SYSTEM </vt:lpstr>
      <vt:lpstr>NIAHO® PE.2 LIFE SAFETY MANAGEMENT SYSTEM</vt:lpstr>
      <vt:lpstr>Required Barrier Penetration Permit Programs</vt:lpstr>
      <vt:lpstr>NIAHO® PE.2 LIFE SAFETY MANAGEMENT SYSTEM</vt:lpstr>
      <vt:lpstr>NIAHO® PE.2 LIFE SAFETY MANAGEMENT SYSTEM</vt:lpstr>
      <vt:lpstr>NIAHO® PE.2 LIFE SAFETY MANAGEMENT SYSTEM</vt:lpstr>
      <vt:lpstr>NIAHO® PE.2 LIFE SAFETY MANAGEMENT SYSTEM</vt:lpstr>
      <vt:lpstr>NIAHO® PE.2 LIFE SAFETY MANAGEMENT SYSTEM Common Findings </vt:lpstr>
      <vt:lpstr>NIAHO®PE.3 Safety Management System</vt:lpstr>
      <vt:lpstr>  NIAHO® PE.3 SAFETY MANAGEMENT SYSTEM</vt:lpstr>
      <vt:lpstr>NIAHO® PE.3 SAFETY MANAGEMENT SYSTEM</vt:lpstr>
      <vt:lpstr>NIAHO® PE.3 SAFETY MANAGEMENT SYSTEM Common Findings</vt:lpstr>
      <vt:lpstr>NIAHO®PE.4  Security Management System</vt:lpstr>
      <vt:lpstr>      NIAHO® PE.4 SECURITY MANAGEMENT SYSTEM </vt:lpstr>
      <vt:lpstr>NIAHO® PE.4 SECURITY MANAGEMENT SYSTEM Common Findings</vt:lpstr>
      <vt:lpstr>NIAHO®PE.5  Hazardous Materials (Hazmat) Management System</vt:lpstr>
      <vt:lpstr> NIAHO® PE.5 HAZARDOUS MATERIAL (HAZMAT) MANAGEMENT SYSTEM </vt:lpstr>
      <vt:lpstr>NIAHO® PE.5 HAZARDOUS MATERIAL (HAZMAT) MANAGEMENT SYSTEM SR.5 Not withstanding any provisions of the 2012 edition of the Life Safety Code to the contrary, a hospital may install alcohol-based hand rub dispensers in its facility if: </vt:lpstr>
      <vt:lpstr>NIAHO® PE.5 HAZARDOUS MATERIAL  (HAZMAT) MANAGEMENT SYSTEM</vt:lpstr>
      <vt:lpstr>NIAHO® PE.5 HAZARDOUS MATERIAL  (HAZMAT) MANAGEMENT SYSTEM</vt:lpstr>
      <vt:lpstr>NIAHO® PE.6  Emergency Management System</vt:lpstr>
      <vt:lpstr>NIAHO® PE.6 EMERGENCY MANAGEMENT SYSTEM </vt:lpstr>
      <vt:lpstr>NIAHO® PE.6 EMERGENCY MANAGEMENT SYSTEM</vt:lpstr>
      <vt:lpstr>NIAHO® PE.6 EMERGENCY MANAGEMENT SYSTEM</vt:lpstr>
      <vt:lpstr>NIAHO® PE.6 EMERGENCY MANAGEMENT SYSTEM Common Findings</vt:lpstr>
      <vt:lpstr>NIAHO®PE.7  Medical Equipment Management System</vt:lpstr>
      <vt:lpstr>NIAHO® PE.7 MEDICAL EQUIPMENT MANAGEMENT SYSTEM </vt:lpstr>
      <vt:lpstr>NIAHO® PE.7 MEDICAL EQUIPMENT MANAGEMENT SYSTEM</vt:lpstr>
      <vt:lpstr>CMS S&amp;C 12-07-Hospital Superceded</vt:lpstr>
      <vt:lpstr>NIAHO® PE.7 MEDICAL EQUIPMENT MANAGEMENT SYSTEM</vt:lpstr>
      <vt:lpstr>NIAHO®PE.8  Utility Management System</vt:lpstr>
      <vt:lpstr>NIAHO® PE.8 UTILITY MANAGEMENT SYSTEM </vt:lpstr>
      <vt:lpstr>      NIAHO® PE.8 UTILITY MANAGEMENT SYSTEM</vt:lpstr>
      <vt:lpstr>NIAHO® PE.8 UTILITY MANAGEMENT SYSTEM Common Findings</vt:lpstr>
      <vt:lpstr>Number 1 DNV-GL finding in the country</vt:lpstr>
      <vt:lpstr>What is the number 1 finding in the country with DNV-GL?</vt:lpstr>
      <vt:lpstr>What is the number 1 finding in the country with DNV-GL in the Physical Environment?</vt:lpstr>
      <vt:lpstr>What is the number 1 finding in the country with DNV-GL in the Physical Environment?</vt:lpstr>
      <vt:lpstr>PowerPoint Presentation</vt:lpstr>
      <vt:lpstr>We are judged by the level attained by  those whom we serve, and we strive to raise that level as high as possible!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Lund Sørensen</dc:creator>
  <cp:lastModifiedBy>Proctor, Kelly</cp:lastModifiedBy>
  <cp:revision>129</cp:revision>
  <dcterms:created xsi:type="dcterms:W3CDTF">2011-11-13T20:50:32Z</dcterms:created>
  <dcterms:modified xsi:type="dcterms:W3CDTF">2017-01-12T16:05:22Z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ndor">
    <vt:lpwstr>www.skabelondesign.com</vt:lpwstr>
  </property>
  <property fmtid="{D5CDD505-2E9C-101B-9397-08002B2CF9AE}" pid="3" name="CurrentSublogo">
    <vt:lpwstr/>
  </property>
  <property fmtid="{D5CDD505-2E9C-101B-9397-08002B2CF9AE}" pid="4" name="CurrentOffice">
    <vt:lpwstr/>
  </property>
  <property fmtid="{D5CDD505-2E9C-101B-9397-08002B2CF9AE}" pid="5" name="CurrentLogoPath">
    <vt:lpwstr/>
  </property>
  <property fmtid="{D5CDD505-2E9C-101B-9397-08002B2CF9AE}" pid="6" name="CurrentDepartmentName">
    <vt:lpwstr/>
  </property>
  <property fmtid="{D5CDD505-2E9C-101B-9397-08002B2CF9AE}" pid="7" name="CurrentClientLogoPath">
    <vt:lpwstr/>
  </property>
  <property fmtid="{D5CDD505-2E9C-101B-9397-08002B2CF9AE}" pid="8" name="CurrentDate">
    <vt:lpwstr/>
  </property>
  <property fmtid="{D5CDD505-2E9C-101B-9397-08002B2CF9AE}" pid="9" name="CurrentPresentationTitle">
    <vt:lpwstr/>
  </property>
  <property fmtid="{D5CDD505-2E9C-101B-9397-08002B2CF9AE}" pid="10" name="CurrentAuthor">
    <vt:lpwstr/>
  </property>
  <property fmtid="{D5CDD505-2E9C-101B-9397-08002B2CF9AE}" pid="11" name="CurrentDepartment">
    <vt:lpwstr/>
  </property>
  <property fmtid="{D5CDD505-2E9C-101B-9397-08002B2CF9AE}" pid="12" name="CurrentBusinessLine">
    <vt:lpwstr/>
  </property>
  <property fmtid="{D5CDD505-2E9C-101B-9397-08002B2CF9AE}" pid="13" name="CurrentCountry">
    <vt:lpwstr/>
  </property>
  <property fmtid="{D5CDD505-2E9C-101B-9397-08002B2CF9AE}" pid="14" name="CurrentPaperType">
    <vt:lpwstr/>
  </property>
  <property fmtid="{D5CDD505-2E9C-101B-9397-08002B2CF9AE}" pid="15" name="CurrentInformationClass">
    <vt:lpwstr/>
  </property>
  <property fmtid="{D5CDD505-2E9C-101B-9397-08002B2CF9AE}" pid="16" name="CurrentRestrictedAccess">
    <vt:lpwstr/>
  </property>
  <property fmtid="{D5CDD505-2E9C-101B-9397-08002B2CF9AE}" pid="17" name="SD_DocumentLanguage">
    <vt:lpwstr>en-GB</vt:lpwstr>
  </property>
  <property fmtid="{D5CDD505-2E9C-101B-9397-08002B2CF9AE}" pid="18" name="SD_DocumentLanguageString">
    <vt:lpwstr>English (United Kingdom)</vt:lpwstr>
  </property>
  <property fmtid="{D5CDD505-2E9C-101B-9397-08002B2CF9AE}" pid="19" name="SD_CtlText_BusinessAreaName">
    <vt:lpwstr/>
  </property>
  <property fmtid="{D5CDD505-2E9C-101B-9397-08002B2CF9AE}" pid="20" name="SD_CtlText_DocumentNumber">
    <vt:lpwstr/>
  </property>
  <property fmtid="{D5CDD505-2E9C-101B-9397-08002B2CF9AE}" pid="21" name="sdDocumentDate">
    <vt:lpwstr>42747</vt:lpwstr>
  </property>
  <property fmtid="{D5CDD505-2E9C-101B-9397-08002B2CF9AE}" pid="22" name="sdDocumentDateFormat">
    <vt:lpwstr>en-GB:dd MMMM yyyy</vt:lpwstr>
  </property>
  <property fmtid="{D5CDD505-2E9C-101B-9397-08002B2CF9AE}" pid="23" name="SD_CtlText_AuthorName">
    <vt:lpwstr/>
  </property>
  <property fmtid="{D5CDD505-2E9C-101B-9397-08002B2CF9AE}" pid="24" name="SD_CtlText_Confidentiality">
    <vt:lpwstr>Ungraded</vt:lpwstr>
  </property>
  <property fmtid="{D5CDD505-2E9C-101B-9397-08002B2CF9AE}" pid="25" name="SD_UserprofileName">
    <vt:lpwstr/>
  </property>
  <property fmtid="{D5CDD505-2E9C-101B-9397-08002B2CF9AE}" pid="26" name="DocumentInfoFinished">
    <vt:lpwstr>True</vt:lpwstr>
  </property>
</Properties>
</file>